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2" r:id="rId8"/>
    <p:sldId id="263" r:id="rId9"/>
    <p:sldId id="264" r:id="rId10"/>
    <p:sldId id="266" r:id="rId11"/>
    <p:sldId id="26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E818FB-EA58-4595-933D-36746D738E61}" type="datetimeFigureOut">
              <a:rPr lang="cs-CZ" smtClean="0"/>
              <a:pPr/>
              <a:t>21.9.2013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FC0042-2CDA-4995-8CCA-447574469B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818FB-EA58-4595-933D-36746D738E61}" type="datetimeFigureOut">
              <a:rPr lang="cs-CZ" smtClean="0"/>
              <a:pPr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C0042-2CDA-4995-8CCA-447574469B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818FB-EA58-4595-933D-36746D738E61}" type="datetimeFigureOut">
              <a:rPr lang="cs-CZ" smtClean="0"/>
              <a:pPr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C0042-2CDA-4995-8CCA-447574469B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818FB-EA58-4595-933D-36746D738E61}" type="datetimeFigureOut">
              <a:rPr lang="cs-CZ" smtClean="0"/>
              <a:pPr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C0042-2CDA-4995-8CCA-447574469B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818FB-EA58-4595-933D-36746D738E61}" type="datetimeFigureOut">
              <a:rPr lang="cs-CZ" smtClean="0"/>
              <a:pPr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C0042-2CDA-4995-8CCA-447574469B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818FB-EA58-4595-933D-36746D738E61}" type="datetimeFigureOut">
              <a:rPr lang="cs-CZ" smtClean="0"/>
              <a:pPr/>
              <a:t>21.9.2013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C0042-2CDA-4995-8CCA-447574469B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818FB-EA58-4595-933D-36746D738E61}" type="datetimeFigureOut">
              <a:rPr lang="cs-CZ" smtClean="0"/>
              <a:pPr/>
              <a:t>21.9.2013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C0042-2CDA-4995-8CCA-447574469B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818FB-EA58-4595-933D-36746D738E61}" type="datetimeFigureOut">
              <a:rPr lang="cs-CZ" smtClean="0"/>
              <a:pPr/>
              <a:t>21.9.2013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C0042-2CDA-4995-8CCA-447574469B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818FB-EA58-4595-933D-36746D738E61}" type="datetimeFigureOut">
              <a:rPr lang="cs-CZ" smtClean="0"/>
              <a:pPr/>
              <a:t>21.9.2013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C0042-2CDA-4995-8CCA-447574469B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5E818FB-EA58-4595-933D-36746D738E61}" type="datetimeFigureOut">
              <a:rPr lang="cs-CZ" smtClean="0"/>
              <a:pPr/>
              <a:t>21.9.2013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C0042-2CDA-4995-8CCA-447574469B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E818FB-EA58-4595-933D-36746D738E61}" type="datetimeFigureOut">
              <a:rPr lang="cs-CZ" smtClean="0"/>
              <a:pPr/>
              <a:t>21.9.2013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FC0042-2CDA-4995-8CCA-447574469B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E818FB-EA58-4595-933D-36746D738E61}" type="datetimeFigureOut">
              <a:rPr lang="cs-CZ" smtClean="0"/>
              <a:pPr/>
              <a:t>21.9.2013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0FC0042-2CDA-4995-8CCA-447574469B7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73642"/>
          </a:xfrm>
        </p:spPr>
        <p:txBody>
          <a:bodyPr>
            <a:normAutofit/>
          </a:bodyPr>
          <a:lstStyle/>
          <a:p>
            <a:r>
              <a:rPr lang="cs-CZ" dirty="0" smtClean="0"/>
              <a:t>SPLBP_KSP1 Komunikace osob se sluchovým postižením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365104"/>
            <a:ext cx="7772400" cy="1199704"/>
          </a:xfrm>
        </p:spPr>
        <p:txBody>
          <a:bodyPr/>
          <a:lstStyle/>
          <a:p>
            <a:r>
              <a:rPr lang="cs-CZ" dirty="0" smtClean="0"/>
              <a:t>Mgr. Jana </a:t>
            </a:r>
            <a:r>
              <a:rPr lang="cs-CZ" dirty="0" err="1" smtClean="0"/>
              <a:t>Padělková</a:t>
            </a:r>
            <a:r>
              <a:rPr lang="cs-CZ" dirty="0" smtClean="0"/>
              <a:t>, 251265@mail.</a:t>
            </a:r>
            <a:r>
              <a:rPr lang="cs-CZ" dirty="0" err="1" smtClean="0"/>
              <a:t>muni.cz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STRNADOVÁ, Věra. </a:t>
            </a:r>
            <a:r>
              <a:rPr lang="cs-CZ" i="1" dirty="0" smtClean="0"/>
              <a:t>Odezírání jako schopnost</a:t>
            </a:r>
            <a:r>
              <a:rPr lang="cs-CZ" dirty="0" smtClean="0"/>
              <a:t>. 2., </a:t>
            </a:r>
            <a:r>
              <a:rPr lang="cs-CZ" dirty="0" err="1" smtClean="0"/>
              <a:t>opr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Praha: Česká komora tlumočníků znakového jazyka, c2008, 85 s. ISBN 9788087218051.</a:t>
            </a:r>
          </a:p>
          <a:p>
            <a:r>
              <a:rPr lang="cs-CZ" dirty="0" smtClean="0"/>
              <a:t>STRNADOVÁ, Věra. </a:t>
            </a:r>
            <a:r>
              <a:rPr lang="cs-CZ" i="1" dirty="0" smtClean="0"/>
              <a:t>Hádej, co říkám, aneb, Odezírání je nejisté umění: publikace na podporu Národního plánu vyrovnávání příležitostí pro občany se zdravotním postižením</a:t>
            </a:r>
            <a:r>
              <a:rPr lang="cs-CZ" dirty="0" smtClean="0"/>
              <a:t>. 2. </a:t>
            </a:r>
            <a:r>
              <a:rPr lang="cs-CZ" dirty="0" err="1" smtClean="0"/>
              <a:t>dopl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Helix</a:t>
            </a:r>
            <a:r>
              <a:rPr lang="cs-CZ" dirty="0" smtClean="0"/>
              <a:t>, 2001, 186 s. ISBN 8090303501.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www.ruce.</a:t>
            </a:r>
            <a:r>
              <a:rPr lang="cs-CZ" dirty="0" err="1" smtClean="0"/>
              <a:t>cz</a:t>
            </a:r>
            <a:endParaRPr lang="cs-CZ" dirty="0" smtClean="0"/>
          </a:p>
          <a:p>
            <a:r>
              <a:rPr lang="cs-CZ" dirty="0" smtClean="0"/>
              <a:t>www.</a:t>
            </a:r>
            <a:r>
              <a:rPr lang="cs-CZ" dirty="0" err="1" smtClean="0"/>
              <a:t>neslysici.cz</a:t>
            </a:r>
            <a:endParaRPr lang="cs-CZ" dirty="0" smtClean="0"/>
          </a:p>
          <a:p>
            <a:r>
              <a:rPr lang="cs-CZ" dirty="0" smtClean="0"/>
              <a:t>www.</a:t>
            </a:r>
            <a:r>
              <a:rPr lang="cs-CZ" dirty="0" err="1" smtClean="0"/>
              <a:t>asnep.cz</a:t>
            </a:r>
            <a:endParaRPr lang="cs-CZ" dirty="0" smtClean="0"/>
          </a:p>
          <a:p>
            <a:r>
              <a:rPr lang="cs-CZ" dirty="0" smtClean="0"/>
              <a:t>www.</a:t>
            </a:r>
            <a:r>
              <a:rPr lang="cs-CZ" dirty="0" err="1" smtClean="0"/>
              <a:t>neslysim.cz</a:t>
            </a:r>
            <a:endParaRPr lang="cs-CZ" dirty="0" smtClean="0"/>
          </a:p>
          <a:p>
            <a:r>
              <a:rPr lang="cs-CZ" dirty="0" smtClean="0"/>
              <a:t>www.</a:t>
            </a:r>
            <a:r>
              <a:rPr lang="cs-CZ" dirty="0" err="1" smtClean="0"/>
              <a:t>cktzj.com</a:t>
            </a:r>
            <a:endParaRPr lang="cs-CZ" dirty="0" smtClean="0"/>
          </a:p>
          <a:p>
            <a:r>
              <a:rPr lang="cs-CZ" dirty="0" smtClean="0"/>
              <a:t>www.</a:t>
            </a:r>
            <a:r>
              <a:rPr lang="cs-CZ" dirty="0" err="1" smtClean="0"/>
              <a:t>weblik.cktzj.com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zdroje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Teoretická část 8:25-10:05</a:t>
            </a:r>
          </a:p>
          <a:p>
            <a:r>
              <a:rPr lang="cs-CZ" dirty="0" smtClean="0"/>
              <a:t>Praktická část 10:15-11:55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předmětu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Pravidelná docházka</a:t>
            </a:r>
          </a:p>
          <a:p>
            <a:r>
              <a:rPr lang="cs-CZ" dirty="0" smtClean="0"/>
              <a:t>Anotace 2 odborných </a:t>
            </a:r>
            <a:r>
              <a:rPr lang="cs-CZ" dirty="0" err="1" smtClean="0"/>
              <a:t>surdopedických</a:t>
            </a:r>
            <a:r>
              <a:rPr lang="cs-CZ" dirty="0" smtClean="0"/>
              <a:t> knih</a:t>
            </a:r>
          </a:p>
          <a:p>
            <a:r>
              <a:rPr lang="cs-CZ" dirty="0" smtClean="0"/>
              <a:t>Zpracování seminární práce na téma Komunikace osob se sluchovým postižením – popsat vlastní zkušenosti</a:t>
            </a:r>
          </a:p>
          <a:p>
            <a:r>
              <a:rPr lang="cs-CZ" dirty="0" smtClean="0"/>
              <a:t>+ zpětná vazba na seminář</a:t>
            </a:r>
          </a:p>
          <a:p>
            <a:r>
              <a:rPr lang="cs-CZ" dirty="0" smtClean="0"/>
              <a:t>Rozsah seminární práce 2-3 </a:t>
            </a:r>
            <a:r>
              <a:rPr lang="cs-CZ" dirty="0" smtClean="0"/>
              <a:t>strany</a:t>
            </a:r>
          </a:p>
          <a:p>
            <a:r>
              <a:rPr lang="cs-CZ" dirty="0" smtClean="0"/>
              <a:t>Plnění průběžných úkolů během semestru</a:t>
            </a:r>
            <a:endParaRPr lang="cs-CZ" dirty="0" smtClean="0"/>
          </a:p>
          <a:p>
            <a:r>
              <a:rPr lang="cs-CZ" dirty="0" smtClean="0"/>
              <a:t>Teoretický test + praktická zkouška ze znakového jazyka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Požadavky pro ukončení předmětu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Komunikace osob se sluchovým postižením a její pravidla</a:t>
            </a:r>
          </a:p>
          <a:p>
            <a:r>
              <a:rPr lang="cs-CZ" dirty="0" smtClean="0"/>
              <a:t>Vizuálně motorická forma komunikace</a:t>
            </a:r>
          </a:p>
          <a:p>
            <a:r>
              <a:rPr lang="cs-CZ" dirty="0" smtClean="0"/>
              <a:t>Český znakový jazyk</a:t>
            </a:r>
          </a:p>
          <a:p>
            <a:r>
              <a:rPr lang="cs-CZ" dirty="0" smtClean="0"/>
              <a:t>Znakovaná čeština</a:t>
            </a:r>
          </a:p>
          <a:p>
            <a:r>
              <a:rPr lang="cs-CZ" dirty="0" smtClean="0"/>
              <a:t>Prstová abeceda</a:t>
            </a:r>
          </a:p>
          <a:p>
            <a:r>
              <a:rPr lang="cs-CZ" dirty="0" smtClean="0"/>
              <a:t>Odezírání</a:t>
            </a:r>
          </a:p>
          <a:p>
            <a:r>
              <a:rPr lang="cs-CZ" dirty="0" smtClean="0"/>
              <a:t>Neverbální komunikace</a:t>
            </a:r>
          </a:p>
          <a:p>
            <a:r>
              <a:rPr lang="cs-CZ" dirty="0" smtClean="0"/>
              <a:t>Tlumočnické služby pro neslyšící</a:t>
            </a:r>
          </a:p>
          <a:p>
            <a:r>
              <a:rPr lang="cs-CZ" dirty="0" smtClean="0"/>
              <a:t>atd.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témat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KRAHULCOVÁ, Beáta. </a:t>
            </a:r>
            <a:r>
              <a:rPr lang="cs-CZ" i="1" dirty="0" smtClean="0"/>
              <a:t>Komunikace sluchově postižených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2. Praha: Karolinum, 2002, 303 s. ISBN 8024603292.</a:t>
            </a:r>
          </a:p>
          <a:p>
            <a:r>
              <a:rPr lang="cs-CZ" dirty="0" smtClean="0"/>
              <a:t>BULOVÁ, Alena. Komunikace sluchově postižených. In </a:t>
            </a:r>
            <a:r>
              <a:rPr lang="cs-CZ" i="1" dirty="0" err="1" smtClean="0"/>
              <a:t>Integrativní</a:t>
            </a:r>
            <a:r>
              <a:rPr lang="cs-CZ" i="1" dirty="0" smtClean="0"/>
              <a:t> speciální pedagogika</a:t>
            </a:r>
            <a:r>
              <a:rPr lang="cs-CZ" dirty="0" smtClean="0"/>
              <a:t>. Brno: </a:t>
            </a:r>
            <a:r>
              <a:rPr lang="cs-CZ" dirty="0" err="1" smtClean="0"/>
              <a:t>Paido</a:t>
            </a:r>
            <a:r>
              <a:rPr lang="cs-CZ" dirty="0" smtClean="0"/>
              <a:t>, 1998. s. 63-67. ISBN 80-85931-51-6.</a:t>
            </a:r>
          </a:p>
          <a:p>
            <a:r>
              <a:rPr lang="cs-CZ" dirty="0" smtClean="0"/>
              <a:t>HORÁKOVÁ, Radka. </a:t>
            </a:r>
            <a:r>
              <a:rPr lang="cs-CZ" i="1" dirty="0" smtClean="0"/>
              <a:t>Sluchové postižení</a:t>
            </a:r>
            <a:r>
              <a:rPr lang="cs-CZ" dirty="0" smtClean="0"/>
              <a:t>: </a:t>
            </a:r>
            <a:r>
              <a:rPr lang="cs-CZ" i="1" dirty="0" smtClean="0"/>
              <a:t>úvod do </a:t>
            </a:r>
            <a:r>
              <a:rPr lang="cs-CZ" i="1" dirty="0" err="1" smtClean="0"/>
              <a:t>surdopedie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1. Praha : Portál, 2012, 159 s. ISBN 9788026200840.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 2"/>
              <a:buChar char=""/>
              <a:defRPr/>
            </a:pPr>
            <a:r>
              <a:rPr lang="cs-CZ" i="1" dirty="0" smtClean="0"/>
              <a:t>Ve světě sluchového postižení</a:t>
            </a:r>
            <a:r>
              <a:rPr lang="cs-CZ" dirty="0" smtClean="0"/>
              <a:t>: </a:t>
            </a:r>
            <a:r>
              <a:rPr lang="cs-CZ" i="1" dirty="0" smtClean="0"/>
              <a:t>informační a vzdělávací publikace (nejen) pro zdravotnický personál o životě a potřebách neslyšících, nedoslýchavých a ohluchlých lidí a lidí s kochleárním implantátem</a:t>
            </a:r>
            <a:r>
              <a:rPr lang="cs-CZ" dirty="0" smtClean="0"/>
              <a:t>. Praha : Federace rodičů a přátel sluchově postižených, Středisko rané péče Tamtam, 2005, 101 s. ISBN 8086792277.</a:t>
            </a:r>
          </a:p>
          <a:p>
            <a:pPr>
              <a:buFont typeface="Wingdings 2"/>
              <a:buChar char=""/>
              <a:defRPr/>
            </a:pPr>
            <a:r>
              <a:rPr lang="cs-CZ" dirty="0" smtClean="0"/>
              <a:t>HRUBÝ, Jaroslav. </a:t>
            </a:r>
            <a:r>
              <a:rPr lang="cs-CZ" i="1" dirty="0" smtClean="0"/>
              <a:t>Velký ilustrovaný průvodce neslyšících a nedoslýchavých po jejich vlastním osudu</a:t>
            </a:r>
            <a:r>
              <a:rPr lang="cs-CZ" dirty="0" smtClean="0"/>
              <a:t>. 2. </a:t>
            </a:r>
            <a:r>
              <a:rPr lang="cs-CZ" dirty="0" err="1" smtClean="0"/>
              <a:t>přeprac</a:t>
            </a:r>
            <a:r>
              <a:rPr lang="cs-CZ" dirty="0" smtClean="0"/>
              <a:t>. a </a:t>
            </a:r>
            <a:r>
              <a:rPr lang="cs-CZ" dirty="0" err="1" smtClean="0"/>
              <a:t>rozš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 : Federace rodičů a přátel sluchově postižených, 1999, 395 s. ISBN 8072160966.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ČERVINKOVÁ HOUŠKOVÁ, Kateřina. </a:t>
            </a:r>
            <a:r>
              <a:rPr lang="cs-CZ" i="1" dirty="0" smtClean="0"/>
              <a:t>Specifika tlumočení pro neslyšící</a:t>
            </a:r>
            <a:r>
              <a:rPr lang="cs-CZ" dirty="0" smtClean="0"/>
              <a:t>. 2., </a:t>
            </a:r>
            <a:r>
              <a:rPr lang="cs-CZ" dirty="0" err="1" smtClean="0"/>
              <a:t>opr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Praha: Česká komora tlumočníků znakového jazyka, c2008, 85 s. ISBN 9788087218334.</a:t>
            </a:r>
          </a:p>
          <a:p>
            <a:r>
              <a:rPr lang="cs-CZ" dirty="0" smtClean="0"/>
              <a:t>KOSINOVÁ, Barbora. </a:t>
            </a:r>
            <a:r>
              <a:rPr lang="cs-CZ" i="1" dirty="0" smtClean="0"/>
              <a:t>Neslyšící jako jazyková a kulturní menšina - kultura neslyšících</a:t>
            </a:r>
            <a:r>
              <a:rPr lang="cs-CZ" dirty="0" smtClean="0"/>
              <a:t>. 2., </a:t>
            </a:r>
            <a:r>
              <a:rPr lang="cs-CZ" dirty="0" err="1" smtClean="0"/>
              <a:t>opr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 : Česká komora tlumočníků znakového jazyka, 2008, 61 s. ISBN 9788087153949.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SLÁNSKÁ BÍMOVÁ, Petra; OKROUHLÍKOVÁ, Lenka. </a:t>
            </a:r>
            <a:r>
              <a:rPr lang="cs-CZ" i="1" dirty="0" smtClean="0"/>
              <a:t>Rysy přirozených jazyků</a:t>
            </a:r>
            <a:r>
              <a:rPr lang="cs-CZ" dirty="0" smtClean="0"/>
              <a:t>: </a:t>
            </a:r>
            <a:r>
              <a:rPr lang="cs-CZ" i="1" dirty="0" smtClean="0"/>
              <a:t>český znakový jazyk jako přirozený jazyk ; Lexikografie : slovníky českého znakového jazyka</a:t>
            </a:r>
            <a:r>
              <a:rPr lang="cs-CZ" dirty="0" smtClean="0"/>
              <a:t>. 2., </a:t>
            </a:r>
            <a:r>
              <a:rPr lang="cs-CZ" dirty="0" err="1" smtClean="0"/>
              <a:t>opr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 : Česká komora tlumočníků znakového jazyka, 2008, 215 s. ISBN 9788087153918.</a:t>
            </a:r>
          </a:p>
          <a:p>
            <a:r>
              <a:rPr lang="cs-CZ" dirty="0" smtClean="0"/>
              <a:t>MACUROVÁ, Alena. </a:t>
            </a:r>
            <a:r>
              <a:rPr lang="cs-CZ" i="1" dirty="0" smtClean="0"/>
              <a:t>Dějiny výzkumu znakového jazyka u nás a v zahraničí</a:t>
            </a:r>
            <a:r>
              <a:rPr lang="cs-CZ" dirty="0" smtClean="0"/>
              <a:t>. 2., </a:t>
            </a:r>
            <a:r>
              <a:rPr lang="cs-CZ" dirty="0" err="1" smtClean="0"/>
              <a:t>opr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 : Česká komora tlumočníků znakového jazyka, 2008, 93 s. ISBN 9788087218006.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HUDÁKOVÁ, Andrea. </a:t>
            </a:r>
            <a:r>
              <a:rPr lang="cs-CZ" i="1" dirty="0" smtClean="0"/>
              <a:t>Prstová abeceda pro tlumočníky</a:t>
            </a:r>
            <a:r>
              <a:rPr lang="cs-CZ" dirty="0" smtClean="0"/>
              <a:t>. 2., </a:t>
            </a:r>
            <a:r>
              <a:rPr lang="cs-CZ" dirty="0" err="1" smtClean="0"/>
              <a:t>opr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Praha: Česká komora tlumočníků znakového jazyka, c2008, 133 s. ISBN 9788087153963.</a:t>
            </a:r>
          </a:p>
          <a:p>
            <a:r>
              <a:rPr lang="cs-CZ" dirty="0" smtClean="0"/>
              <a:t>SERVUSOVÁ, Jana. </a:t>
            </a:r>
            <a:r>
              <a:rPr lang="cs-CZ" i="1" dirty="0" smtClean="0"/>
              <a:t>Kontrastivní lingvistika - český jazyk x český znakový jazyk</a:t>
            </a:r>
            <a:r>
              <a:rPr lang="cs-CZ" dirty="0" smtClean="0"/>
              <a:t>. 2., </a:t>
            </a:r>
            <a:r>
              <a:rPr lang="cs-CZ" dirty="0" err="1" smtClean="0"/>
              <a:t>opr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Praha: Česká komora tlumočníků znakového jazyka, c2008, 77 s. ISBN 9788087218303.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</TotalTime>
  <Words>150</Words>
  <Application>Microsoft Office PowerPoint</Application>
  <PresentationFormat>Předvádění na obrazovce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SPLBP_KSP1 Komunikace osob se sluchovým postižením 1</vt:lpstr>
      <vt:lpstr>Organizace předmětu</vt:lpstr>
      <vt:lpstr>Požadavky pro ukončení předmětu</vt:lpstr>
      <vt:lpstr>Osnova témat</vt:lpstr>
      <vt:lpstr>Doporučená literatura</vt:lpstr>
      <vt:lpstr>Doporučená literatura</vt:lpstr>
      <vt:lpstr>Doporučená literatura</vt:lpstr>
      <vt:lpstr>Doporučená literatura</vt:lpstr>
      <vt:lpstr>Doporučená literatura</vt:lpstr>
      <vt:lpstr>Doporučená literatura</vt:lpstr>
      <vt:lpstr>Další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SPLBP_KSP1 Komunikace osob se sluchovým postižením 1</dc:title>
  <dc:creator>Janudlik</dc:creator>
  <cp:lastModifiedBy>Janudlik</cp:lastModifiedBy>
  <cp:revision>5</cp:revision>
  <dcterms:created xsi:type="dcterms:W3CDTF">2013-09-18T09:55:06Z</dcterms:created>
  <dcterms:modified xsi:type="dcterms:W3CDTF">2013-09-21T12:30:14Z</dcterms:modified>
</cp:coreProperties>
</file>