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90" r:id="rId7"/>
    <p:sldId id="287" r:id="rId8"/>
    <p:sldId id="262" r:id="rId9"/>
    <p:sldId id="269" r:id="rId10"/>
    <p:sldId id="288" r:id="rId11"/>
    <p:sldId id="271" r:id="rId12"/>
    <p:sldId id="264" r:id="rId13"/>
    <p:sldId id="263" r:id="rId14"/>
    <p:sldId id="265" r:id="rId15"/>
    <p:sldId id="278" r:id="rId16"/>
    <p:sldId id="267" r:id="rId17"/>
    <p:sldId id="279" r:id="rId18"/>
    <p:sldId id="285" r:id="rId19"/>
    <p:sldId id="283" r:id="rId20"/>
    <p:sldId id="284" r:id="rId21"/>
    <p:sldId id="286" r:id="rId22"/>
    <p:sldId id="276" r:id="rId23"/>
    <p:sldId id="273" r:id="rId24"/>
    <p:sldId id="289" r:id="rId25"/>
    <p:sldId id="291" r:id="rId2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midt" initials="S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61F3B9-69A0-4A91-8C96-8CEA1EFF2BE6}" type="doc">
      <dgm:prSet loTypeId="urn:microsoft.com/office/officeart/2005/8/layout/matrix1" loCatId="matrix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cs-CZ"/>
        </a:p>
      </dgm:t>
    </dgm:pt>
    <dgm:pt modelId="{9A707526-E08E-4D8D-B9D6-6A7E36990B34}">
      <dgm:prSet phldrT="[Text]"/>
      <dgm:spPr/>
      <dgm:t>
        <a:bodyPr/>
        <a:lstStyle/>
        <a:p>
          <a:r>
            <a:rPr lang="en-US" b="1" dirty="0" smtClean="0"/>
            <a:t>approaches</a:t>
          </a:r>
          <a:endParaRPr lang="cs-CZ" b="1" dirty="0"/>
        </a:p>
      </dgm:t>
    </dgm:pt>
    <dgm:pt modelId="{F19312FD-2EF9-40E5-8881-68F64D4D7D65}" type="parTrans" cxnId="{F403B5D5-036F-4DFF-A969-8FE65DA89513}">
      <dgm:prSet/>
      <dgm:spPr/>
      <dgm:t>
        <a:bodyPr/>
        <a:lstStyle/>
        <a:p>
          <a:endParaRPr lang="cs-CZ"/>
        </a:p>
      </dgm:t>
    </dgm:pt>
    <dgm:pt modelId="{48B48627-1180-489C-A4E3-F5AE468CD64A}" type="sibTrans" cxnId="{F403B5D5-036F-4DFF-A969-8FE65DA89513}">
      <dgm:prSet/>
      <dgm:spPr/>
      <dgm:t>
        <a:bodyPr/>
        <a:lstStyle/>
        <a:p>
          <a:endParaRPr lang="cs-CZ"/>
        </a:p>
      </dgm:t>
    </dgm:pt>
    <dgm:pt modelId="{2565B212-1E23-4804-BA7F-2C5D7034AD4C}">
      <dgm:prSet phldrT="[Text]" custT="1"/>
      <dgm:spPr/>
      <dgm:t>
        <a:bodyPr/>
        <a:lstStyle/>
        <a:p>
          <a:r>
            <a:rPr lang="en-US" sz="2000" b="1" dirty="0" err="1" smtClean="0">
              <a:solidFill>
                <a:schemeClr val="tx1"/>
              </a:solidFill>
            </a:rPr>
            <a:t>Interpretivism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endParaRPr lang="cs-CZ" sz="2000" dirty="0" smtClean="0">
            <a:solidFill>
              <a:schemeClr val="tx1"/>
            </a:solidFill>
          </a:endParaRPr>
        </a:p>
        <a:p>
          <a:r>
            <a:rPr lang="en-US" sz="2000" dirty="0" smtClean="0">
              <a:solidFill>
                <a:schemeClr val="tx1"/>
              </a:solidFill>
            </a:rPr>
            <a:t>(meaning and the physics</a:t>
          </a:r>
          <a:r>
            <a:rPr lang="en-US" sz="1800" dirty="0" smtClean="0">
              <a:solidFill>
                <a:schemeClr val="tx1"/>
              </a:solidFill>
            </a:rPr>
            <a:t>)</a:t>
          </a:r>
          <a:endParaRPr lang="cs-CZ" sz="1800" dirty="0">
            <a:solidFill>
              <a:schemeClr val="tx1"/>
            </a:solidFill>
          </a:endParaRPr>
        </a:p>
      </dgm:t>
    </dgm:pt>
    <dgm:pt modelId="{A2C405AB-81F8-4BD9-94A0-1DC055C19A68}" type="parTrans" cxnId="{98980C5F-0A01-47E1-BC6A-696A1FC208DB}">
      <dgm:prSet/>
      <dgm:spPr/>
      <dgm:t>
        <a:bodyPr/>
        <a:lstStyle/>
        <a:p>
          <a:endParaRPr lang="cs-CZ"/>
        </a:p>
      </dgm:t>
    </dgm:pt>
    <dgm:pt modelId="{45A7AF46-251C-4270-8F9E-1DB4065D0C99}" type="sibTrans" cxnId="{98980C5F-0A01-47E1-BC6A-696A1FC208DB}">
      <dgm:prSet/>
      <dgm:spPr/>
      <dgm:t>
        <a:bodyPr/>
        <a:lstStyle/>
        <a:p>
          <a:endParaRPr lang="cs-CZ"/>
        </a:p>
      </dgm:t>
    </dgm:pt>
    <dgm:pt modelId="{4E8D8ADD-1749-4D91-AF1E-09138D252F82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Functionalism </a:t>
          </a:r>
          <a:endParaRPr lang="cs-CZ" sz="2000" dirty="0" smtClean="0">
            <a:solidFill>
              <a:schemeClr val="tx1"/>
            </a:solidFill>
          </a:endParaRPr>
        </a:p>
        <a:p>
          <a:r>
            <a:rPr lang="en-US" sz="2000" dirty="0" smtClean="0">
              <a:solidFill>
                <a:schemeClr val="tx1"/>
              </a:solidFill>
            </a:rPr>
            <a:t>(pathology and norms)</a:t>
          </a:r>
          <a:endParaRPr lang="cs-CZ" sz="2000" dirty="0">
            <a:solidFill>
              <a:schemeClr val="tx1"/>
            </a:solidFill>
          </a:endParaRPr>
        </a:p>
      </dgm:t>
    </dgm:pt>
    <dgm:pt modelId="{B6C9606D-B723-40AC-8728-97862EBEB681}" type="parTrans" cxnId="{C28B898B-AD69-407E-8AE9-D7329C9D6F90}">
      <dgm:prSet/>
      <dgm:spPr/>
      <dgm:t>
        <a:bodyPr/>
        <a:lstStyle/>
        <a:p>
          <a:endParaRPr lang="cs-CZ"/>
        </a:p>
      </dgm:t>
    </dgm:pt>
    <dgm:pt modelId="{40E2206A-3FE1-4509-8BCA-167CB3EA7BAE}" type="sibTrans" cxnId="{C28B898B-AD69-407E-8AE9-D7329C9D6F90}">
      <dgm:prSet/>
      <dgm:spPr/>
      <dgm:t>
        <a:bodyPr/>
        <a:lstStyle/>
        <a:p>
          <a:endParaRPr lang="cs-CZ"/>
        </a:p>
      </dgm:t>
    </dgm:pt>
    <dgm:pt modelId="{D9EBED35-C568-4244-9233-055179DE44DF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Radical humanism</a:t>
          </a:r>
          <a:endParaRPr lang="cs-CZ" sz="2000" dirty="0" smtClean="0">
            <a:solidFill>
              <a:schemeClr val="tx1"/>
            </a:solidFill>
          </a:endParaRPr>
        </a:p>
        <a:p>
          <a:r>
            <a:rPr lang="en-US" sz="2000" dirty="0" smtClean="0">
              <a:solidFill>
                <a:schemeClr val="tx1"/>
              </a:solidFill>
            </a:rPr>
            <a:t>(desire and shared)</a:t>
          </a:r>
          <a:endParaRPr lang="cs-CZ" sz="2000" dirty="0">
            <a:solidFill>
              <a:schemeClr val="tx1"/>
            </a:solidFill>
          </a:endParaRPr>
        </a:p>
      </dgm:t>
    </dgm:pt>
    <dgm:pt modelId="{AEE07BB3-19B5-4C6A-BB3C-06FB58C56B2A}" type="parTrans" cxnId="{1EDAFCB5-E4F6-4453-8429-9AF6699B588D}">
      <dgm:prSet/>
      <dgm:spPr/>
      <dgm:t>
        <a:bodyPr/>
        <a:lstStyle/>
        <a:p>
          <a:endParaRPr lang="cs-CZ"/>
        </a:p>
      </dgm:t>
    </dgm:pt>
    <dgm:pt modelId="{1C4DE1A5-AA27-48F1-9535-226722674B02}" type="sibTrans" cxnId="{1EDAFCB5-E4F6-4453-8429-9AF6699B588D}">
      <dgm:prSet/>
      <dgm:spPr/>
      <dgm:t>
        <a:bodyPr/>
        <a:lstStyle/>
        <a:p>
          <a:endParaRPr lang="cs-CZ"/>
        </a:p>
      </dgm:t>
    </dgm:pt>
    <dgm:pt modelId="{5D80A395-735D-4CBA-9731-7968C7A2AFDB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Radical structuralism</a:t>
          </a:r>
          <a:endParaRPr lang="cs-CZ" sz="2000" dirty="0" smtClean="0">
            <a:solidFill>
              <a:schemeClr val="tx1"/>
            </a:solidFill>
          </a:endParaRPr>
        </a:p>
        <a:p>
          <a:r>
            <a:rPr lang="en-US" sz="2000" dirty="0" smtClean="0">
              <a:solidFill>
                <a:schemeClr val="tx1"/>
              </a:solidFill>
            </a:rPr>
            <a:t>(action and the social)</a:t>
          </a:r>
          <a:endParaRPr lang="cs-CZ" sz="2000" dirty="0">
            <a:solidFill>
              <a:schemeClr val="tx1"/>
            </a:solidFill>
          </a:endParaRPr>
        </a:p>
      </dgm:t>
    </dgm:pt>
    <dgm:pt modelId="{2D82F63B-F41D-4C87-9D0A-F7744928C22F}" type="parTrans" cxnId="{9640A550-C196-4D9E-AF3D-A009571E3A01}">
      <dgm:prSet/>
      <dgm:spPr/>
      <dgm:t>
        <a:bodyPr/>
        <a:lstStyle/>
        <a:p>
          <a:endParaRPr lang="cs-CZ"/>
        </a:p>
      </dgm:t>
    </dgm:pt>
    <dgm:pt modelId="{3D083BFB-FD50-4FEA-BD7E-9C284CCF5FD4}" type="sibTrans" cxnId="{9640A550-C196-4D9E-AF3D-A009571E3A01}">
      <dgm:prSet/>
      <dgm:spPr/>
      <dgm:t>
        <a:bodyPr/>
        <a:lstStyle/>
        <a:p>
          <a:endParaRPr lang="cs-CZ"/>
        </a:p>
      </dgm:t>
    </dgm:pt>
    <dgm:pt modelId="{6B4AC9C2-378E-483B-8464-E578522099B6}" type="pres">
      <dgm:prSet presAssocID="{C461F3B9-69A0-4A91-8C96-8CEA1EFF2BE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8FDDCA7-DC9E-4474-BAC8-674CD030E1B0}" type="pres">
      <dgm:prSet presAssocID="{C461F3B9-69A0-4A91-8C96-8CEA1EFF2BE6}" presName="matrix" presStyleCnt="0"/>
      <dgm:spPr/>
    </dgm:pt>
    <dgm:pt modelId="{BDB7C664-A098-4034-9EAC-A2DD1A7B66ED}" type="pres">
      <dgm:prSet presAssocID="{C461F3B9-69A0-4A91-8C96-8CEA1EFF2BE6}" presName="tile1" presStyleLbl="node1" presStyleIdx="0" presStyleCnt="4"/>
      <dgm:spPr/>
      <dgm:t>
        <a:bodyPr/>
        <a:lstStyle/>
        <a:p>
          <a:endParaRPr lang="cs-CZ"/>
        </a:p>
      </dgm:t>
    </dgm:pt>
    <dgm:pt modelId="{F63BAA77-8FE4-4131-A7FE-F2CE384E93D5}" type="pres">
      <dgm:prSet presAssocID="{C461F3B9-69A0-4A91-8C96-8CEA1EFF2BE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69D4DCA-AE59-450A-8303-F2A828146BB5}" type="pres">
      <dgm:prSet presAssocID="{C461F3B9-69A0-4A91-8C96-8CEA1EFF2BE6}" presName="tile2" presStyleLbl="node1" presStyleIdx="1" presStyleCnt="4"/>
      <dgm:spPr/>
      <dgm:t>
        <a:bodyPr/>
        <a:lstStyle/>
        <a:p>
          <a:endParaRPr lang="cs-CZ"/>
        </a:p>
      </dgm:t>
    </dgm:pt>
    <dgm:pt modelId="{428ECD86-8EB8-426B-B0A0-066E4BD3F96C}" type="pres">
      <dgm:prSet presAssocID="{C461F3B9-69A0-4A91-8C96-8CEA1EFF2BE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B7A425C-F037-4D6A-98AE-1530A8F1A69B}" type="pres">
      <dgm:prSet presAssocID="{C461F3B9-69A0-4A91-8C96-8CEA1EFF2BE6}" presName="tile3" presStyleLbl="node1" presStyleIdx="2" presStyleCnt="4" custLinFactNeighborX="-3054" custLinFactNeighborY="3088"/>
      <dgm:spPr/>
      <dgm:t>
        <a:bodyPr/>
        <a:lstStyle/>
        <a:p>
          <a:endParaRPr lang="cs-CZ"/>
        </a:p>
      </dgm:t>
    </dgm:pt>
    <dgm:pt modelId="{951F538C-004C-4013-A4A8-D97EF53A007D}" type="pres">
      <dgm:prSet presAssocID="{C461F3B9-69A0-4A91-8C96-8CEA1EFF2BE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49950F0-E66F-455B-A664-265E36F04311}" type="pres">
      <dgm:prSet presAssocID="{C461F3B9-69A0-4A91-8C96-8CEA1EFF2BE6}" presName="tile4" presStyleLbl="node1" presStyleIdx="3" presStyleCnt="4"/>
      <dgm:spPr/>
      <dgm:t>
        <a:bodyPr/>
        <a:lstStyle/>
        <a:p>
          <a:endParaRPr lang="cs-CZ"/>
        </a:p>
      </dgm:t>
    </dgm:pt>
    <dgm:pt modelId="{F690AA76-0482-4740-A06C-88E9191A72B4}" type="pres">
      <dgm:prSet presAssocID="{C461F3B9-69A0-4A91-8C96-8CEA1EFF2BE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14243D2-1B5A-4F2B-B15C-4AE6F5F65AC3}" type="pres">
      <dgm:prSet presAssocID="{C461F3B9-69A0-4A91-8C96-8CEA1EFF2BE6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</dgm:ptLst>
  <dgm:cxnLst>
    <dgm:cxn modelId="{B758CFBA-AEF6-44CE-BEE9-6BF23E79C11D}" type="presOf" srcId="{5D80A395-735D-4CBA-9731-7968C7A2AFDB}" destId="{B49950F0-E66F-455B-A664-265E36F04311}" srcOrd="0" destOrd="0" presId="urn:microsoft.com/office/officeart/2005/8/layout/matrix1"/>
    <dgm:cxn modelId="{F97AB539-1843-485C-85D0-6624EF4573FA}" type="presOf" srcId="{4E8D8ADD-1749-4D91-AF1E-09138D252F82}" destId="{969D4DCA-AE59-450A-8303-F2A828146BB5}" srcOrd="0" destOrd="0" presId="urn:microsoft.com/office/officeart/2005/8/layout/matrix1"/>
    <dgm:cxn modelId="{1EDAFCB5-E4F6-4453-8429-9AF6699B588D}" srcId="{9A707526-E08E-4D8D-B9D6-6A7E36990B34}" destId="{D9EBED35-C568-4244-9233-055179DE44DF}" srcOrd="2" destOrd="0" parTransId="{AEE07BB3-19B5-4C6A-BB3C-06FB58C56B2A}" sibTransId="{1C4DE1A5-AA27-48F1-9535-226722674B02}"/>
    <dgm:cxn modelId="{E57502F9-7B76-42C5-86EC-BE0E8EDDB343}" type="presOf" srcId="{D9EBED35-C568-4244-9233-055179DE44DF}" destId="{951F538C-004C-4013-A4A8-D97EF53A007D}" srcOrd="1" destOrd="0" presId="urn:microsoft.com/office/officeart/2005/8/layout/matrix1"/>
    <dgm:cxn modelId="{98980C5F-0A01-47E1-BC6A-696A1FC208DB}" srcId="{9A707526-E08E-4D8D-B9D6-6A7E36990B34}" destId="{2565B212-1E23-4804-BA7F-2C5D7034AD4C}" srcOrd="0" destOrd="0" parTransId="{A2C405AB-81F8-4BD9-94A0-1DC055C19A68}" sibTransId="{45A7AF46-251C-4270-8F9E-1DB4065D0C99}"/>
    <dgm:cxn modelId="{74841086-D76A-4CE9-B24D-99A70974879C}" type="presOf" srcId="{2565B212-1E23-4804-BA7F-2C5D7034AD4C}" destId="{BDB7C664-A098-4034-9EAC-A2DD1A7B66ED}" srcOrd="0" destOrd="0" presId="urn:microsoft.com/office/officeart/2005/8/layout/matrix1"/>
    <dgm:cxn modelId="{DA617B4A-54AD-4C38-AEC7-ECB09AEF8A01}" type="presOf" srcId="{9A707526-E08E-4D8D-B9D6-6A7E36990B34}" destId="{A14243D2-1B5A-4F2B-B15C-4AE6F5F65AC3}" srcOrd="0" destOrd="0" presId="urn:microsoft.com/office/officeart/2005/8/layout/matrix1"/>
    <dgm:cxn modelId="{BE6FF522-256D-4BE1-9A98-E7BF49EC2921}" type="presOf" srcId="{4E8D8ADD-1749-4D91-AF1E-09138D252F82}" destId="{428ECD86-8EB8-426B-B0A0-066E4BD3F96C}" srcOrd="1" destOrd="0" presId="urn:microsoft.com/office/officeart/2005/8/layout/matrix1"/>
    <dgm:cxn modelId="{C28B898B-AD69-407E-8AE9-D7329C9D6F90}" srcId="{9A707526-E08E-4D8D-B9D6-6A7E36990B34}" destId="{4E8D8ADD-1749-4D91-AF1E-09138D252F82}" srcOrd="1" destOrd="0" parTransId="{B6C9606D-B723-40AC-8728-97862EBEB681}" sibTransId="{40E2206A-3FE1-4509-8BCA-167CB3EA7BAE}"/>
    <dgm:cxn modelId="{B413A971-8BCC-4A02-BCCF-22F71DF79150}" type="presOf" srcId="{2565B212-1E23-4804-BA7F-2C5D7034AD4C}" destId="{F63BAA77-8FE4-4131-A7FE-F2CE384E93D5}" srcOrd="1" destOrd="0" presId="urn:microsoft.com/office/officeart/2005/8/layout/matrix1"/>
    <dgm:cxn modelId="{2D5BBC8C-8A50-4219-BF73-EE9990430BCC}" type="presOf" srcId="{C461F3B9-69A0-4A91-8C96-8CEA1EFF2BE6}" destId="{6B4AC9C2-378E-483B-8464-E578522099B6}" srcOrd="0" destOrd="0" presId="urn:microsoft.com/office/officeart/2005/8/layout/matrix1"/>
    <dgm:cxn modelId="{9640A550-C196-4D9E-AF3D-A009571E3A01}" srcId="{9A707526-E08E-4D8D-B9D6-6A7E36990B34}" destId="{5D80A395-735D-4CBA-9731-7968C7A2AFDB}" srcOrd="3" destOrd="0" parTransId="{2D82F63B-F41D-4C87-9D0A-F7744928C22F}" sibTransId="{3D083BFB-FD50-4FEA-BD7E-9C284CCF5FD4}"/>
    <dgm:cxn modelId="{F403B5D5-036F-4DFF-A969-8FE65DA89513}" srcId="{C461F3B9-69A0-4A91-8C96-8CEA1EFF2BE6}" destId="{9A707526-E08E-4D8D-B9D6-6A7E36990B34}" srcOrd="0" destOrd="0" parTransId="{F19312FD-2EF9-40E5-8881-68F64D4D7D65}" sibTransId="{48B48627-1180-489C-A4E3-F5AE468CD64A}"/>
    <dgm:cxn modelId="{EE6A5334-50D0-4BC7-A252-8DE475F218D9}" type="presOf" srcId="{5D80A395-735D-4CBA-9731-7968C7A2AFDB}" destId="{F690AA76-0482-4740-A06C-88E9191A72B4}" srcOrd="1" destOrd="0" presId="urn:microsoft.com/office/officeart/2005/8/layout/matrix1"/>
    <dgm:cxn modelId="{AEBC2C49-A92D-4074-BB07-C467C1E308A1}" type="presOf" srcId="{D9EBED35-C568-4244-9233-055179DE44DF}" destId="{5B7A425C-F037-4D6A-98AE-1530A8F1A69B}" srcOrd="0" destOrd="0" presId="urn:microsoft.com/office/officeart/2005/8/layout/matrix1"/>
    <dgm:cxn modelId="{A66F7EBC-B2CC-422D-8FDA-FBB06B90F887}" type="presParOf" srcId="{6B4AC9C2-378E-483B-8464-E578522099B6}" destId="{28FDDCA7-DC9E-4474-BAC8-674CD030E1B0}" srcOrd="0" destOrd="0" presId="urn:microsoft.com/office/officeart/2005/8/layout/matrix1"/>
    <dgm:cxn modelId="{D2CA0BF1-0273-4610-A930-E58C5E285EBE}" type="presParOf" srcId="{28FDDCA7-DC9E-4474-BAC8-674CD030E1B0}" destId="{BDB7C664-A098-4034-9EAC-A2DD1A7B66ED}" srcOrd="0" destOrd="0" presId="urn:microsoft.com/office/officeart/2005/8/layout/matrix1"/>
    <dgm:cxn modelId="{F40D1448-67D3-422A-9282-14C142E94A1E}" type="presParOf" srcId="{28FDDCA7-DC9E-4474-BAC8-674CD030E1B0}" destId="{F63BAA77-8FE4-4131-A7FE-F2CE384E93D5}" srcOrd="1" destOrd="0" presId="urn:microsoft.com/office/officeart/2005/8/layout/matrix1"/>
    <dgm:cxn modelId="{520FBBF5-CFFC-4246-BD86-85127C1C2B72}" type="presParOf" srcId="{28FDDCA7-DC9E-4474-BAC8-674CD030E1B0}" destId="{969D4DCA-AE59-450A-8303-F2A828146BB5}" srcOrd="2" destOrd="0" presId="urn:microsoft.com/office/officeart/2005/8/layout/matrix1"/>
    <dgm:cxn modelId="{E252DD46-85DD-4D76-9145-BF743A1CF12E}" type="presParOf" srcId="{28FDDCA7-DC9E-4474-BAC8-674CD030E1B0}" destId="{428ECD86-8EB8-426B-B0A0-066E4BD3F96C}" srcOrd="3" destOrd="0" presId="urn:microsoft.com/office/officeart/2005/8/layout/matrix1"/>
    <dgm:cxn modelId="{71A4E6C7-6998-4F84-922C-D6AE1DEF61E1}" type="presParOf" srcId="{28FDDCA7-DC9E-4474-BAC8-674CD030E1B0}" destId="{5B7A425C-F037-4D6A-98AE-1530A8F1A69B}" srcOrd="4" destOrd="0" presId="urn:microsoft.com/office/officeart/2005/8/layout/matrix1"/>
    <dgm:cxn modelId="{AB0B7F06-50F7-457A-8C58-656305E24422}" type="presParOf" srcId="{28FDDCA7-DC9E-4474-BAC8-674CD030E1B0}" destId="{951F538C-004C-4013-A4A8-D97EF53A007D}" srcOrd="5" destOrd="0" presId="urn:microsoft.com/office/officeart/2005/8/layout/matrix1"/>
    <dgm:cxn modelId="{8C1AFB5A-8BF9-4D9E-ABE0-873E5132C745}" type="presParOf" srcId="{28FDDCA7-DC9E-4474-BAC8-674CD030E1B0}" destId="{B49950F0-E66F-455B-A664-265E36F04311}" srcOrd="6" destOrd="0" presId="urn:microsoft.com/office/officeart/2005/8/layout/matrix1"/>
    <dgm:cxn modelId="{C0234213-3A64-4E25-9A59-EF71726B08A3}" type="presParOf" srcId="{28FDDCA7-DC9E-4474-BAC8-674CD030E1B0}" destId="{F690AA76-0482-4740-A06C-88E9191A72B4}" srcOrd="7" destOrd="0" presId="urn:microsoft.com/office/officeart/2005/8/layout/matrix1"/>
    <dgm:cxn modelId="{1A15A8D2-6EFC-45E3-9B85-9C906F8B963E}" type="presParOf" srcId="{6B4AC9C2-378E-483B-8464-E578522099B6}" destId="{A14243D2-1B5A-4F2B-B15C-4AE6F5F65AC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F8FE4F-B94E-4D0D-A42D-4E2C3BF81DFF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BC54360-C5A7-43E6-938D-A2FF19E1064C}">
      <dgm:prSet phldrT="[Text]"/>
      <dgm:spPr>
        <a:xfrm>
          <a:off x="3418575" y="1008"/>
          <a:ext cx="3657103" cy="1127038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GB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close connection between physical/mental disability and deviant behaviour</a:t>
          </a:r>
          <a:endParaRPr lang="cs-CZ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623BAD3C-0C86-47EE-8FCC-2A3C253EF883}" type="parTrans" cxnId="{3D905732-3EE8-4932-A499-49F17151B159}">
      <dgm:prSet/>
      <dgm:spPr/>
      <dgm:t>
        <a:bodyPr/>
        <a:lstStyle/>
        <a:p>
          <a:endParaRPr lang="cs-CZ"/>
        </a:p>
      </dgm:t>
    </dgm:pt>
    <dgm:pt modelId="{9132281C-8E02-4F86-A35B-372A6E27FB06}" type="sibTrans" cxnId="{3D905732-3EE8-4932-A499-49F17151B159}">
      <dgm:prSet/>
      <dgm:spPr>
        <a:xfrm rot="3306619">
          <a:off x="6337021" y="1751829"/>
          <a:ext cx="898586" cy="394463"/>
        </a:xfr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cs-CZ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00E2C8C3-F277-4FCB-BA7C-604E01E5CAE2}">
      <dgm:prSet phldrT="[Text]"/>
      <dgm:spPr>
        <a:xfrm>
          <a:off x="5772011" y="3003132"/>
          <a:ext cx="3137246" cy="1127038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GB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indispensable role of institutions and professionals in re-educating</a:t>
          </a:r>
          <a:endParaRPr lang="cs-CZ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607E64DC-8886-4B26-9AAC-0059BFDA9509}" type="parTrans" cxnId="{8008F800-A209-4D3C-9C1D-7D0754EADB41}">
      <dgm:prSet/>
      <dgm:spPr/>
      <dgm:t>
        <a:bodyPr/>
        <a:lstStyle/>
        <a:p>
          <a:endParaRPr lang="cs-CZ"/>
        </a:p>
      </dgm:t>
    </dgm:pt>
    <dgm:pt modelId="{C909A13E-3F97-4DD7-B24E-FBEB20284AB0}" type="sibTrans" cxnId="{8008F800-A209-4D3C-9C1D-7D0754EADB41}">
      <dgm:prSet/>
      <dgm:spPr>
        <a:xfrm rot="10841294">
          <a:off x="4825130" y="3369727"/>
          <a:ext cx="898586" cy="394463"/>
        </a:xfr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cs-CZ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3AD858F-A766-4123-8DD9-0097BFF88CC0}">
      <dgm:prSet phldrT="[Text]"/>
      <dgm:spPr>
        <a:xfrm>
          <a:off x="1554305" y="2952211"/>
          <a:ext cx="3094553" cy="1127038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GB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incapability of </a:t>
          </a:r>
          <a:r>
            <a:rPr lang="en-GB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parents </a:t>
          </a:r>
          <a:r>
            <a:rPr lang="en-GB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of delinquent children to provide care and control</a:t>
          </a:r>
          <a:endParaRPr lang="cs-CZ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20DB4544-FE39-4CEB-B603-EE975C15EADB}" type="parTrans" cxnId="{E2213CDF-30FA-4256-85E1-AB9E5833AC19}">
      <dgm:prSet/>
      <dgm:spPr/>
      <dgm:t>
        <a:bodyPr/>
        <a:lstStyle/>
        <a:p>
          <a:endParaRPr lang="cs-CZ"/>
        </a:p>
      </dgm:t>
    </dgm:pt>
    <dgm:pt modelId="{60138F93-E252-4EFD-BF90-EDC16AC08658}" type="sibTrans" cxnId="{E2213CDF-30FA-4256-85E1-AB9E5833AC19}">
      <dgm:prSet/>
      <dgm:spPr>
        <a:xfrm rot="18361044">
          <a:off x="3245585" y="1726368"/>
          <a:ext cx="898586" cy="394463"/>
        </a:xfr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cs-CZ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7051059-BE3F-4913-B222-0311B480CFA7}" type="pres">
      <dgm:prSet presAssocID="{70F8FE4F-B94E-4D0D-A42D-4E2C3BF81DF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A3D1032-9EF8-4E9B-887D-0867A6D8DB58}" type="pres">
      <dgm:prSet presAssocID="{7BC54360-C5A7-43E6-938D-A2FF19E1064C}" presName="node" presStyleLbl="node1" presStyleIdx="0" presStyleCnt="3" custScaleX="16224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cs-CZ"/>
        </a:p>
      </dgm:t>
    </dgm:pt>
    <dgm:pt modelId="{1E1F2F63-A6D0-4634-B481-B67E27D9A10D}" type="pres">
      <dgm:prSet presAssocID="{9132281C-8E02-4F86-A35B-372A6E27FB06}" presName="sibTrans" presStyleLbl="sibTrans2D1" presStyleIdx="0" presStyleCnt="3" custLinFactNeighborX="54801" custLinFactNeighborY="-29541"/>
      <dgm:spPr>
        <a:prstGeom prst="left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cs-CZ"/>
        </a:p>
      </dgm:t>
    </dgm:pt>
    <dgm:pt modelId="{74318DC6-50B0-41EC-836B-376E9090C60F}" type="pres">
      <dgm:prSet presAssocID="{9132281C-8E02-4F86-A35B-372A6E27FB06}" presName="connectorText" presStyleLbl="sibTrans2D1" presStyleIdx="0" presStyleCnt="3"/>
      <dgm:spPr/>
      <dgm:t>
        <a:bodyPr/>
        <a:lstStyle/>
        <a:p>
          <a:endParaRPr lang="cs-CZ"/>
        </a:p>
      </dgm:t>
    </dgm:pt>
    <dgm:pt modelId="{9BA6EFC4-B230-4DD1-846A-57C4071376A8}" type="pres">
      <dgm:prSet presAssocID="{00E2C8C3-F277-4FCB-BA7C-604E01E5CAE2}" presName="node" presStyleLbl="node1" presStyleIdx="1" presStyleCnt="3" custScaleX="139181" custRadScaleRad="106436" custRadScaleInc="-1831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cs-CZ"/>
        </a:p>
      </dgm:t>
    </dgm:pt>
    <dgm:pt modelId="{AB0AC014-B613-4696-9AA4-73273085CEB3}" type="pres">
      <dgm:prSet presAssocID="{C909A13E-3F97-4DD7-B24E-FBEB20284AB0}" presName="sibTrans" presStyleLbl="sibTrans2D1" presStyleIdx="1" presStyleCnt="3" custLinFactNeighborX="7121" custLinFactNeighborY="6565"/>
      <dgm:spPr>
        <a:prstGeom prst="left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cs-CZ"/>
        </a:p>
      </dgm:t>
    </dgm:pt>
    <dgm:pt modelId="{A64383C6-A249-4447-BF93-303CE336A5CF}" type="pres">
      <dgm:prSet presAssocID="{C909A13E-3F97-4DD7-B24E-FBEB20284AB0}" presName="connectorText" presStyleLbl="sibTrans2D1" presStyleIdx="1" presStyleCnt="3"/>
      <dgm:spPr/>
      <dgm:t>
        <a:bodyPr/>
        <a:lstStyle/>
        <a:p>
          <a:endParaRPr lang="cs-CZ"/>
        </a:p>
      </dgm:t>
    </dgm:pt>
    <dgm:pt modelId="{8F579D06-B111-438F-81A4-FBF3C102AAA2}" type="pres">
      <dgm:prSet presAssocID="{33AD858F-A766-4123-8DD9-0097BFF88CC0}" presName="node" presStyleLbl="node1" presStyleIdx="2" presStyleCnt="3" custScaleX="137287" custRadScaleRad="106643" custRadScaleInc="1580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cs-CZ"/>
        </a:p>
      </dgm:t>
    </dgm:pt>
    <dgm:pt modelId="{D3443B85-B2E2-4890-9448-54037456350E}" type="pres">
      <dgm:prSet presAssocID="{60138F93-E252-4EFD-BF90-EDC16AC08658}" presName="sibTrans" presStyleLbl="sibTrans2D1" presStyleIdx="2" presStyleCnt="3" custLinFactNeighborX="-53359" custLinFactNeighborY="-29541"/>
      <dgm:spPr>
        <a:prstGeom prst="left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cs-CZ"/>
        </a:p>
      </dgm:t>
    </dgm:pt>
    <dgm:pt modelId="{41701890-98F0-472E-9936-6910A29EA8A9}" type="pres">
      <dgm:prSet presAssocID="{60138F93-E252-4EFD-BF90-EDC16AC08658}" presName="connectorText" presStyleLbl="sibTrans2D1" presStyleIdx="2" presStyleCnt="3"/>
      <dgm:spPr/>
      <dgm:t>
        <a:bodyPr/>
        <a:lstStyle/>
        <a:p>
          <a:endParaRPr lang="cs-CZ"/>
        </a:p>
      </dgm:t>
    </dgm:pt>
  </dgm:ptLst>
  <dgm:cxnLst>
    <dgm:cxn modelId="{DE489906-E778-4418-8530-30A89AD0129F}" type="presOf" srcId="{C909A13E-3F97-4DD7-B24E-FBEB20284AB0}" destId="{A64383C6-A249-4447-BF93-303CE336A5CF}" srcOrd="1" destOrd="0" presId="urn:microsoft.com/office/officeart/2005/8/layout/cycle7"/>
    <dgm:cxn modelId="{50418114-EAD8-4DAD-8BA0-DA4D3392ABC6}" type="presOf" srcId="{00E2C8C3-F277-4FCB-BA7C-604E01E5CAE2}" destId="{9BA6EFC4-B230-4DD1-846A-57C4071376A8}" srcOrd="0" destOrd="0" presId="urn:microsoft.com/office/officeart/2005/8/layout/cycle7"/>
    <dgm:cxn modelId="{086ADD0C-206F-420C-960C-9CA5E49BC35D}" type="presOf" srcId="{9132281C-8E02-4F86-A35B-372A6E27FB06}" destId="{1E1F2F63-A6D0-4634-B481-B67E27D9A10D}" srcOrd="0" destOrd="0" presId="urn:microsoft.com/office/officeart/2005/8/layout/cycle7"/>
    <dgm:cxn modelId="{60A3A5D7-2553-4FC0-8B5C-57567AEC9DBE}" type="presOf" srcId="{C909A13E-3F97-4DD7-B24E-FBEB20284AB0}" destId="{AB0AC014-B613-4696-9AA4-73273085CEB3}" srcOrd="0" destOrd="0" presId="urn:microsoft.com/office/officeart/2005/8/layout/cycle7"/>
    <dgm:cxn modelId="{3D905732-3EE8-4932-A499-49F17151B159}" srcId="{70F8FE4F-B94E-4D0D-A42D-4E2C3BF81DFF}" destId="{7BC54360-C5A7-43E6-938D-A2FF19E1064C}" srcOrd="0" destOrd="0" parTransId="{623BAD3C-0C86-47EE-8FCC-2A3C253EF883}" sibTransId="{9132281C-8E02-4F86-A35B-372A6E27FB06}"/>
    <dgm:cxn modelId="{7FBCB9E2-FC6B-48E5-9C18-2FB39AAA6A8A}" type="presOf" srcId="{9132281C-8E02-4F86-A35B-372A6E27FB06}" destId="{74318DC6-50B0-41EC-836B-376E9090C60F}" srcOrd="1" destOrd="0" presId="urn:microsoft.com/office/officeart/2005/8/layout/cycle7"/>
    <dgm:cxn modelId="{E87BFE02-6F74-43FA-B3A7-5CA9CBD600C6}" type="presOf" srcId="{60138F93-E252-4EFD-BF90-EDC16AC08658}" destId="{41701890-98F0-472E-9936-6910A29EA8A9}" srcOrd="1" destOrd="0" presId="urn:microsoft.com/office/officeart/2005/8/layout/cycle7"/>
    <dgm:cxn modelId="{8008F800-A209-4D3C-9C1D-7D0754EADB41}" srcId="{70F8FE4F-B94E-4D0D-A42D-4E2C3BF81DFF}" destId="{00E2C8C3-F277-4FCB-BA7C-604E01E5CAE2}" srcOrd="1" destOrd="0" parTransId="{607E64DC-8886-4B26-9AAC-0059BFDA9509}" sibTransId="{C909A13E-3F97-4DD7-B24E-FBEB20284AB0}"/>
    <dgm:cxn modelId="{91BE2719-B29A-4486-A306-E5619B754B7F}" type="presOf" srcId="{7BC54360-C5A7-43E6-938D-A2FF19E1064C}" destId="{DA3D1032-9EF8-4E9B-887D-0867A6D8DB58}" srcOrd="0" destOrd="0" presId="urn:microsoft.com/office/officeart/2005/8/layout/cycle7"/>
    <dgm:cxn modelId="{E5394581-8B95-4368-B8B8-375E3F114CE9}" type="presOf" srcId="{33AD858F-A766-4123-8DD9-0097BFF88CC0}" destId="{8F579D06-B111-438F-81A4-FBF3C102AAA2}" srcOrd="0" destOrd="0" presId="urn:microsoft.com/office/officeart/2005/8/layout/cycle7"/>
    <dgm:cxn modelId="{E2213CDF-30FA-4256-85E1-AB9E5833AC19}" srcId="{70F8FE4F-B94E-4D0D-A42D-4E2C3BF81DFF}" destId="{33AD858F-A766-4123-8DD9-0097BFF88CC0}" srcOrd="2" destOrd="0" parTransId="{20DB4544-FE39-4CEB-B603-EE975C15EADB}" sibTransId="{60138F93-E252-4EFD-BF90-EDC16AC08658}"/>
    <dgm:cxn modelId="{A6F9FBCA-35F5-4B33-A8E5-6CFCE243F7D6}" type="presOf" srcId="{60138F93-E252-4EFD-BF90-EDC16AC08658}" destId="{D3443B85-B2E2-4890-9448-54037456350E}" srcOrd="0" destOrd="0" presId="urn:microsoft.com/office/officeart/2005/8/layout/cycle7"/>
    <dgm:cxn modelId="{25442ECC-9D94-4E9B-8C07-F79F20E74748}" type="presOf" srcId="{70F8FE4F-B94E-4D0D-A42D-4E2C3BF81DFF}" destId="{27051059-BE3F-4913-B222-0311B480CFA7}" srcOrd="0" destOrd="0" presId="urn:microsoft.com/office/officeart/2005/8/layout/cycle7"/>
    <dgm:cxn modelId="{B05F7A74-1A5D-4AE0-938D-24D2FB5F78F6}" type="presParOf" srcId="{27051059-BE3F-4913-B222-0311B480CFA7}" destId="{DA3D1032-9EF8-4E9B-887D-0867A6D8DB58}" srcOrd="0" destOrd="0" presId="urn:microsoft.com/office/officeart/2005/8/layout/cycle7"/>
    <dgm:cxn modelId="{5E031ADE-765E-4328-BD98-55E37BFB755F}" type="presParOf" srcId="{27051059-BE3F-4913-B222-0311B480CFA7}" destId="{1E1F2F63-A6D0-4634-B481-B67E27D9A10D}" srcOrd="1" destOrd="0" presId="urn:microsoft.com/office/officeart/2005/8/layout/cycle7"/>
    <dgm:cxn modelId="{7F2132BA-12F9-44C2-A800-99EF93769D0E}" type="presParOf" srcId="{1E1F2F63-A6D0-4634-B481-B67E27D9A10D}" destId="{74318DC6-50B0-41EC-836B-376E9090C60F}" srcOrd="0" destOrd="0" presId="urn:microsoft.com/office/officeart/2005/8/layout/cycle7"/>
    <dgm:cxn modelId="{ED9F0BDF-57FB-45AF-9507-88563DC4BBAB}" type="presParOf" srcId="{27051059-BE3F-4913-B222-0311B480CFA7}" destId="{9BA6EFC4-B230-4DD1-846A-57C4071376A8}" srcOrd="2" destOrd="0" presId="urn:microsoft.com/office/officeart/2005/8/layout/cycle7"/>
    <dgm:cxn modelId="{476C7013-AF4B-4F0B-A0C9-FB6C3D7F4BC7}" type="presParOf" srcId="{27051059-BE3F-4913-B222-0311B480CFA7}" destId="{AB0AC014-B613-4696-9AA4-73273085CEB3}" srcOrd="3" destOrd="0" presId="urn:microsoft.com/office/officeart/2005/8/layout/cycle7"/>
    <dgm:cxn modelId="{3586797F-0E0A-4114-A7FC-F1E8F7493770}" type="presParOf" srcId="{AB0AC014-B613-4696-9AA4-73273085CEB3}" destId="{A64383C6-A249-4447-BF93-303CE336A5CF}" srcOrd="0" destOrd="0" presId="urn:microsoft.com/office/officeart/2005/8/layout/cycle7"/>
    <dgm:cxn modelId="{238C03E5-E47C-48BE-9933-C68298B25B1A}" type="presParOf" srcId="{27051059-BE3F-4913-B222-0311B480CFA7}" destId="{8F579D06-B111-438F-81A4-FBF3C102AAA2}" srcOrd="4" destOrd="0" presId="urn:microsoft.com/office/officeart/2005/8/layout/cycle7"/>
    <dgm:cxn modelId="{66E71144-11AB-4B9E-8C0C-BEE10669797B}" type="presParOf" srcId="{27051059-BE3F-4913-B222-0311B480CFA7}" destId="{D3443B85-B2E2-4890-9448-54037456350E}" srcOrd="5" destOrd="0" presId="urn:microsoft.com/office/officeart/2005/8/layout/cycle7"/>
    <dgm:cxn modelId="{E1AC75C7-9FB0-4B93-80DD-42692C00D264}" type="presParOf" srcId="{D3443B85-B2E2-4890-9448-54037456350E}" destId="{41701890-98F0-472E-9936-6910A29EA8A9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B7C664-A098-4034-9EAC-A2DD1A7B66ED}">
      <dsp:nvSpPr>
        <dsp:cNvPr id="0" name=""/>
        <dsp:cNvSpPr/>
      </dsp:nvSpPr>
      <dsp:spPr>
        <a:xfrm rot="16200000">
          <a:off x="77229" y="-77229"/>
          <a:ext cx="2262981" cy="241744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</a:rPr>
            <a:t>Interpretivism</a:t>
          </a:r>
          <a:r>
            <a:rPr lang="en-US" sz="2000" b="1" kern="1200" dirty="0" smtClean="0">
              <a:solidFill>
                <a:schemeClr val="tx1"/>
              </a:solidFill>
            </a:rPr>
            <a:t> </a:t>
          </a:r>
          <a:endParaRPr lang="cs-CZ" sz="2000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(meaning and the physics</a:t>
          </a:r>
          <a:r>
            <a:rPr lang="en-US" sz="1800" kern="1200" dirty="0" smtClean="0">
              <a:solidFill>
                <a:schemeClr val="tx1"/>
              </a:solidFill>
            </a:rPr>
            <a:t>)</a:t>
          </a:r>
          <a:endParaRPr lang="cs-CZ" sz="1800" kern="1200" dirty="0">
            <a:solidFill>
              <a:schemeClr val="tx1"/>
            </a:solidFill>
          </a:endParaRPr>
        </a:p>
      </dsp:txBody>
      <dsp:txXfrm rot="16200000">
        <a:off x="360101" y="-360101"/>
        <a:ext cx="1697236" cy="2417440"/>
      </dsp:txXfrm>
    </dsp:sp>
    <dsp:sp modelId="{969D4DCA-AE59-450A-8303-F2A828146BB5}">
      <dsp:nvSpPr>
        <dsp:cNvPr id="0" name=""/>
        <dsp:cNvSpPr/>
      </dsp:nvSpPr>
      <dsp:spPr>
        <a:xfrm>
          <a:off x="2417440" y="0"/>
          <a:ext cx="2417440" cy="226298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Functionalism </a:t>
          </a:r>
          <a:endParaRPr lang="cs-CZ" sz="2000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(pathology and norms)</a:t>
          </a:r>
          <a:endParaRPr lang="cs-CZ" sz="2000" kern="1200" dirty="0">
            <a:solidFill>
              <a:schemeClr val="tx1"/>
            </a:solidFill>
          </a:endParaRPr>
        </a:p>
      </dsp:txBody>
      <dsp:txXfrm>
        <a:off x="2417440" y="0"/>
        <a:ext cx="2417440" cy="1697236"/>
      </dsp:txXfrm>
    </dsp:sp>
    <dsp:sp modelId="{5B7A425C-F037-4D6A-98AE-1530A8F1A69B}">
      <dsp:nvSpPr>
        <dsp:cNvPr id="0" name=""/>
        <dsp:cNvSpPr/>
      </dsp:nvSpPr>
      <dsp:spPr>
        <a:xfrm rot="10800000">
          <a:off x="0" y="2262981"/>
          <a:ext cx="2417440" cy="226298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Radical humanism</a:t>
          </a:r>
          <a:endParaRPr lang="cs-CZ" sz="2000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(desire and shared)</a:t>
          </a:r>
          <a:endParaRPr lang="cs-CZ" sz="2000" kern="1200" dirty="0">
            <a:solidFill>
              <a:schemeClr val="tx1"/>
            </a:solidFill>
          </a:endParaRPr>
        </a:p>
      </dsp:txBody>
      <dsp:txXfrm rot="10800000">
        <a:off x="0" y="2828726"/>
        <a:ext cx="2417440" cy="1697236"/>
      </dsp:txXfrm>
    </dsp:sp>
    <dsp:sp modelId="{B49950F0-E66F-455B-A664-265E36F04311}">
      <dsp:nvSpPr>
        <dsp:cNvPr id="0" name=""/>
        <dsp:cNvSpPr/>
      </dsp:nvSpPr>
      <dsp:spPr>
        <a:xfrm rot="5400000">
          <a:off x="2494669" y="2185752"/>
          <a:ext cx="2262981" cy="241744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Radical structuralism</a:t>
          </a:r>
          <a:endParaRPr lang="cs-CZ" sz="2000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(action and the social)</a:t>
          </a:r>
          <a:endParaRPr lang="cs-CZ" sz="2000" kern="1200" dirty="0">
            <a:solidFill>
              <a:schemeClr val="tx1"/>
            </a:solidFill>
          </a:endParaRPr>
        </a:p>
      </dsp:txBody>
      <dsp:txXfrm rot="5400000">
        <a:off x="2777541" y="2468624"/>
        <a:ext cx="1697236" cy="2417440"/>
      </dsp:txXfrm>
    </dsp:sp>
    <dsp:sp modelId="{A14243D2-1B5A-4F2B-B15C-4AE6F5F65AC3}">
      <dsp:nvSpPr>
        <dsp:cNvPr id="0" name=""/>
        <dsp:cNvSpPr/>
      </dsp:nvSpPr>
      <dsp:spPr>
        <a:xfrm>
          <a:off x="1692208" y="1697236"/>
          <a:ext cx="1450464" cy="113149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approaches</a:t>
          </a:r>
          <a:endParaRPr lang="cs-CZ" sz="1900" b="1" kern="1200" dirty="0"/>
        </a:p>
      </dsp:txBody>
      <dsp:txXfrm>
        <a:off x="1692208" y="1697236"/>
        <a:ext cx="1450464" cy="113149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3D1032-9EF8-4E9B-887D-0867A6D8DB58}">
      <dsp:nvSpPr>
        <dsp:cNvPr id="0" name=""/>
        <dsp:cNvSpPr/>
      </dsp:nvSpPr>
      <dsp:spPr>
        <a:xfrm>
          <a:off x="2240980" y="1561"/>
          <a:ext cx="3991683" cy="1230148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close connection between physical/mental disability and deviant behaviour</a:t>
          </a:r>
          <a:endParaRPr lang="cs-CZ" sz="21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2240980" y="1561"/>
        <a:ext cx="3991683" cy="1230148"/>
      </dsp:txXfrm>
    </dsp:sp>
    <dsp:sp modelId="{1E1F2F63-A6D0-4634-B481-B67E27D9A10D}">
      <dsp:nvSpPr>
        <dsp:cNvPr id="0" name=""/>
        <dsp:cNvSpPr/>
      </dsp:nvSpPr>
      <dsp:spPr>
        <a:xfrm rot="3193871">
          <a:off x="5467375" y="1853957"/>
          <a:ext cx="1042734" cy="430551"/>
        </a:xfrm>
        <a:prstGeom prst="left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7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3193871">
        <a:off x="5467375" y="1853957"/>
        <a:ext cx="1042734" cy="430551"/>
      </dsp:txXfrm>
    </dsp:sp>
    <dsp:sp modelId="{9BA6EFC4-B230-4DD1-846A-57C4071376A8}">
      <dsp:nvSpPr>
        <dsp:cNvPr id="0" name=""/>
        <dsp:cNvSpPr/>
      </dsp:nvSpPr>
      <dsp:spPr>
        <a:xfrm>
          <a:off x="4885672" y="3161135"/>
          <a:ext cx="3424265" cy="1230148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indispensable role of institutions and professionals in re-educating</a:t>
          </a:r>
          <a:endParaRPr lang="cs-CZ" sz="21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4885672" y="3161135"/>
        <a:ext cx="3424265" cy="1230148"/>
      </dsp:txXfrm>
    </dsp:sp>
    <dsp:sp modelId="{AB0AC014-B613-4696-9AA4-73273085CEB3}">
      <dsp:nvSpPr>
        <dsp:cNvPr id="0" name=""/>
        <dsp:cNvSpPr/>
      </dsp:nvSpPr>
      <dsp:spPr>
        <a:xfrm rot="10753512">
          <a:off x="3786908" y="3621166"/>
          <a:ext cx="1042734" cy="430551"/>
        </a:xfrm>
        <a:prstGeom prst="left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7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10753512">
        <a:off x="3786908" y="3621166"/>
        <a:ext cx="1042734" cy="430551"/>
      </dsp:txXfrm>
    </dsp:sp>
    <dsp:sp modelId="{8F579D06-B111-438F-81A4-FBF3C102AAA2}">
      <dsp:nvSpPr>
        <dsp:cNvPr id="0" name=""/>
        <dsp:cNvSpPr/>
      </dsp:nvSpPr>
      <dsp:spPr>
        <a:xfrm>
          <a:off x="204705" y="3224754"/>
          <a:ext cx="3377667" cy="1230148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incapability of </a:t>
          </a:r>
          <a:r>
            <a:rPr lang="en-GB" sz="21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parents </a:t>
          </a:r>
          <a:r>
            <a:rPr lang="en-GB" sz="21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of delinquent children to provide care and control</a:t>
          </a:r>
          <a:endParaRPr lang="cs-CZ" sz="21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204705" y="3224754"/>
        <a:ext cx="3377667" cy="1230148"/>
      </dsp:txXfrm>
    </dsp:sp>
    <dsp:sp modelId="{D3443B85-B2E2-4890-9448-54037456350E}">
      <dsp:nvSpPr>
        <dsp:cNvPr id="0" name=""/>
        <dsp:cNvSpPr/>
      </dsp:nvSpPr>
      <dsp:spPr>
        <a:xfrm rot="18361044">
          <a:off x="1987421" y="1885766"/>
          <a:ext cx="1042734" cy="430551"/>
        </a:xfrm>
        <a:prstGeom prst="left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7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18361044">
        <a:off x="1987421" y="1885766"/>
        <a:ext cx="1042734" cy="4305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3AD0A-709E-4879-8ACE-E2D5C8E6C567}" type="datetimeFigureOut">
              <a:rPr lang="cs-CZ"/>
              <a:pPr>
                <a:defRPr/>
              </a:pPr>
              <a:t>1.10.2013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E1D6D-87B6-4B67-AB07-E11857EC5B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C5A28-F0E3-4F61-BB4E-FF80A1408616}" type="datetimeFigureOut">
              <a:rPr lang="cs-CZ"/>
              <a:pPr>
                <a:defRPr/>
              </a:pPr>
              <a:t>1.10.2013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ADD66-97EA-4310-9822-B6B1E6CC32A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3E42E-6DDB-4B0D-AE01-A3F3B31F854B}" type="datetimeFigureOut">
              <a:rPr lang="cs-CZ"/>
              <a:pPr>
                <a:defRPr/>
              </a:pPr>
              <a:t>1.10.2013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72C2B-1354-42BE-AF7A-174A7DFDF54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6A1E5-3372-43F4-92CF-6B43CFDA391B}" type="datetimeFigureOut">
              <a:rPr lang="cs-CZ"/>
              <a:pPr>
                <a:defRPr/>
              </a:pPr>
              <a:t>1.10.2013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A495E-5344-4F61-83D0-303D2BB7F2D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6638C-8CAF-4F2B-B26D-A616321B5A6D}" type="datetimeFigureOut">
              <a:rPr lang="cs-CZ"/>
              <a:pPr>
                <a:defRPr/>
              </a:pPr>
              <a:t>1.10.2013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417C6-6D9B-4192-9AD9-AAB23E85158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A433E-CB4E-4629-A8B4-85D5D991B78B}" type="datetimeFigureOut">
              <a:rPr lang="cs-CZ"/>
              <a:pPr>
                <a:defRPr/>
              </a:pPr>
              <a:t>1.10.2013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04B67-C89E-46CE-B97C-7761EDF444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2908C-4EB9-4D8B-920E-0B139CEFB24E}" type="datetimeFigureOut">
              <a:rPr lang="cs-CZ"/>
              <a:pPr>
                <a:defRPr/>
              </a:pPr>
              <a:t>1.10.2013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264E4-CD2D-4882-9CF0-1DC40E9F629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6A0B3-1AAE-473E-AEC3-DF583990952F}" type="datetimeFigureOut">
              <a:rPr lang="cs-CZ"/>
              <a:pPr>
                <a:defRPr/>
              </a:pPr>
              <a:t>1.10.2013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A7A59-3224-471E-9D15-0E32E2CC97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40F3C-5F43-44AC-BA8B-F50BFD1ED51B}" type="datetimeFigureOut">
              <a:rPr lang="cs-CZ"/>
              <a:pPr>
                <a:defRPr/>
              </a:pPr>
              <a:t>1.10.2013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DB770-C73F-4BC1-A2DE-CD87A2189AA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8F4E5-E606-485B-85C1-2F20168ACB00}" type="datetimeFigureOut">
              <a:rPr lang="cs-CZ"/>
              <a:pPr>
                <a:defRPr/>
              </a:pPr>
              <a:t>1.10.2013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78F48-AC76-428B-A071-FCDF58E396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D3804-C5AB-4198-BE90-86991369CD0A}" type="datetimeFigureOut">
              <a:rPr lang="cs-CZ"/>
              <a:pPr>
                <a:defRPr/>
              </a:pPr>
              <a:t>1.10.2013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77A82-E8D1-4468-9375-0D918CF90D6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0B9E67-3A2C-48B1-B46A-D3C4D7D7ECF8}" type="datetimeFigureOut">
              <a:rPr lang="cs-CZ"/>
              <a:pPr>
                <a:defRPr/>
              </a:pPr>
              <a:t>1.10.2013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F0D144-91BA-473C-8DCA-12EA7278D6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29Mg6Gfh9Co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youtube.com/watch?v=C-xpFztWDPA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Nadpis 1"/>
          <p:cNvSpPr>
            <a:spLocks noGrp="1"/>
          </p:cNvSpPr>
          <p:nvPr>
            <p:ph type="ctrTitle"/>
          </p:nvPr>
        </p:nvSpPr>
        <p:spPr>
          <a:xfrm>
            <a:off x="611188" y="260350"/>
            <a:ext cx="7772400" cy="1470025"/>
          </a:xfrm>
        </p:spPr>
        <p:txBody>
          <a:bodyPr/>
          <a:lstStyle/>
          <a:p>
            <a:r>
              <a:rPr lang="en-US" dirty="0" smtClean="0"/>
              <a:t>Essentials of disability studies </a:t>
            </a:r>
            <a:br>
              <a:rPr lang="en-US" dirty="0" smtClean="0"/>
            </a:br>
            <a:r>
              <a:rPr lang="en-US" dirty="0" smtClean="0"/>
              <a:t>for special educators</a:t>
            </a:r>
            <a:endParaRPr lang="cs-CZ" dirty="0" smtClean="0"/>
          </a:p>
        </p:txBody>
      </p:sp>
      <p:sp>
        <p:nvSpPr>
          <p:cNvPr id="13314" name="Podnadpis 2"/>
          <p:cNvSpPr>
            <a:spLocks noGrp="1"/>
          </p:cNvSpPr>
          <p:nvPr>
            <p:ph type="subTitle" idx="1"/>
          </p:nvPr>
        </p:nvSpPr>
        <p:spPr>
          <a:xfrm>
            <a:off x="971550" y="3213100"/>
            <a:ext cx="7632700" cy="24257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Lecture</a:t>
            </a:r>
            <a:r>
              <a:rPr lang="cs-CZ" smtClean="0">
                <a:solidFill>
                  <a:schemeClr val="tx1"/>
                </a:solidFill>
              </a:rPr>
              <a:t> </a:t>
            </a:r>
            <a:r>
              <a:rPr lang="en-US" smtClean="0">
                <a:solidFill>
                  <a:schemeClr val="tx1"/>
                </a:solidFill>
              </a:rPr>
              <a:t>1</a:t>
            </a:r>
          </a:p>
          <a:p>
            <a:r>
              <a:rPr lang="en-US" smtClean="0">
                <a:solidFill>
                  <a:schemeClr val="tx1"/>
                </a:solidFill>
              </a:rPr>
              <a:t>Victoria Shmidt, </a:t>
            </a:r>
          </a:p>
          <a:p>
            <a:r>
              <a:rPr lang="en-US" smtClean="0">
                <a:solidFill>
                  <a:schemeClr val="tx1"/>
                </a:solidFill>
              </a:rPr>
              <a:t>PhD, MSS in Social work</a:t>
            </a:r>
          </a:p>
          <a:p>
            <a:r>
              <a:rPr lang="en-US" smtClean="0">
                <a:solidFill>
                  <a:schemeClr val="tx1"/>
                </a:solidFill>
              </a:rPr>
              <a:t>320753@mail.muni.cz</a:t>
            </a:r>
            <a:endParaRPr lang="cs-CZ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Two trajectories between </a:t>
            </a:r>
            <a:br>
              <a:rPr lang="en-US" dirty="0" smtClean="0"/>
            </a:br>
            <a:r>
              <a:rPr lang="en-US" dirty="0" smtClean="0"/>
              <a:t>education and disability studies</a:t>
            </a:r>
            <a:endParaRPr lang="cs-CZ" dirty="0"/>
          </a:p>
        </p:txBody>
      </p:sp>
      <p:sp>
        <p:nvSpPr>
          <p:cNvPr id="35842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98900" cy="3629025"/>
          </a:xfrm>
        </p:spPr>
        <p:txBody>
          <a:bodyPr/>
          <a:lstStyle/>
          <a:p>
            <a:r>
              <a:rPr lang="en-GB" smtClean="0"/>
              <a:t>Educational system as an area of applying disability studies</a:t>
            </a:r>
          </a:p>
          <a:p>
            <a:r>
              <a:rPr lang="en-GB" smtClean="0"/>
              <a:t>Wide range of methodologies for exploring education and planning its transformation</a:t>
            </a:r>
            <a:endParaRPr lang="cs-CZ" smtClean="0"/>
          </a:p>
        </p:txBody>
      </p:sp>
      <p:sp>
        <p:nvSpPr>
          <p:cNvPr id="35843" name="Zástupný symbol pro obsah 3"/>
          <p:cNvSpPr>
            <a:spLocks noGrp="1"/>
          </p:cNvSpPr>
          <p:nvPr>
            <p:ph sz="half" idx="2"/>
          </p:nvPr>
        </p:nvSpPr>
        <p:spPr>
          <a:xfrm>
            <a:off x="4859338" y="1600200"/>
            <a:ext cx="3827462" cy="3629025"/>
          </a:xfrm>
        </p:spPr>
        <p:txBody>
          <a:bodyPr/>
          <a:lstStyle/>
          <a:p>
            <a:r>
              <a:rPr lang="en-GB" smtClean="0"/>
              <a:t>Testing disability studies in the context of education</a:t>
            </a:r>
          </a:p>
          <a:p>
            <a:r>
              <a:rPr lang="en-GB" smtClean="0"/>
              <a:t>Achieving more coherent approach in evaluating the impact of education on exclusion</a:t>
            </a:r>
            <a:endParaRPr lang="cs-CZ" smtClean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539750" y="5300663"/>
            <a:ext cx="8291513" cy="13684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dirty="0"/>
              <a:t>How could you define the meaning of each of the trajectories for special education?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xmlns="" val="3436526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Task 2: redefining education for disabled children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8363271" cy="51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4600"/>
                <a:gridCol w="3816424"/>
                <a:gridCol w="2232247"/>
              </a:tblGrid>
              <a:tr h="536082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Agents</a:t>
                      </a:r>
                      <a:r>
                        <a:rPr lang="en-GB" dirty="0" smtClean="0"/>
                        <a:t>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Practices</a:t>
                      </a:r>
                      <a:r>
                        <a:rPr lang="en-GB" sz="2400" dirty="0" smtClean="0"/>
                        <a:t> 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Discourses</a:t>
                      </a:r>
                      <a:r>
                        <a:rPr lang="en-GB" dirty="0" smtClean="0"/>
                        <a:t> </a:t>
                      </a:r>
                      <a:endParaRPr lang="cs-CZ" dirty="0"/>
                    </a:p>
                  </a:txBody>
                  <a:tcPr/>
                </a:tc>
              </a:tr>
              <a:tr h="1702621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Family placement of disabled children (foster</a:t>
                      </a:r>
                      <a:r>
                        <a:rPr lang="en-GB" sz="2400" baseline="0" dirty="0" smtClean="0"/>
                        <a:t> care, adoption, reintegration with birth families</a:t>
                      </a:r>
                      <a:r>
                        <a:rPr lang="en-GB" sz="2400" dirty="0" smtClean="0"/>
                        <a:t>)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1307217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Transparent decision making related to the trajectory of education 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1307217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Early intervening</a:t>
                      </a:r>
                      <a:r>
                        <a:rPr lang="en-GB" sz="2400" baseline="0" dirty="0" smtClean="0"/>
                        <a:t> with disabled children, continuity between early intervention and further education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1"/>
          <p:cNvSpPr>
            <a:spLocks noGrp="1"/>
          </p:cNvSpPr>
          <p:nvPr>
            <p:ph type="ctrTitle"/>
          </p:nvPr>
        </p:nvSpPr>
        <p:spPr>
          <a:xfrm>
            <a:off x="900113" y="549275"/>
            <a:ext cx="7772400" cy="1470025"/>
          </a:xfrm>
        </p:spPr>
        <p:txBody>
          <a:bodyPr/>
          <a:lstStyle/>
          <a:p>
            <a:r>
              <a:rPr lang="en-US" smtClean="0"/>
              <a:t>Disability studies as providers of meta-methodological approach </a:t>
            </a:r>
            <a:endParaRPr lang="cs-CZ" smtClean="0"/>
          </a:p>
        </p:txBody>
      </p:sp>
      <p:sp>
        <p:nvSpPr>
          <p:cNvPr id="24578" name="Podnadpis 2"/>
          <p:cNvSpPr>
            <a:spLocks noGrp="1"/>
          </p:cNvSpPr>
          <p:nvPr>
            <p:ph type="subTitle" idx="1"/>
          </p:nvPr>
        </p:nvSpPr>
        <p:spPr>
          <a:xfrm>
            <a:off x="395288" y="2492375"/>
            <a:ext cx="8277225" cy="3960813"/>
          </a:xfrm>
        </p:spPr>
        <p:txBody>
          <a:bodyPr/>
          <a:lstStyle/>
          <a:p>
            <a:pPr marL="457200" indent="-457200" algn="just">
              <a:buFont typeface="Arial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Meaningful dichotomies for constructing our own approach in consistent way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Accepting  the diversity of approaches 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Accepting the necessity to indicate our own position towards disability </a:t>
            </a:r>
            <a:endParaRPr lang="cs-CZ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Task 3: Indicate your position towards disability and approaches </a:t>
            </a:r>
            <a:endParaRPr lang="cs-CZ" dirty="0"/>
          </a:p>
        </p:txBody>
      </p:sp>
      <p:sp>
        <p:nvSpPr>
          <p:cNvPr id="25602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21161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Short cartoon movie </a:t>
            </a:r>
            <a:r>
              <a:rPr lang="cs-CZ" smtClean="0"/>
              <a:t>by Siri Melchior</a:t>
            </a:r>
            <a:r>
              <a:rPr lang="en-US" smtClean="0"/>
              <a:t> (Denmark, 2002)</a:t>
            </a:r>
            <a:endParaRPr lang="cs-CZ" smtClean="0"/>
          </a:p>
        </p:txBody>
      </p:sp>
      <p:pic>
        <p:nvPicPr>
          <p:cNvPr id="25603" name="Picture 2" descr="C:\Users\Victoria\Desktop\vlcsnap-16388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628775"/>
            <a:ext cx="3529012" cy="2038350"/>
          </a:xfrm>
        </p:spPr>
      </p:pic>
      <p:sp>
        <p:nvSpPr>
          <p:cNvPr id="25604" name="Zástupný symbol pro obsah 3"/>
          <p:cNvSpPr txBox="1">
            <a:spLocks/>
          </p:cNvSpPr>
          <p:nvPr/>
        </p:nvSpPr>
        <p:spPr bwMode="auto">
          <a:xfrm>
            <a:off x="250825" y="3933825"/>
            <a:ext cx="8713788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800">
                <a:latin typeface="Calibri" pitchFamily="34" charset="0"/>
              </a:rPr>
              <a:t>Does the main character (dog who was a cat inside) run into problems or not?</a:t>
            </a:r>
            <a:endParaRPr lang="cs-CZ" sz="28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800">
                <a:latin typeface="Calibri" pitchFamily="34" charset="0"/>
              </a:rPr>
              <a:t>Could we draw an analogy between the main character and...:</a:t>
            </a:r>
          </a:p>
          <a:p>
            <a:pPr marL="342900" indent="-342900">
              <a:spcBef>
                <a:spcPct val="20000"/>
              </a:spcBef>
            </a:pPr>
            <a:r>
              <a:rPr lang="en-GB" sz="2800">
                <a:latin typeface="Calibri" pitchFamily="34" charset="0"/>
              </a:rPr>
              <a:t>Has the issue been solved and if yes in which way? </a:t>
            </a:r>
            <a:endParaRPr lang="cs-CZ" sz="28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cs-CZ" sz="28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cs-CZ" sz="28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division of social theories regarding disability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83488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35600" y="1628775"/>
            <a:ext cx="3538538" cy="4525963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Two dichotomies: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Society is understood as</a:t>
            </a:r>
            <a:r>
              <a:rPr lang="en-US" b="1" dirty="0" smtClean="0"/>
              <a:t> regulated </a:t>
            </a:r>
            <a:r>
              <a:rPr lang="en-US" i="1" dirty="0" smtClean="0"/>
              <a:t>vs.</a:t>
            </a:r>
            <a:r>
              <a:rPr lang="en-US" dirty="0" smtClean="0"/>
              <a:t> Society is understood as </a:t>
            </a:r>
            <a:r>
              <a:rPr lang="en-US" b="1" dirty="0" smtClean="0"/>
              <a:t>in conflict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Subjective</a:t>
            </a:r>
            <a:r>
              <a:rPr lang="en-US" dirty="0" smtClean="0"/>
              <a:t> entities in society</a:t>
            </a:r>
            <a:r>
              <a:rPr lang="en-US" i="1" dirty="0" smtClean="0"/>
              <a:t> vs.</a:t>
            </a:r>
            <a:r>
              <a:rPr lang="en-US" b="1" dirty="0" smtClean="0"/>
              <a:t> Objective </a:t>
            </a:r>
            <a:r>
              <a:rPr lang="en-US" dirty="0" smtClean="0"/>
              <a:t>things in society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>
            <a:spLocks noGrp="1"/>
          </p:cNvSpPr>
          <p:nvPr>
            <p:ph type="title"/>
          </p:nvPr>
        </p:nvSpPr>
        <p:spPr>
          <a:xfrm>
            <a:off x="539750" y="549275"/>
            <a:ext cx="8229600" cy="1727200"/>
          </a:xfrm>
        </p:spPr>
        <p:txBody>
          <a:bodyPr/>
          <a:lstStyle/>
          <a:p>
            <a:r>
              <a:rPr lang="en-US" sz="4000" smtClean="0"/>
              <a:t>The key question of disability studies: </a:t>
            </a:r>
            <a:br>
              <a:rPr lang="en-US" sz="4000" smtClean="0"/>
            </a:br>
            <a:r>
              <a:rPr lang="en-US" sz="4000" smtClean="0"/>
              <a:t>what is more important </a:t>
            </a:r>
            <a:endParaRPr lang="cs-CZ" sz="4000" smtClean="0"/>
          </a:p>
        </p:txBody>
      </p:sp>
      <p:sp>
        <p:nvSpPr>
          <p:cNvPr id="27650" name="Zástupný symbol pro obsah 2"/>
          <p:cNvSpPr>
            <a:spLocks noGrp="1"/>
          </p:cNvSpPr>
          <p:nvPr>
            <p:ph sz="half" idx="1"/>
          </p:nvPr>
        </p:nvSpPr>
        <p:spPr>
          <a:xfrm>
            <a:off x="0" y="2708275"/>
            <a:ext cx="4038600" cy="3889076"/>
          </a:xfrm>
        </p:spPr>
        <p:txBody>
          <a:bodyPr/>
          <a:lstStyle/>
          <a:p>
            <a:r>
              <a:rPr lang="en-US" sz="3200" dirty="0" smtClean="0"/>
              <a:t>Human rights</a:t>
            </a:r>
          </a:p>
          <a:p>
            <a:r>
              <a:rPr lang="en-US" sz="3200" dirty="0" smtClean="0"/>
              <a:t>Process of education </a:t>
            </a:r>
          </a:p>
          <a:p>
            <a:r>
              <a:rPr lang="en-US" sz="3200" dirty="0" smtClean="0"/>
              <a:t>Meaning of here and now</a:t>
            </a:r>
          </a:p>
          <a:p>
            <a:r>
              <a:rPr lang="en-GB" sz="3200" dirty="0"/>
              <a:t>the collision of interest groups </a:t>
            </a:r>
            <a:endParaRPr lang="cs-CZ" sz="3200" dirty="0" smtClean="0"/>
          </a:p>
        </p:txBody>
      </p:sp>
      <p:sp>
        <p:nvSpPr>
          <p:cNvPr id="27651" name="Zástupný symbol pro obsah 3"/>
          <p:cNvSpPr>
            <a:spLocks noGrp="1"/>
          </p:cNvSpPr>
          <p:nvPr>
            <p:ph sz="half" idx="2"/>
          </p:nvPr>
        </p:nvSpPr>
        <p:spPr>
          <a:xfrm>
            <a:off x="5004048" y="2708275"/>
            <a:ext cx="4139952" cy="3889077"/>
          </a:xfrm>
        </p:spPr>
        <p:txBody>
          <a:bodyPr/>
          <a:lstStyle/>
          <a:p>
            <a:r>
              <a:rPr lang="en-US" sz="3200" dirty="0" smtClean="0"/>
              <a:t>Human capital</a:t>
            </a:r>
          </a:p>
          <a:p>
            <a:r>
              <a:rPr lang="en-US" sz="3200" dirty="0" smtClean="0"/>
              <a:t>Outcomes of education</a:t>
            </a:r>
          </a:p>
          <a:p>
            <a:r>
              <a:rPr lang="en-US" sz="3200" dirty="0" smtClean="0"/>
              <a:t>Meaning of future results</a:t>
            </a:r>
          </a:p>
          <a:p>
            <a:r>
              <a:rPr lang="en-GB" sz="3200" dirty="0" smtClean="0"/>
              <a:t>over-utilitarian </a:t>
            </a:r>
            <a:r>
              <a:rPr lang="en-GB" sz="3200" dirty="0"/>
              <a:t>and very traditional </a:t>
            </a:r>
            <a:r>
              <a:rPr lang="en-GB" sz="3200" dirty="0" smtClean="0"/>
              <a:t>approach</a:t>
            </a:r>
            <a:endParaRPr lang="cs-CZ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en-GB" smtClean="0"/>
              <a:t>Functionalism: ideas </a:t>
            </a:r>
            <a:endParaRPr lang="cs-CZ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0" y="1417638"/>
            <a:ext cx="9144000" cy="2155825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Education as an element of social order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Norms as regulators of the balance between individuals and society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Disability as an abnormality (potentially) destroying social order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0" y="4508500"/>
            <a:ext cx="9144000" cy="2122488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rtlCol="0">
            <a:normAutofit fontScale="925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Variety of approaches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focus on biological factors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Focus on social factors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Coinciding both perspectives 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GB" dirty="0" smtClean="0"/>
              <a:t>The case of eugenics</a:t>
            </a:r>
            <a:endParaRPr lang="cs-CZ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512" y="1484784"/>
            <a:ext cx="4038600" cy="4741987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b="1" dirty="0" smtClean="0"/>
              <a:t>Selective strand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/>
              <a:t>Main focus: the threat of reproducing low-value people and </a:t>
            </a:r>
            <a:r>
              <a:rPr lang="en-US" dirty="0"/>
              <a:t>two alternatives to solve the issue: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the isolation from mainstream society (placement into institutions)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sterilization 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</a:t>
            </a: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32040" y="1484784"/>
            <a:ext cx="4038600" cy="4641380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b="1" dirty="0"/>
              <a:t>Assimilative </a:t>
            </a:r>
            <a:r>
              <a:rPr lang="en-GB" b="1" dirty="0" smtClean="0"/>
              <a:t>eugenics</a:t>
            </a:r>
            <a:endParaRPr lang="en-GB" b="1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/>
              <a:t>Main focus:</a:t>
            </a:r>
            <a:r>
              <a:rPr lang="en-US" dirty="0"/>
              <a:t> the mode of life as a key determinant of the national health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en-US" dirty="0"/>
              <a:t>all diseases are the result of inappropriate mode of life; 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en-US" dirty="0"/>
              <a:t>the sustainable improvements of the quality of life are indispensable for the health of nation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/>
          <a:lstStyle/>
          <a:p>
            <a:r>
              <a:rPr lang="en-GB" dirty="0" smtClean="0"/>
              <a:t>The framework of arguments in favour of residential care in eugenics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395536" y="1628800"/>
          <a:ext cx="849694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81122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GB" sz="4000" dirty="0"/>
              <a:t>Combining both domains of eugenics into consistent </a:t>
            </a:r>
            <a:r>
              <a:rPr lang="en-GB" sz="4000" dirty="0" smtClean="0"/>
              <a:t>scheme in education</a:t>
            </a:r>
            <a:endParaRPr lang="cs-CZ" sz="40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61701411"/>
              </p:ext>
            </p:extLst>
          </p:nvPr>
        </p:nvGraphicFramePr>
        <p:xfrm>
          <a:off x="251521" y="1412777"/>
          <a:ext cx="8585373" cy="4973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1791"/>
                <a:gridCol w="2861791"/>
                <a:gridCol w="2861791"/>
              </a:tblGrid>
              <a:tr h="1195413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Main elements of the approach to re-educating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Selective stream 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Assimilative stream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12006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connection between disability and deviant behaviour</a:t>
                      </a:r>
                      <a:endParaRPr lang="cs-CZ" sz="1800" dirty="0" smtClean="0"/>
                    </a:p>
                    <a:p>
                      <a:endParaRPr lang="cs-CZ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Both need</a:t>
                      </a:r>
                      <a:r>
                        <a:rPr lang="en-GB" sz="1800" baseline="0" dirty="0" smtClean="0"/>
                        <a:t> to be under control and restrictions, common hereditary factors </a:t>
                      </a:r>
                      <a:endParaRPr lang="cs-CZ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Common strategies for correction, without which</a:t>
                      </a:r>
                      <a:r>
                        <a:rPr lang="en-GB" sz="1800" baseline="0" dirty="0" smtClean="0"/>
                        <a:t> deviance becomes inevitable </a:t>
                      </a:r>
                      <a:endParaRPr lang="cs-CZ" sz="1800" dirty="0"/>
                    </a:p>
                  </a:txBody>
                  <a:tcPr marL="68580" marR="68580" marT="34290" marB="34290"/>
                </a:tc>
              </a:tr>
              <a:tr h="11954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incapability of parents to provide care and control</a:t>
                      </a:r>
                      <a:endParaRPr lang="cs-CZ" sz="18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cs-CZ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Mostly, parents</a:t>
                      </a:r>
                      <a:r>
                        <a:rPr lang="en-GB" sz="1800" baseline="0" dirty="0" smtClean="0"/>
                        <a:t> of children with disorders are the core source of bad heredity </a:t>
                      </a:r>
                      <a:endParaRPr lang="cs-CZ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The</a:t>
                      </a:r>
                      <a:r>
                        <a:rPr lang="en-GB" sz="1800" baseline="0" dirty="0" smtClean="0"/>
                        <a:t> disorder of child is a result of inappropriate family upbringing</a:t>
                      </a:r>
                      <a:endParaRPr lang="cs-CZ" sz="1800" dirty="0"/>
                    </a:p>
                  </a:txBody>
                  <a:tcPr marL="68580" marR="68580" marT="34290" marB="34290"/>
                </a:tc>
              </a:tr>
              <a:tr h="1382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indispensable role of institutions and professionals </a:t>
                      </a:r>
                      <a:endParaRPr lang="cs-CZ" sz="1800" dirty="0" smtClean="0"/>
                    </a:p>
                    <a:p>
                      <a:endParaRPr lang="cs-CZ" sz="1800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GB" sz="1800" dirty="0" smtClean="0"/>
                        <a:t>Better knowledge and the ability</a:t>
                      </a:r>
                      <a:r>
                        <a:rPr lang="en-GB" sz="1800" baseline="0" dirty="0" smtClean="0"/>
                        <a:t> to differentiate the degree of disorder. Working out classification with various types of disorders relevantly to the main source of disorder’s origin: heredity, social circumstances, or the mix of both </a:t>
                      </a:r>
                      <a:endParaRPr lang="cs-CZ" sz="18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61698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/>
              <a:t>Aims and objects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Disability studies and education: two options for juxtaposing</a:t>
            </a:r>
            <a:endParaRPr lang="cs-CZ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Criteria (ideas) and procedures (institutions) of educational system in the context of disability studies</a:t>
            </a:r>
            <a:endParaRPr lang="cs-CZ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Functionalism</a:t>
            </a:r>
            <a:r>
              <a:rPr lang="en-US" dirty="0"/>
              <a:t>, 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i="1" dirty="0" smtClean="0"/>
              <a:t>three </a:t>
            </a:r>
            <a:r>
              <a:rPr lang="en-US" i="1" dirty="0"/>
              <a:t>further </a:t>
            </a:r>
            <a:r>
              <a:rPr lang="en-US" i="1" dirty="0" smtClean="0"/>
              <a:t>approaches, humanist, radical, and reflexive,  will be discussed </a:t>
            </a:r>
            <a:r>
              <a:rPr lang="en-GB" i="1" dirty="0" smtClean="0"/>
              <a:t>next time</a:t>
            </a:r>
            <a:endParaRPr lang="cs-CZ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GB" dirty="0"/>
              <a:t>Combining both domains of eugenics into consistent scheme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41472955"/>
              </p:ext>
            </p:extLst>
          </p:nvPr>
        </p:nvGraphicFramePr>
        <p:xfrm>
          <a:off x="251520" y="1484783"/>
          <a:ext cx="8602464" cy="5250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7488"/>
                <a:gridCol w="2867488"/>
                <a:gridCol w="2867488"/>
              </a:tblGrid>
              <a:tr h="1082385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Main elements of the approach to re-educating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Selective stream 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Assimilative stream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12197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connection between disability and deviant behaviour</a:t>
                      </a:r>
                      <a:endParaRPr lang="cs-CZ" sz="2000" dirty="0" smtClean="0"/>
                    </a:p>
                    <a:p>
                      <a:endParaRPr lang="cs-CZ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Both need</a:t>
                      </a:r>
                      <a:r>
                        <a:rPr lang="en-GB" sz="2000" baseline="0" dirty="0" smtClean="0"/>
                        <a:t> to be under control and restrictions, common hereditary factors </a:t>
                      </a:r>
                      <a:endParaRPr lang="cs-CZ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Common strategies for correction, without which</a:t>
                      </a:r>
                      <a:r>
                        <a:rPr lang="en-GB" sz="2000" baseline="0" dirty="0" smtClean="0"/>
                        <a:t> deviance becomes inevitable </a:t>
                      </a:r>
                      <a:endParaRPr lang="cs-CZ" sz="2000" dirty="0"/>
                    </a:p>
                  </a:txBody>
                  <a:tcPr marL="68580" marR="68580" marT="34290" marB="34290"/>
                </a:tc>
              </a:tr>
              <a:tr h="10823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incapability of parents to provide care and control</a:t>
                      </a:r>
                      <a:endParaRPr lang="cs-CZ" sz="20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cs-CZ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Mostly, parents</a:t>
                      </a:r>
                      <a:r>
                        <a:rPr lang="en-GB" sz="2000" baseline="0" dirty="0" smtClean="0"/>
                        <a:t> of children with disorders are the core source of bad heredity </a:t>
                      </a:r>
                      <a:endParaRPr lang="cs-CZ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The</a:t>
                      </a:r>
                      <a:r>
                        <a:rPr lang="en-GB" sz="2000" baseline="0" dirty="0" smtClean="0"/>
                        <a:t> disorder of child is a result of inappropriate family upbringing</a:t>
                      </a:r>
                      <a:endParaRPr lang="cs-CZ" sz="2000" dirty="0"/>
                    </a:p>
                  </a:txBody>
                  <a:tcPr marL="68580" marR="68580" marT="34290" marB="34290"/>
                </a:tc>
              </a:tr>
              <a:tr h="15067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indispensable role of institutions and professionals </a:t>
                      </a:r>
                      <a:endParaRPr lang="cs-CZ" sz="2000" dirty="0" smtClean="0"/>
                    </a:p>
                    <a:p>
                      <a:endParaRPr lang="cs-CZ" sz="2000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GB" sz="2000" dirty="0" smtClean="0"/>
                        <a:t>Better knowledge and the ability</a:t>
                      </a:r>
                      <a:r>
                        <a:rPr lang="en-GB" sz="2000" baseline="0" dirty="0" smtClean="0"/>
                        <a:t> to differentiate the degree of disorder. Working out classification with various types of disorders relevantly to the main source of disorder’s origin: heredity, social circumstances, or the mix of both </a:t>
                      </a:r>
                      <a:endParaRPr lang="cs-CZ" sz="20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22262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0080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Roma children</a:t>
            </a:r>
            <a:r>
              <a:rPr lang="cs-CZ" dirty="0" smtClean="0"/>
              <a:t> in </a:t>
            </a:r>
            <a:r>
              <a:rPr lang="cs-CZ" dirty="0" err="1" smtClean="0"/>
              <a:t>residential</a:t>
            </a:r>
            <a:r>
              <a:rPr lang="cs-CZ" dirty="0" smtClean="0"/>
              <a:t> care</a:t>
            </a:r>
            <a:r>
              <a:rPr lang="en-GB" dirty="0" smtClean="0"/>
              <a:t>: </a:t>
            </a:r>
            <a:br>
              <a:rPr lang="en-GB" dirty="0" smtClean="0"/>
            </a:br>
            <a:r>
              <a:rPr lang="en-GB" dirty="0" smtClean="0"/>
              <a:t>the first day in children home and after 5 months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21517" y="2125266"/>
            <a:ext cx="2623838" cy="3786561"/>
          </a:xfrm>
          <a:prstGeom prst="rect">
            <a:avLst/>
          </a:prstGeom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684126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/>
          </p:nvPr>
        </p:nvGraphicFramePr>
        <p:xfrm>
          <a:off x="460612" y="2399109"/>
          <a:ext cx="4380932" cy="3176854"/>
        </p:xfrm>
        <a:graphic>
          <a:graphicData uri="http://schemas.openxmlformats.org/presentationml/2006/ole">
            <p:oleObj spid="_x0000_s2059" r:id="rId4" imgW="21031200" imgH="146304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63341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Functionalism</a:t>
            </a:r>
            <a:r>
              <a:rPr lang="en-GB" dirty="0" smtClean="0"/>
              <a:t>:</a:t>
            </a:r>
            <a:r>
              <a:rPr lang="en-GB" dirty="0"/>
              <a:t> </a:t>
            </a:r>
            <a:r>
              <a:rPr lang="en-GB" dirty="0" smtClean="0"/>
              <a:t>selective procedures</a:t>
            </a:r>
            <a:endParaRPr lang="cs-CZ" dirty="0"/>
          </a:p>
        </p:txBody>
      </p:sp>
      <p:sp>
        <p:nvSpPr>
          <p:cNvPr id="31746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10744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GB" b="1" dirty="0" smtClean="0"/>
              <a:t>Differentiating norms and abnormality</a:t>
            </a:r>
          </a:p>
          <a:p>
            <a:pPr marL="0" indent="0">
              <a:buFont typeface="Arial" charset="0"/>
              <a:buNone/>
            </a:pPr>
            <a:r>
              <a:rPr lang="en-GB" dirty="0" smtClean="0"/>
              <a:t>Assessment centres</a:t>
            </a:r>
          </a:p>
          <a:p>
            <a:pPr marL="0" indent="0">
              <a:buNone/>
            </a:pPr>
            <a:r>
              <a:rPr lang="en-GB" dirty="0" smtClean="0"/>
              <a:t>Tests and the art of </a:t>
            </a:r>
            <a:r>
              <a:rPr lang="en-GB" dirty="0" err="1" smtClean="0"/>
              <a:t>psychodiagnostics</a:t>
            </a:r>
            <a:endParaRPr lang="en-GB" dirty="0" smtClean="0"/>
          </a:p>
          <a:p>
            <a:pPr marL="0" indent="0">
              <a:buFont typeface="Arial" charset="0"/>
              <a:buNone/>
            </a:pPr>
            <a:r>
              <a:rPr lang="en-GB" dirty="0" smtClean="0"/>
              <a:t>Methods of </a:t>
            </a:r>
            <a:r>
              <a:rPr lang="en-GB" dirty="0" err="1" smtClean="0"/>
              <a:t>pathopsychology</a:t>
            </a:r>
            <a:endParaRPr lang="cs-CZ" dirty="0" smtClean="0"/>
          </a:p>
        </p:txBody>
      </p:sp>
      <p:sp>
        <p:nvSpPr>
          <p:cNvPr id="31747" name="Zástupný symbol pro obsah 3"/>
          <p:cNvSpPr>
            <a:spLocks noGrp="1"/>
          </p:cNvSpPr>
          <p:nvPr>
            <p:ph sz="half" idx="2"/>
          </p:nvPr>
        </p:nvSpPr>
        <p:spPr>
          <a:xfrm>
            <a:off x="5076056" y="1600200"/>
            <a:ext cx="3610744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GB" b="1" dirty="0" smtClean="0"/>
              <a:t>Correcting deviance towards norms</a:t>
            </a:r>
          </a:p>
          <a:p>
            <a:pPr marL="0" indent="0">
              <a:buFont typeface="Arial" charset="0"/>
              <a:buNone/>
            </a:pPr>
            <a:r>
              <a:rPr lang="en-GB" dirty="0" smtClean="0"/>
              <a:t>Special</a:t>
            </a:r>
            <a:r>
              <a:rPr lang="en-GB" b="1" dirty="0" smtClean="0"/>
              <a:t> </a:t>
            </a:r>
            <a:r>
              <a:rPr lang="en-GB" dirty="0" smtClean="0"/>
              <a:t>schools</a:t>
            </a:r>
          </a:p>
          <a:p>
            <a:pPr marL="0" indent="0">
              <a:buFont typeface="Arial" charset="0"/>
              <a:buNone/>
            </a:pPr>
            <a:r>
              <a:rPr lang="en-GB" dirty="0" smtClean="0"/>
              <a:t>Special </a:t>
            </a:r>
            <a:r>
              <a:rPr lang="en-GB" dirty="0" smtClean="0"/>
              <a:t>programmes</a:t>
            </a:r>
          </a:p>
          <a:p>
            <a:pPr marL="0" indent="0">
              <a:buFont typeface="Arial" charset="0"/>
              <a:buNone/>
            </a:pPr>
            <a:r>
              <a:rPr lang="en-GB" dirty="0" smtClean="0"/>
              <a:t>Correction</a:t>
            </a:r>
            <a:endParaRPr lang="en-GB" dirty="0" smtClean="0"/>
          </a:p>
          <a:p>
            <a:pPr marL="0" indent="0">
              <a:buFont typeface="Arial" charset="0"/>
              <a:buNone/>
            </a:pPr>
            <a:endParaRPr lang="en-GB" dirty="0" smtClean="0"/>
          </a:p>
          <a:p>
            <a:pPr marL="0" indent="0">
              <a:buFont typeface="Arial" charset="0"/>
              <a:buNone/>
            </a:pPr>
            <a:endParaRPr lang="cs-CZ" b="1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Actors </a:t>
            </a:r>
            <a:endParaRPr lang="cs-CZ" smtClean="0"/>
          </a:p>
        </p:txBody>
      </p:sp>
      <p:sp>
        <p:nvSpPr>
          <p:cNvPr id="32770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Professionals vs. parents</a:t>
            </a:r>
          </a:p>
          <a:p>
            <a:r>
              <a:rPr lang="en-GB" dirty="0" smtClean="0"/>
              <a:t>The knowledge belongs to experts</a:t>
            </a:r>
          </a:p>
          <a:p>
            <a:r>
              <a:rPr lang="en-GB" dirty="0" smtClean="0"/>
              <a:t>Parents are posed as a main threat for child up bringing</a:t>
            </a:r>
            <a:endParaRPr lang="cs-CZ" dirty="0" smtClean="0"/>
          </a:p>
        </p:txBody>
      </p:sp>
      <p:sp>
        <p:nvSpPr>
          <p:cNvPr id="32771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Children vs. society</a:t>
            </a:r>
          </a:p>
          <a:p>
            <a:r>
              <a:rPr lang="en-GB" dirty="0" smtClean="0"/>
              <a:t>What transforms </a:t>
            </a:r>
            <a:r>
              <a:rPr lang="en-GB" dirty="0" smtClean="0"/>
              <a:t>‘dangerous’ </a:t>
            </a:r>
            <a:r>
              <a:rPr lang="en-GB" dirty="0" smtClean="0"/>
              <a:t>children into socialised entities</a:t>
            </a:r>
            <a:r>
              <a:rPr lang="en-GB" dirty="0" smtClean="0"/>
              <a:t>?</a:t>
            </a:r>
          </a:p>
          <a:p>
            <a:r>
              <a:rPr lang="en-GB" dirty="0" smtClean="0"/>
              <a:t>What are expectations of the society from next generations?</a:t>
            </a:r>
            <a:endParaRPr lang="en-GB" dirty="0" smtClean="0"/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dirty="0" smtClean="0"/>
              <a:t>Final task for today: </a:t>
            </a:r>
            <a:r>
              <a:rPr lang="en-US" dirty="0" err="1" smtClean="0"/>
              <a:t>Whistleless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843808" y="1268760"/>
            <a:ext cx="5842992" cy="4857403"/>
          </a:xfrm>
        </p:spPr>
        <p:txBody>
          <a:bodyPr/>
          <a:lstStyle/>
          <a:p>
            <a:r>
              <a:rPr lang="en-US" sz="2400" dirty="0" smtClean="0"/>
              <a:t>What </a:t>
            </a:r>
            <a:r>
              <a:rPr lang="en-US" sz="2400" dirty="0" err="1" smtClean="0"/>
              <a:t>symbolises</a:t>
            </a:r>
            <a:r>
              <a:rPr lang="en-US" sz="2400" dirty="0" smtClean="0"/>
              <a:t> the ability to whistle? </a:t>
            </a:r>
          </a:p>
          <a:p>
            <a:r>
              <a:rPr lang="en-US" sz="2400" dirty="0" smtClean="0"/>
              <a:t>Who teaches the bird to whistle? </a:t>
            </a:r>
          </a:p>
          <a:p>
            <a:r>
              <a:rPr lang="en-US" sz="2400" dirty="0" smtClean="0"/>
              <a:t>In which reasons do they have the right to teach?</a:t>
            </a:r>
          </a:p>
          <a:p>
            <a:r>
              <a:rPr lang="en-US" sz="2400" dirty="0" smtClean="0"/>
              <a:t>What are differences between teachers?</a:t>
            </a:r>
          </a:p>
          <a:p>
            <a:r>
              <a:rPr lang="en-US" sz="2400" dirty="0" smtClean="0"/>
              <a:t>How does the movie describe the social order in “the pink town”?</a:t>
            </a:r>
          </a:p>
          <a:p>
            <a:r>
              <a:rPr lang="en-US" sz="2400" dirty="0" smtClean="0"/>
              <a:t>What are consequences of stealing the whistle by policeman?</a:t>
            </a:r>
          </a:p>
          <a:p>
            <a:r>
              <a:rPr lang="en-US" sz="2400" dirty="0" smtClean="0"/>
              <a:t>Which attitude towards functionalist approach does movie provide?</a:t>
            </a:r>
            <a:endParaRPr lang="cs-CZ" sz="2400" dirty="0"/>
          </a:p>
        </p:txBody>
      </p:sp>
      <p:pic>
        <p:nvPicPr>
          <p:cNvPr id="5" name="Picture 6" descr="Whistleless — A short film by Siri Melchior on Vime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2438400" cy="1362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076929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Two views on functionalist approach and the education based upon it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4038600" cy="4525963"/>
          </a:xfrm>
        </p:spPr>
        <p:txBody>
          <a:bodyPr/>
          <a:lstStyle/>
          <a:p>
            <a:r>
              <a:rPr lang="en-US" dirty="0" smtClean="0"/>
              <a:t>Total unacceptance because of the apology of naturalness 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16016" y="2060848"/>
            <a:ext cx="4038600" cy="4525963"/>
          </a:xfrm>
        </p:spPr>
        <p:txBody>
          <a:bodyPr/>
          <a:lstStyle/>
          <a:p>
            <a:r>
              <a:rPr lang="en-US" dirty="0" smtClean="0"/>
              <a:t>Critique towards </a:t>
            </a:r>
            <a:r>
              <a:rPr lang="en-US" dirty="0" err="1" smtClean="0"/>
              <a:t>monopolising</a:t>
            </a:r>
            <a:r>
              <a:rPr lang="en-US" dirty="0" smtClean="0"/>
              <a:t> the space of approaches by functionalism, the call for diverse methodologies and practices </a:t>
            </a:r>
            <a:endParaRPr lang="cs-CZ" dirty="0"/>
          </a:p>
        </p:txBody>
      </p:sp>
      <p:pic>
        <p:nvPicPr>
          <p:cNvPr id="35842" name="Picture 2" descr="C:\Users\Victoria\Desktop\cap502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573016"/>
            <a:ext cx="3203848" cy="1832301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611560" y="5589241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www.</a:t>
            </a:r>
            <a:r>
              <a:rPr lang="cs-CZ" dirty="0" err="1" smtClean="0">
                <a:hlinkClick r:id="rId3"/>
              </a:rPr>
              <a:t>youtube.com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watch</a:t>
            </a:r>
            <a:r>
              <a:rPr lang="cs-CZ" dirty="0" smtClean="0">
                <a:hlinkClick r:id="rId3"/>
              </a:rPr>
              <a:t>?v=29Mg6Gfh9Co</a:t>
            </a:r>
            <a:r>
              <a:rPr lang="en-US" dirty="0" smtClean="0"/>
              <a:t> 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Disability studies</a:t>
            </a:r>
            <a:endParaRPr lang="cs-CZ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An example of new type for producing knowledge: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Transforming previous object of study to the subject (participative and </a:t>
            </a:r>
            <a:r>
              <a:rPr lang="en-US" dirty="0" err="1" smtClean="0"/>
              <a:t>interactionist</a:t>
            </a:r>
            <a:r>
              <a:rPr lang="en-US" dirty="0" smtClean="0"/>
              <a:t> researchers)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Involving studies into social movements in </a:t>
            </a:r>
            <a:r>
              <a:rPr lang="en-US" dirty="0" err="1" smtClean="0"/>
              <a:t>favour</a:t>
            </a:r>
            <a:r>
              <a:rPr lang="en-US" dirty="0" smtClean="0"/>
              <a:t> of implementing better standards of Human Rights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Highlighting dilemmas and conflicts, provoking reflexivity among various actors, integrating them in teams 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Disability studies among </a:t>
            </a:r>
            <a:r>
              <a:rPr lang="en-US" i="1" dirty="0" smtClean="0"/>
              <a:t>Studies</a:t>
            </a:r>
            <a:endParaRPr lang="cs-CZ" i="1" dirty="0"/>
          </a:p>
        </p:txBody>
      </p:sp>
      <p:pic>
        <p:nvPicPr>
          <p:cNvPr id="16386" name="Picture 2" descr="C:\Users\Victoria\Desktop\str-101111-brown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125538"/>
            <a:ext cx="3394075" cy="2219325"/>
          </a:xfrm>
        </p:spPr>
      </p:pic>
      <p:pic>
        <p:nvPicPr>
          <p:cNvPr id="16388" name="Picture 4" descr="C:\Users\Victoria\Desktop\Final_Feminism_Projec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908050"/>
            <a:ext cx="2879552" cy="280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 descr="C:\Users\Victoria\Desktop\lgbtq_protest_4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938588"/>
            <a:ext cx="33528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 descr="Man-in-american-poverty1-300x19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2325" y="3939784"/>
            <a:ext cx="3586050" cy="23760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Disability studies </a:t>
            </a:r>
            <a:endParaRPr lang="cs-CZ" smtClean="0"/>
          </a:p>
        </p:txBody>
      </p:sp>
      <p:pic>
        <p:nvPicPr>
          <p:cNvPr id="18434" name="Picture 3" descr="C:\Users\Victoria\Desktop\civil_righ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2363" y="2420938"/>
            <a:ext cx="4038600" cy="2798762"/>
          </a:xfrm>
        </p:spPr>
      </p:pic>
      <p:pic>
        <p:nvPicPr>
          <p:cNvPr id="18435" name="Picture 2" descr="C:\Users\Victoria\Desktop\disability-studies_body_im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349500"/>
            <a:ext cx="4335462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Homework</a:t>
            </a:r>
            <a:r>
              <a:rPr lang="cs-CZ" sz="2800" dirty="0" smtClean="0"/>
              <a:t>: </a:t>
            </a:r>
            <a:r>
              <a:rPr lang="en-US" sz="2800" dirty="0" smtClean="0"/>
              <a:t>watch Night on Earth, Paris and compare two construction, ethnic minority and disability</a:t>
            </a:r>
            <a:endParaRPr lang="cs-CZ" sz="2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4008" y="1916832"/>
            <a:ext cx="4038600" cy="4525963"/>
          </a:xfrm>
        </p:spPr>
        <p:txBody>
          <a:bodyPr/>
          <a:lstStyle/>
          <a:p>
            <a:r>
              <a:rPr lang="cs-CZ" dirty="0" smtClean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</a:t>
            </a:r>
            <a:r>
              <a:rPr lang="cs-CZ" dirty="0" err="1" smtClean="0">
                <a:hlinkClick r:id="rId2"/>
              </a:rPr>
              <a:t>youtube.com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watch</a:t>
            </a:r>
            <a:r>
              <a:rPr lang="cs-CZ" dirty="0" smtClean="0">
                <a:hlinkClick r:id="rId2"/>
              </a:rPr>
              <a:t>?v=C-</a:t>
            </a:r>
            <a:r>
              <a:rPr lang="cs-CZ" dirty="0" err="1" smtClean="0">
                <a:hlinkClick r:id="rId2"/>
              </a:rPr>
              <a:t>xpFztWDPA</a:t>
            </a:r>
            <a:endParaRPr lang="en-US" dirty="0" smtClean="0"/>
          </a:p>
          <a:p>
            <a:r>
              <a:rPr lang="en-US" dirty="0" smtClean="0"/>
              <a:t>Questions and handlings will be put in Materials to classes</a:t>
            </a:r>
            <a:endParaRPr lang="cs-CZ" dirty="0"/>
          </a:p>
        </p:txBody>
      </p:sp>
      <p:pic>
        <p:nvPicPr>
          <p:cNvPr id="34818" name="Picture 2" descr="C:\Users\Victoria\Desktop\protectedimag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348880"/>
            <a:ext cx="4038600" cy="2271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32656"/>
            <a:ext cx="8610600" cy="1570186"/>
          </a:xfrm>
        </p:spPr>
        <p:txBody>
          <a:bodyPr/>
          <a:lstStyle/>
          <a:p>
            <a:r>
              <a:rPr lang="en-GB" dirty="0" smtClean="0"/>
              <a:t>Education as an agent of segregation or anti-oppressive practice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47728" y="1902843"/>
            <a:ext cx="4396279" cy="1742182"/>
          </a:xfrm>
        </p:spPr>
        <p:txBody>
          <a:bodyPr/>
          <a:lstStyle/>
          <a:p>
            <a:r>
              <a:rPr lang="en-GB" b="1" i="1" dirty="0" err="1" smtClean="0"/>
              <a:t>Educationalisation</a:t>
            </a:r>
            <a:r>
              <a:rPr lang="en-GB" dirty="0" smtClean="0"/>
              <a:t> as an element of colonisation and the instrument of obedience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19729" y="1902842"/>
            <a:ext cx="4038600" cy="1728192"/>
          </a:xfrm>
        </p:spPr>
        <p:txBody>
          <a:bodyPr/>
          <a:lstStyle/>
          <a:p>
            <a:r>
              <a:rPr lang="en-GB" b="1" i="1" dirty="0" err="1" smtClean="0"/>
              <a:t>Deschooling</a:t>
            </a:r>
            <a:r>
              <a:rPr lang="en-GB" b="1" i="1" dirty="0" smtClean="0"/>
              <a:t> society </a:t>
            </a:r>
            <a:r>
              <a:rPr lang="en-GB" dirty="0" smtClean="0"/>
              <a:t>or transforming schools into agents of changes</a:t>
            </a: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1679038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5" name="Picture 1" descr="C:\Users\Victoria\Desktop\MV5BMTI0NzQyMDA0MV5BMl5BanBnXkFtZTcwMzgyODIyMQ@@__V1_SY317_CR4,0,214,317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077072"/>
            <a:ext cx="1512168" cy="2376264"/>
          </a:xfrm>
          <a:prstGeom prst="rect">
            <a:avLst/>
          </a:prstGeom>
          <a:noFill/>
        </p:spPr>
      </p:pic>
      <p:pic>
        <p:nvPicPr>
          <p:cNvPr id="16386" name="Picture 2" descr="C:\Users\Victoria\Desktop\MV5BMTkwNTI4NDc3NV5BMl5BanBnXkFtZTcwMTM1NDgxMQ@@__V1_SY317_CR9,0,214,317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149080"/>
            <a:ext cx="1555555" cy="2304256"/>
          </a:xfrm>
          <a:prstGeom prst="rect">
            <a:avLst/>
          </a:prstGeom>
          <a:noFill/>
        </p:spPr>
      </p:pic>
      <p:pic>
        <p:nvPicPr>
          <p:cNvPr id="16387" name="Picture 3" descr="C:\Users\Victoria\Desktop\MV5BMTc4NjUzNDYxM15BMl5BanBnXkFtZTcwNjExNzMwMg@@__V1_SY317_CR0,0,214,317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077072"/>
            <a:ext cx="1553897" cy="2301800"/>
          </a:xfrm>
          <a:prstGeom prst="rect">
            <a:avLst/>
          </a:prstGeom>
          <a:noFill/>
        </p:spPr>
      </p:pic>
      <p:pic>
        <p:nvPicPr>
          <p:cNvPr id="16388" name="Picture 4" descr="C:\Users\Victoria\Desktop\doubt_ver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51978" y="3861048"/>
            <a:ext cx="1844740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91890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Task 1: strands for self-evaluation</a:t>
            </a:r>
            <a:endParaRPr lang="cs-CZ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95288" y="1341438"/>
            <a:ext cx="8291512" cy="10080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What do we </a:t>
            </a:r>
            <a:r>
              <a:rPr lang="en-US" b="1" dirty="0" err="1" smtClean="0"/>
              <a:t>analyse</a:t>
            </a:r>
            <a:r>
              <a:rPr lang="en-US" b="1" dirty="0" smtClean="0"/>
              <a:t> (what exists in our analysis)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Criteria (idea, discourses)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Practices, institutions, procedures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95288" y="2492375"/>
            <a:ext cx="8280400" cy="223202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On which level do we explore an issue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Macrolevel</a:t>
            </a:r>
            <a:r>
              <a:rPr lang="en-US" dirty="0" smtClean="0"/>
              <a:t> of explaining (policy, culture, economical reasons, idea of progress/backwardness)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Mesolevel</a:t>
            </a:r>
            <a:r>
              <a:rPr lang="en-US" dirty="0" smtClean="0"/>
              <a:t> (separate groups of actors, relations between people and groups: community level, lack of </a:t>
            </a:r>
            <a:r>
              <a:rPr lang="en-US" dirty="0" err="1" smtClean="0"/>
              <a:t>embeddedness</a:t>
            </a:r>
            <a:r>
              <a:rPr lang="en-US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Microlevel</a:t>
            </a:r>
            <a:r>
              <a:rPr lang="en-US" dirty="0" smtClean="0"/>
              <a:t> (</a:t>
            </a:r>
            <a:r>
              <a:rPr lang="en-US" dirty="0" err="1" smtClean="0"/>
              <a:t>behaviour</a:t>
            </a:r>
            <a:r>
              <a:rPr lang="en-US" dirty="0" smtClean="0"/>
              <a:t> of certain people, trend to be out of changes)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Connections between levels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395288" y="5013325"/>
            <a:ext cx="8291512" cy="13684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/>
              <a:t>How do we know what we know about society, disability, people with disability?</a:t>
            </a:r>
            <a:endParaRPr lang="cs-CZ" sz="2000" b="1" dirty="0"/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Facts, </a:t>
            </a:r>
            <a:r>
              <a:rPr lang="en-US" sz="2000" dirty="0" err="1"/>
              <a:t>behaviours</a:t>
            </a:r>
            <a:r>
              <a:rPr lang="en-US" sz="2000" dirty="0"/>
              <a:t>, numbers observable things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Feelings, attitudes, process of meaning making</a:t>
            </a:r>
            <a:endParaRPr lang="cs-CZ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>
          <a:xfrm>
            <a:off x="528638" y="50800"/>
            <a:ext cx="8229600" cy="1570038"/>
          </a:xfrm>
        </p:spPr>
        <p:txBody>
          <a:bodyPr/>
          <a:lstStyle/>
          <a:p>
            <a:r>
              <a:rPr lang="en-GB" smtClean="0"/>
              <a:t>The connection between </a:t>
            </a:r>
            <a:br>
              <a:rPr lang="en-GB" smtClean="0"/>
            </a:br>
            <a:r>
              <a:rPr lang="en-GB" smtClean="0"/>
              <a:t>criteria and procedures</a:t>
            </a:r>
            <a:endParaRPr lang="cs-CZ" smtClean="0"/>
          </a:p>
        </p:txBody>
      </p:sp>
      <p:sp>
        <p:nvSpPr>
          <p:cNvPr id="21506" name="Zástupný symbol pro obsah 2"/>
          <p:cNvSpPr>
            <a:spLocks noGrp="1"/>
          </p:cNvSpPr>
          <p:nvPr>
            <p:ph sz="half" idx="1"/>
          </p:nvPr>
        </p:nvSpPr>
        <p:spPr>
          <a:xfrm>
            <a:off x="446088" y="1644650"/>
            <a:ext cx="8096250" cy="7921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GB" sz="3200" b="1" i="1" smtClean="0"/>
              <a:t>Who</a:t>
            </a:r>
            <a:r>
              <a:rPr lang="en-GB" sz="3200" smtClean="0"/>
              <a:t> does </a:t>
            </a:r>
            <a:r>
              <a:rPr lang="en-GB" sz="3200" b="1" i="1" smtClean="0"/>
              <a:t>what</a:t>
            </a:r>
            <a:r>
              <a:rPr lang="en-GB" sz="3200" smtClean="0"/>
              <a:t> and under </a:t>
            </a:r>
            <a:r>
              <a:rPr lang="en-GB" sz="3200" b="1" i="1" smtClean="0"/>
              <a:t>which </a:t>
            </a:r>
            <a:r>
              <a:rPr lang="en-GB" sz="3200" smtClean="0"/>
              <a:t>reasons</a:t>
            </a:r>
            <a:endParaRPr lang="cs-CZ" sz="3200" smtClean="0"/>
          </a:p>
        </p:txBody>
      </p:sp>
      <p:sp>
        <p:nvSpPr>
          <p:cNvPr id="21507" name="Zástupný symbol pro obsah 3"/>
          <p:cNvSpPr>
            <a:spLocks noGrp="1"/>
          </p:cNvSpPr>
          <p:nvPr>
            <p:ph sz="half" idx="2"/>
          </p:nvPr>
        </p:nvSpPr>
        <p:spPr>
          <a:xfrm>
            <a:off x="446088" y="2478088"/>
            <a:ext cx="8096250" cy="3084512"/>
          </a:xfrm>
        </p:spPr>
        <p:txBody>
          <a:bodyPr/>
          <a:lstStyle/>
          <a:p>
            <a:r>
              <a:rPr lang="en-GB" smtClean="0"/>
              <a:t>Agents, actors, groups of interests </a:t>
            </a:r>
          </a:p>
          <a:p>
            <a:r>
              <a:rPr lang="en-GB" smtClean="0"/>
              <a:t>Practices, strategies, policies</a:t>
            </a:r>
          </a:p>
          <a:p>
            <a:r>
              <a:rPr lang="en-GB" smtClean="0"/>
              <a:t>Discourses, communicative (translating to public) and coordinative (used within creating and implementing policies)</a:t>
            </a:r>
            <a:endParaRPr lang="cs-CZ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1697</TotalTime>
  <Words>1241</Words>
  <Application>Microsoft Office PowerPoint</Application>
  <PresentationFormat>Předvádění na obrazovce (4:3)</PresentationFormat>
  <Paragraphs>162</Paragraphs>
  <Slides>25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0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sady Office</vt:lpstr>
      <vt:lpstr>Essentials of disability studies  for special educators</vt:lpstr>
      <vt:lpstr>Aims and objects </vt:lpstr>
      <vt:lpstr>Disability studies</vt:lpstr>
      <vt:lpstr>Disability studies among Studies</vt:lpstr>
      <vt:lpstr>Disability studies </vt:lpstr>
      <vt:lpstr>Homework: watch Night on Earth, Paris and compare two construction, ethnic minority and disability</vt:lpstr>
      <vt:lpstr>Education as an agent of segregation or anti-oppressive practice</vt:lpstr>
      <vt:lpstr>Task 1: strands for self-evaluation</vt:lpstr>
      <vt:lpstr>The connection between  criteria and procedures</vt:lpstr>
      <vt:lpstr>Two trajectories between  education and disability studies</vt:lpstr>
      <vt:lpstr>Task 2: redefining education for disabled children</vt:lpstr>
      <vt:lpstr>Disability studies as providers of meta-methodological approach </vt:lpstr>
      <vt:lpstr>Task 3: Indicate your position towards disability and approaches </vt:lpstr>
      <vt:lpstr>The division of social theories regarding disability</vt:lpstr>
      <vt:lpstr>The key question of disability studies:  what is more important </vt:lpstr>
      <vt:lpstr>Functionalism: ideas </vt:lpstr>
      <vt:lpstr>The case of eugenics</vt:lpstr>
      <vt:lpstr>The framework of arguments in favour of residential care in eugenics</vt:lpstr>
      <vt:lpstr>Combining both domains of eugenics into consistent scheme in education</vt:lpstr>
      <vt:lpstr>Combining both domains of eugenics into consistent scheme</vt:lpstr>
      <vt:lpstr>Roma children in residential care:  the first day in children home and after 5 months</vt:lpstr>
      <vt:lpstr>Functionalism: selective procedures</vt:lpstr>
      <vt:lpstr>Actors </vt:lpstr>
      <vt:lpstr>Final task for today: Whistleless</vt:lpstr>
      <vt:lpstr>Two views on functionalist approach and the education based upon it</vt:lpstr>
    </vt:vector>
  </TitlesOfParts>
  <Company>Pedagogická fakulta 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Victoria</dc:creator>
  <cp:lastModifiedBy>Victoria</cp:lastModifiedBy>
  <cp:revision>110</cp:revision>
  <dcterms:created xsi:type="dcterms:W3CDTF">2013-09-26T13:35:00Z</dcterms:created>
  <dcterms:modified xsi:type="dcterms:W3CDTF">2013-10-01T06:25:05Z</dcterms:modified>
</cp:coreProperties>
</file>