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8" r:id="rId5"/>
    <p:sldId id="269" r:id="rId6"/>
    <p:sldId id="262" r:id="rId7"/>
    <p:sldId id="261" r:id="rId8"/>
    <p:sldId id="263" r:id="rId9"/>
    <p:sldId id="271" r:id="rId10"/>
    <p:sldId id="27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0DA9A8-4129-47B6-9D97-6286B18B2B8B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Agresivita</a:t>
            </a:r>
            <a:br>
              <a:rPr lang="cs-CZ" sz="5400" dirty="0" smtClean="0"/>
            </a:br>
            <a:r>
              <a:rPr lang="cs-CZ" sz="5400" dirty="0" smtClean="0"/>
              <a:t>Šikana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</a:t>
            </a:r>
            <a:r>
              <a:rPr lang="cs-CZ" dirty="0" smtClean="0"/>
              <a:t>. seminář Teorie a metodiky výchovy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na Příště: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Četba textu: </a:t>
            </a:r>
          </a:p>
          <a:p>
            <a:pPr>
              <a:buNone/>
            </a:pPr>
            <a:r>
              <a:rPr lang="cs-CZ" b="1" dirty="0" smtClean="0"/>
              <a:t>	MOCENSKÉ </a:t>
            </a:r>
            <a:r>
              <a:rPr lang="cs-CZ" b="1" dirty="0" smtClean="0"/>
              <a:t>KONSTELACE VE ŠKOLNÍ TŘÍDĚ </a:t>
            </a:r>
            <a:r>
              <a:rPr lang="cs-CZ" b="1" dirty="0" smtClean="0"/>
              <a:t>IV: KDYŽ </a:t>
            </a:r>
            <a:r>
              <a:rPr lang="cs-CZ" b="1" dirty="0" smtClean="0"/>
              <a:t>NASTANE </a:t>
            </a:r>
            <a:r>
              <a:rPr lang="cs-CZ" b="1" dirty="0" smtClean="0"/>
              <a:t>TAHANICE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(</a:t>
            </a:r>
            <a:r>
              <a:rPr lang="cs-CZ" dirty="0" smtClean="0"/>
              <a:t>Komenský, </a:t>
            </a:r>
            <a:r>
              <a:rPr lang="cs-CZ" dirty="0" err="1" smtClean="0"/>
              <a:t>roč</a:t>
            </a:r>
            <a:r>
              <a:rPr lang="cs-CZ" dirty="0" smtClean="0"/>
              <a:t>. 137, č. </a:t>
            </a:r>
            <a:r>
              <a:rPr lang="cs-CZ" dirty="0" smtClean="0"/>
              <a:t>4)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>Agresivita ve škole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netradiční pohled: „rvačka jako kulturní forma“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HRY S NÁSILÍM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	</a:t>
            </a:r>
            <a:r>
              <a:rPr lang="cs-CZ" dirty="0" smtClean="0"/>
              <a:t>- slovník dětí vs. slovník dospělých</a:t>
            </a:r>
          </a:p>
          <a:p>
            <a:pPr lvl="0">
              <a:buNone/>
            </a:pPr>
            <a:r>
              <a:rPr lang="cs-CZ" dirty="0" smtClean="0"/>
              <a:t>	</a:t>
            </a:r>
            <a:r>
              <a:rPr lang="cs-CZ" dirty="0" smtClean="0"/>
              <a:t>- charakteristika rvačky jako kulturní formy</a:t>
            </a:r>
            <a:endParaRPr lang="cs-CZ" dirty="0" smtClean="0"/>
          </a:p>
          <a:p>
            <a:pPr lvl="0"/>
            <a:r>
              <a:rPr lang="cs-CZ" dirty="0" smtClean="0"/>
              <a:t>SCÉNÁŘ </a:t>
            </a:r>
            <a:r>
              <a:rPr lang="cs-CZ" dirty="0" smtClean="0"/>
              <a:t>A STRATEGIE HER S </a:t>
            </a:r>
            <a:r>
              <a:rPr lang="cs-CZ" dirty="0" smtClean="0"/>
              <a:t>NÁSILÍM</a:t>
            </a:r>
          </a:p>
          <a:p>
            <a:pPr lvl="0">
              <a:buNone/>
            </a:pPr>
            <a:r>
              <a:rPr lang="cs-CZ" dirty="0" smtClean="0"/>
              <a:t> </a:t>
            </a:r>
            <a:r>
              <a:rPr lang="cs-CZ" dirty="0" smtClean="0"/>
              <a:t>	- provokace – honička – zápas</a:t>
            </a:r>
          </a:p>
          <a:p>
            <a:pPr lvl="0">
              <a:buNone/>
            </a:pPr>
            <a:r>
              <a:rPr lang="cs-CZ" dirty="0" smtClean="0"/>
              <a:t>	- hranice hry</a:t>
            </a:r>
          </a:p>
          <a:p>
            <a:pPr lvl="0">
              <a:buNone/>
            </a:pPr>
            <a:r>
              <a:rPr lang="cs-CZ" dirty="0" smtClean="0"/>
              <a:t>	</a:t>
            </a:r>
            <a:r>
              <a:rPr lang="cs-CZ" dirty="0" smtClean="0"/>
              <a:t>- teatrální prvky</a:t>
            </a:r>
          </a:p>
          <a:p>
            <a:pPr lvl="0">
              <a:buNone/>
            </a:pPr>
            <a:r>
              <a:rPr lang="cs-CZ" dirty="0" smtClean="0"/>
              <a:t>	- slovník her s násilím </a:t>
            </a:r>
          </a:p>
          <a:p>
            <a:r>
              <a:rPr lang="cs-CZ" dirty="0" smtClean="0"/>
              <a:t>NÁSILÍ U DÍVEK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Mimo roli: Helena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„Fanda </a:t>
            </a:r>
            <a:r>
              <a:rPr lang="cs-CZ" dirty="0" smtClean="0"/>
              <a:t>se proboxovává z hloučku, pohyby jsou teatrální – hraje si. Střetává se </a:t>
            </a:r>
            <a:r>
              <a:rPr lang="cs-CZ" dirty="0" smtClean="0"/>
              <a:t>se Tomášem </a:t>
            </a:r>
            <a:r>
              <a:rPr lang="cs-CZ" dirty="0" smtClean="0"/>
              <a:t>a buší do něho jako do boxovacího pytle. Volá: “Jsem automatická mlátička</a:t>
            </a:r>
            <a:r>
              <a:rPr lang="cs-CZ" dirty="0" smtClean="0"/>
              <a:t>.” Tomáš </a:t>
            </a:r>
            <a:r>
              <a:rPr lang="cs-CZ" dirty="0" smtClean="0"/>
              <a:t>před ním ustupuje k lavicím a otáčí se k Fandovi zády. Přichází Helena a </a:t>
            </a:r>
            <a:r>
              <a:rPr lang="cs-CZ" dirty="0" smtClean="0"/>
              <a:t>dává Fandovi </a:t>
            </a:r>
            <a:r>
              <a:rPr lang="cs-CZ" dirty="0" smtClean="0"/>
              <a:t>ránu. Fanda ale neví co má dělat, tak odchází na chodbu. Helena ho však </a:t>
            </a:r>
            <a:r>
              <a:rPr lang="cs-CZ" dirty="0" smtClean="0"/>
              <a:t>následuje. Fanda </a:t>
            </a:r>
            <a:r>
              <a:rPr lang="cs-CZ" dirty="0" smtClean="0"/>
              <a:t>před ní utíká, vrací se do třídy. Zde ho Helena pošťuchuje, opírá Fandu o zeď </a:t>
            </a:r>
            <a:r>
              <a:rPr lang="cs-CZ" dirty="0" smtClean="0"/>
              <a:t>a bouchá </a:t>
            </a:r>
            <a:r>
              <a:rPr lang="cs-CZ" dirty="0" smtClean="0"/>
              <a:t>ho. Fanda volá: “Pani učitelko pomoc. Pokus o znásilnění.” Helena si ještě do něj</a:t>
            </a:r>
          </a:p>
          <a:p>
            <a:pPr>
              <a:buNone/>
            </a:pPr>
            <a:r>
              <a:rPr lang="cs-CZ" dirty="0" smtClean="0"/>
              <a:t>	plácne </a:t>
            </a:r>
            <a:r>
              <a:rPr lang="cs-CZ" dirty="0" smtClean="0"/>
              <a:t>a jde pryč</a:t>
            </a:r>
            <a:r>
              <a:rPr lang="cs-CZ" dirty="0" smtClean="0"/>
              <a:t>.“ (</a:t>
            </a:r>
            <a:r>
              <a:rPr lang="cs-CZ" dirty="0" smtClean="0"/>
              <a:t>19.4.2001)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Agresivita jako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Ukázka tří případových studií</a:t>
            </a:r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>
              <a:spcBef>
                <a:spcPct val="0"/>
              </a:spcBef>
              <a:buNone/>
            </a:pPr>
            <a:endParaRPr lang="cs-CZ" sz="3000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buNone/>
            </a:pPr>
            <a:r>
              <a:rPr lang="cs-CZ" sz="3000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Kdy je agresivita problematická?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Šikana jako extrémní podoba agresivity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Šikana: </a:t>
            </a:r>
            <a:r>
              <a:rPr lang="en-US" dirty="0" err="1" smtClean="0"/>
              <a:t>prosazováním</a:t>
            </a:r>
            <a:r>
              <a:rPr lang="en-US" dirty="0" smtClean="0"/>
              <a:t> </a:t>
            </a:r>
            <a:r>
              <a:rPr lang="en-US" dirty="0" err="1" smtClean="0"/>
              <a:t>interpersonální</a:t>
            </a:r>
            <a:r>
              <a:rPr lang="en-US" dirty="0" smtClean="0"/>
              <a:t> </a:t>
            </a:r>
            <a:r>
              <a:rPr lang="en-US" dirty="0" err="1" smtClean="0"/>
              <a:t>síly</a:t>
            </a:r>
            <a:r>
              <a:rPr lang="en-US" dirty="0" smtClean="0"/>
              <a:t> </a:t>
            </a:r>
            <a:r>
              <a:rPr lang="en-US" dirty="0" err="1" smtClean="0"/>
              <a:t>přes</a:t>
            </a:r>
            <a:r>
              <a:rPr lang="en-US" dirty="0" smtClean="0"/>
              <a:t> </a:t>
            </a:r>
            <a:r>
              <a:rPr lang="en-US" dirty="0" err="1" smtClean="0"/>
              <a:t>agresivitu</a:t>
            </a:r>
            <a:r>
              <a:rPr lang="en-US" dirty="0" smtClean="0"/>
              <a:t>. </a:t>
            </a:r>
            <a:r>
              <a:rPr lang="en-US" dirty="0" err="1" smtClean="0"/>
              <a:t>Zahrnuje</a:t>
            </a:r>
            <a:r>
              <a:rPr lang="en-US" dirty="0" smtClean="0"/>
              <a:t> </a:t>
            </a:r>
            <a:r>
              <a:rPr lang="en-US" dirty="0" err="1" smtClean="0"/>
              <a:t>negativní</a:t>
            </a:r>
            <a:r>
              <a:rPr lang="en-US" dirty="0" smtClean="0"/>
              <a:t> </a:t>
            </a:r>
            <a:r>
              <a:rPr lang="en-US" dirty="0" err="1" smtClean="0"/>
              <a:t>fyzický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verbální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, </a:t>
            </a:r>
            <a:r>
              <a:rPr lang="en-US" dirty="0" err="1" smtClean="0"/>
              <a:t>způsobuje</a:t>
            </a:r>
            <a:r>
              <a:rPr lang="en-US" dirty="0" smtClean="0"/>
              <a:t> </a:t>
            </a:r>
            <a:r>
              <a:rPr lang="en-US" dirty="0" err="1" smtClean="0"/>
              <a:t>úzkost</a:t>
            </a:r>
            <a:r>
              <a:rPr lang="en-US" dirty="0" smtClean="0"/>
              <a:t> </a:t>
            </a:r>
            <a:r>
              <a:rPr lang="en-US" dirty="0" err="1" smtClean="0"/>
              <a:t>oběti</a:t>
            </a:r>
            <a:r>
              <a:rPr lang="en-US" dirty="0" smtClean="0"/>
              <a:t>, je </a:t>
            </a:r>
            <a:r>
              <a:rPr lang="en-US" dirty="0" err="1" smtClean="0"/>
              <a:t>opakovaný</a:t>
            </a:r>
            <a:r>
              <a:rPr lang="en-US" dirty="0" smtClean="0"/>
              <a:t> v </a:t>
            </a:r>
            <a:r>
              <a:rPr lang="en-US" dirty="0" err="1" smtClean="0"/>
              <a:t>průběhu</a:t>
            </a:r>
            <a:r>
              <a:rPr lang="en-US" dirty="0" smtClean="0"/>
              <a:t> </a:t>
            </a:r>
            <a:r>
              <a:rPr lang="en-US" dirty="0" err="1" smtClean="0"/>
              <a:t>času</a:t>
            </a:r>
            <a:r>
              <a:rPr lang="en-US" dirty="0" smtClean="0"/>
              <a:t> a </a:t>
            </a:r>
            <a:r>
              <a:rPr lang="en-US" dirty="0" err="1" smtClean="0"/>
              <a:t>zahrnuje</a:t>
            </a:r>
            <a:r>
              <a:rPr lang="en-US" dirty="0" smtClean="0"/>
              <a:t> </a:t>
            </a:r>
            <a:r>
              <a:rPr lang="en-US" dirty="0" err="1" smtClean="0"/>
              <a:t>sílu</a:t>
            </a:r>
            <a:r>
              <a:rPr lang="en-US" dirty="0" smtClean="0"/>
              <a:t> </a:t>
            </a:r>
            <a:r>
              <a:rPr lang="en-US" dirty="0" err="1" smtClean="0"/>
              <a:t>lišící</a:t>
            </a:r>
            <a:r>
              <a:rPr lang="en-US" dirty="0" smtClean="0"/>
              <a:t> se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šikanujícími</a:t>
            </a:r>
            <a:r>
              <a:rPr lang="en-US" dirty="0" smtClean="0"/>
              <a:t> a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oběťmi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 smtClean="0"/>
              <a:t>Hledání hranic agresivity a šikany – 5P šikany: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1</a:t>
            </a:r>
            <a:r>
              <a:rPr lang="en-US" dirty="0" smtClean="0"/>
              <a:t>. Power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2</a:t>
            </a:r>
            <a:r>
              <a:rPr lang="en-US" dirty="0" smtClean="0"/>
              <a:t>. Persistence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3</a:t>
            </a:r>
            <a:r>
              <a:rPr lang="en-US" dirty="0" smtClean="0"/>
              <a:t>. Peers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4</a:t>
            </a:r>
            <a:r>
              <a:rPr lang="en-US" dirty="0" smtClean="0"/>
              <a:t>. Purpose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5</a:t>
            </a:r>
            <a:r>
              <a:rPr lang="en-US" dirty="0" smtClean="0"/>
              <a:t>. Perception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</a:t>
            </a:r>
            <a:r>
              <a:rPr lang="en-US" dirty="0" err="1" smtClean="0"/>
              <a:t>rojevy</a:t>
            </a:r>
            <a:r>
              <a:rPr lang="en-US" dirty="0" smtClean="0"/>
              <a:t> </a:t>
            </a:r>
            <a:r>
              <a:rPr lang="en-US" dirty="0" err="1" smtClean="0"/>
              <a:t>šikany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b="1" i="1" dirty="0" err="1" smtClean="0"/>
              <a:t>přímé</a:t>
            </a:r>
            <a:r>
              <a:rPr lang="en-US" b="1" i="1" dirty="0" smtClean="0"/>
              <a:t> </a:t>
            </a:r>
            <a:r>
              <a:rPr lang="en-US" b="1" i="1" dirty="0" err="1"/>
              <a:t>projevy</a:t>
            </a:r>
            <a:r>
              <a:rPr lang="en-US" b="1" i="1" dirty="0"/>
              <a:t>:</a:t>
            </a:r>
            <a:r>
              <a:rPr lang="en-US" b="1" dirty="0"/>
              <a:t> </a:t>
            </a:r>
            <a:endParaRPr lang="cs-CZ" b="1" dirty="0" smtClean="0"/>
          </a:p>
          <a:p>
            <a:pPr lvl="0">
              <a:buNone/>
            </a:pPr>
            <a:r>
              <a:rPr lang="cs-CZ" dirty="0"/>
              <a:t>	</a:t>
            </a:r>
            <a:r>
              <a:rPr lang="en-US" dirty="0" err="1" smtClean="0"/>
              <a:t>posměch</a:t>
            </a:r>
            <a:r>
              <a:rPr lang="cs-CZ" dirty="0" smtClean="0"/>
              <a:t> (přezdívky, nadávky, hrubé žerty</a:t>
            </a:r>
            <a:r>
              <a:rPr lang="cs-CZ" dirty="0"/>
              <a:t>)</a:t>
            </a:r>
            <a:r>
              <a:rPr lang="en-US" dirty="0" smtClean="0"/>
              <a:t> </a:t>
            </a:r>
            <a:r>
              <a:rPr lang="en-US" dirty="0" err="1" smtClean="0"/>
              <a:t>kritika</a:t>
            </a:r>
            <a:r>
              <a:rPr lang="en-US" dirty="0" smtClean="0"/>
              <a:t>, </a:t>
            </a:r>
            <a:r>
              <a:rPr lang="en-US" dirty="0" err="1"/>
              <a:t>příkazy</a:t>
            </a:r>
            <a:r>
              <a:rPr lang="en-US" dirty="0" smtClean="0"/>
              <a:t>,</a:t>
            </a:r>
            <a:r>
              <a:rPr lang="cs-CZ" dirty="0" smtClean="0"/>
              <a:t> kterým se dítě </a:t>
            </a:r>
            <a:r>
              <a:rPr lang="cs-CZ" dirty="0" smtClean="0"/>
              <a:t>podřizuje,</a:t>
            </a:r>
            <a:r>
              <a:rPr lang="en-US" dirty="0" smtClean="0"/>
              <a:t> </a:t>
            </a:r>
            <a:r>
              <a:rPr lang="en-US" dirty="0" err="1"/>
              <a:t>strkání</a:t>
            </a:r>
            <a:r>
              <a:rPr lang="en-US" dirty="0"/>
              <a:t>, </a:t>
            </a:r>
            <a:r>
              <a:rPr lang="en-US" dirty="0" err="1" smtClean="0"/>
              <a:t>bití</a:t>
            </a:r>
            <a:r>
              <a:rPr lang="en-US" dirty="0"/>
              <a:t>, </a:t>
            </a:r>
            <a:r>
              <a:rPr lang="en-US" dirty="0" err="1"/>
              <a:t>kopání</a:t>
            </a:r>
            <a:endParaRPr lang="cs-CZ" dirty="0"/>
          </a:p>
          <a:p>
            <a:pPr lvl="0"/>
            <a:r>
              <a:rPr lang="en-US" b="1" i="1" dirty="0" err="1"/>
              <a:t>nepřímé</a:t>
            </a:r>
            <a:r>
              <a:rPr lang="en-US" b="1" i="1" dirty="0"/>
              <a:t> </a:t>
            </a:r>
            <a:r>
              <a:rPr lang="en-US" b="1" i="1" dirty="0" err="1" smtClean="0"/>
              <a:t>projevy</a:t>
            </a:r>
            <a:r>
              <a:rPr lang="en-US" b="1" i="1" dirty="0" smtClean="0"/>
              <a:t>:</a:t>
            </a:r>
            <a:r>
              <a:rPr lang="en-US" b="1" dirty="0" smtClean="0"/>
              <a:t> </a:t>
            </a:r>
            <a:endParaRPr lang="cs-CZ" b="1" dirty="0" smtClean="0"/>
          </a:p>
          <a:p>
            <a:pPr lvl="0">
              <a:buNone/>
            </a:pPr>
            <a:r>
              <a:rPr lang="cs-CZ" dirty="0"/>
              <a:t>	</a:t>
            </a:r>
            <a:r>
              <a:rPr lang="en-US" dirty="0" err="1" smtClean="0"/>
              <a:t>dítě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, je </a:t>
            </a:r>
            <a:r>
              <a:rPr lang="en-US" dirty="0" err="1"/>
              <a:t>ustrašené</a:t>
            </a:r>
            <a:r>
              <a:rPr lang="en-US" dirty="0"/>
              <a:t>, </a:t>
            </a:r>
            <a:r>
              <a:rPr lang="en-US" dirty="0" err="1"/>
              <a:t>zhoršuje</a:t>
            </a:r>
            <a:r>
              <a:rPr lang="en-US" dirty="0"/>
              <a:t> se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školní</a:t>
            </a:r>
            <a:r>
              <a:rPr lang="en-US" dirty="0"/>
              <a:t> </a:t>
            </a:r>
            <a:r>
              <a:rPr lang="en-US" dirty="0" err="1" smtClean="0"/>
              <a:t>prospěch</a:t>
            </a:r>
            <a:r>
              <a:rPr lang="cs-CZ" dirty="0" smtClean="0"/>
              <a:t>, má poškozené věci, vyhledává přítomnost dospělých osob…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Vyšetřování šikany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err="1"/>
              <a:t>pravidla</a:t>
            </a:r>
            <a:r>
              <a:rPr lang="en-US" u="sng" dirty="0"/>
              <a:t> </a:t>
            </a:r>
            <a:r>
              <a:rPr lang="en-US" u="sng" dirty="0" err="1"/>
              <a:t>vyšetřování</a:t>
            </a:r>
            <a:r>
              <a:rPr lang="en-US" u="sng" dirty="0"/>
              <a:t> </a:t>
            </a:r>
            <a:r>
              <a:rPr lang="en-US" u="sng" dirty="0" err="1"/>
              <a:t>šikany</a:t>
            </a:r>
            <a:endParaRPr lang="cs-CZ" dirty="0"/>
          </a:p>
          <a:p>
            <a:pPr>
              <a:buNone/>
            </a:pPr>
            <a:r>
              <a:rPr lang="en-US" dirty="0"/>
              <a:t>1. </a:t>
            </a:r>
            <a:r>
              <a:rPr lang="en-US" dirty="0" err="1"/>
              <a:t>Chránit</a:t>
            </a:r>
            <a:r>
              <a:rPr lang="en-US" dirty="0"/>
              <a:t> </a:t>
            </a:r>
            <a:r>
              <a:rPr lang="en-US" dirty="0" err="1"/>
              <a:t>zdroj</a:t>
            </a:r>
            <a:r>
              <a:rPr lang="en-US" dirty="0"/>
              <a:t> </a:t>
            </a:r>
            <a:r>
              <a:rPr lang="en-US" dirty="0" err="1"/>
              <a:t>informací</a:t>
            </a:r>
            <a:endParaRPr lang="cs-CZ" dirty="0"/>
          </a:p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Prozradit</a:t>
            </a:r>
            <a:r>
              <a:rPr lang="en-US" dirty="0"/>
              <a:t> co </a:t>
            </a:r>
            <a:r>
              <a:rPr lang="en-US" dirty="0" err="1"/>
              <a:t>nejméně</a:t>
            </a:r>
            <a:r>
              <a:rPr lang="en-US" dirty="0"/>
              <a:t> o tom, co </a:t>
            </a:r>
            <a:r>
              <a:rPr lang="en-US" dirty="0" err="1"/>
              <a:t>nám</a:t>
            </a:r>
            <a:r>
              <a:rPr lang="en-US" dirty="0"/>
              <a:t> je a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známo</a:t>
            </a:r>
            <a:endParaRPr lang="cs-CZ" dirty="0"/>
          </a:p>
          <a:p>
            <a:pPr>
              <a:buNone/>
            </a:pPr>
            <a:r>
              <a:rPr lang="en-US" dirty="0"/>
              <a:t>3. </a:t>
            </a:r>
            <a:r>
              <a:rPr lang="en-US" dirty="0" err="1"/>
              <a:t>Vyslechnout</a:t>
            </a:r>
            <a:r>
              <a:rPr lang="en-US" dirty="0"/>
              <a:t> </a:t>
            </a:r>
            <a:r>
              <a:rPr lang="en-US" dirty="0" err="1"/>
              <a:t>poškozeného</a:t>
            </a:r>
            <a:r>
              <a:rPr lang="en-US" dirty="0"/>
              <a:t>, </a:t>
            </a:r>
            <a:r>
              <a:rPr lang="en-US" dirty="0" err="1"/>
              <a:t>obviněného</a:t>
            </a:r>
            <a:r>
              <a:rPr lang="en-US" dirty="0"/>
              <a:t> a </a:t>
            </a:r>
            <a:r>
              <a:rPr lang="en-US" dirty="0" err="1"/>
              <a:t>svědky</a:t>
            </a:r>
            <a:r>
              <a:rPr lang="en-US" dirty="0"/>
              <a:t> </a:t>
            </a:r>
            <a:r>
              <a:rPr lang="en-US" dirty="0" err="1"/>
              <a:t>každého</a:t>
            </a:r>
            <a:r>
              <a:rPr lang="en-US" dirty="0"/>
              <a:t> </a:t>
            </a:r>
            <a:r>
              <a:rPr lang="en-US" dirty="0" err="1"/>
              <a:t>zvlášť</a:t>
            </a:r>
            <a:r>
              <a:rPr lang="en-US" dirty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4. U rozhovoru s obviněným je možné využít „taktiku výslechu“</a:t>
            </a:r>
            <a:endParaRPr lang="cs-CZ" dirty="0"/>
          </a:p>
          <a:p>
            <a:pPr>
              <a:buNone/>
            </a:pPr>
            <a:r>
              <a:rPr lang="cs-CZ" dirty="0" smtClean="0"/>
              <a:t>5</a:t>
            </a:r>
            <a:r>
              <a:rPr lang="en-US" dirty="0" smtClean="0"/>
              <a:t>.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výpovědi</a:t>
            </a:r>
            <a:r>
              <a:rPr lang="en-US" dirty="0"/>
              <a:t> </a:t>
            </a:r>
            <a:r>
              <a:rPr lang="en-US" dirty="0" err="1"/>
              <a:t>pečlivě</a:t>
            </a:r>
            <a:r>
              <a:rPr lang="en-US" dirty="0"/>
              <a:t> </a:t>
            </a:r>
            <a:r>
              <a:rPr lang="en-US" dirty="0" err="1"/>
              <a:t>zaznamenat</a:t>
            </a:r>
            <a:r>
              <a:rPr lang="en-US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vyšetřování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Seřaďte jednotlivé kroky:</a:t>
            </a:r>
          </a:p>
          <a:p>
            <a:pPr>
              <a:buNone/>
            </a:pPr>
            <a:r>
              <a:rPr lang="cs-CZ" dirty="0" smtClean="0"/>
              <a:t>Ochrana oběti</a:t>
            </a:r>
          </a:p>
          <a:p>
            <a:pPr>
              <a:buNone/>
            </a:pPr>
            <a:r>
              <a:rPr lang="cs-CZ" dirty="0" smtClean="0"/>
              <a:t>Rozhovor s agresory</a:t>
            </a:r>
          </a:p>
          <a:p>
            <a:pPr>
              <a:buNone/>
            </a:pPr>
            <a:r>
              <a:rPr lang="cs-CZ" dirty="0" smtClean="0"/>
              <a:t>Rozhovor s informátory a oběťmi</a:t>
            </a:r>
          </a:p>
          <a:p>
            <a:pPr>
              <a:buNone/>
            </a:pPr>
            <a:r>
              <a:rPr lang="cs-CZ" dirty="0" smtClean="0"/>
              <a:t>Nalezení vhodných svědků</a:t>
            </a:r>
          </a:p>
          <a:p>
            <a:pPr>
              <a:buNone/>
            </a:pPr>
            <a:r>
              <a:rPr lang="cs-CZ" dirty="0"/>
              <a:t>R</a:t>
            </a:r>
            <a:r>
              <a:rPr lang="cs-CZ" dirty="0" smtClean="0"/>
              <a:t>ozhovory se svědky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zamyšlení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Jaké funkce může plnit agresivita v kolektivu žáků základní školy?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 se může lišit pohled na agresivitu z perspektivy dětí a dospělých?</a:t>
            </a:r>
          </a:p>
          <a:p>
            <a:pPr marL="457200" indent="-457200">
              <a:buAutoNum type="arabicParenR"/>
            </a:pPr>
            <a:r>
              <a:rPr lang="cs-CZ" dirty="0" smtClean="0"/>
              <a:t>Kdy se agresivita ve škole stává problematickou?</a:t>
            </a:r>
          </a:p>
          <a:p>
            <a:pPr marL="457200" indent="-457200">
              <a:buAutoNum type="arabicParenR"/>
            </a:pPr>
            <a:r>
              <a:rPr lang="cs-CZ" dirty="0" smtClean="0"/>
              <a:t>Kde jsou hranice agresivity a šikany ve školní třídě?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 by měl učitel šikanu ve školní třídě řešit?</a:t>
            </a:r>
          </a:p>
          <a:p>
            <a:pPr marL="457200" indent="-457200">
              <a:buAutoNum type="arabicParenR"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112</TotalTime>
  <Words>329</Words>
  <Application>Microsoft Office PowerPoint</Application>
  <PresentationFormat>Předvádění na obrazovce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Agresivita Šikana</vt:lpstr>
      <vt:lpstr>Agresivita ve škole netradiční pohled: „rvačka jako kulturní forma“</vt:lpstr>
      <vt:lpstr>Mimo roli: Helena</vt:lpstr>
      <vt:lpstr>Agresivita jako problém</vt:lpstr>
      <vt:lpstr>Šikana jako extrémní podoba agresivity</vt:lpstr>
      <vt:lpstr> Projevy šikany </vt:lpstr>
      <vt:lpstr>Vyšetřování šikany </vt:lpstr>
      <vt:lpstr>Postup vyšetřování</vt:lpstr>
      <vt:lpstr>K zamyšlení</vt:lpstr>
      <vt:lpstr>Úkol na Příště: 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Šikana</dc:title>
  <dc:creator>X</dc:creator>
  <cp:lastModifiedBy>X</cp:lastModifiedBy>
  <cp:revision>13</cp:revision>
  <dcterms:created xsi:type="dcterms:W3CDTF">2012-11-19T18:02:41Z</dcterms:created>
  <dcterms:modified xsi:type="dcterms:W3CDTF">2013-10-07T19:03:29Z</dcterms:modified>
</cp:coreProperties>
</file>