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77" r:id="rId3"/>
    <p:sldId id="279" r:id="rId4"/>
    <p:sldId id="287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70" r:id="rId13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26" y="-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B4559-6B74-44F1-BCCE-752F088767CD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54D38-E1EE-425E-8ACA-7724B00D3CE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10DA9A8-4129-47B6-9D97-6286B18B2B8B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10DA9A8-4129-47B6-9D97-6286B18B2B8B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A9A8-4129-47B6-9D97-6286B18B2B8B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0DA9A8-4129-47B6-9D97-6286B18B2B8B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10DA9A8-4129-47B6-9D97-6286B18B2B8B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9B0D257-DF19-4C28-962B-066DBC95C59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porady/10267754387-ptacata/video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Problémy v chování a poruchy chování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smtClean="0"/>
              <a:t>4. seminář Teorie a metodiky výchovy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problémového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 škole</a:t>
            </a:r>
          </a:p>
          <a:p>
            <a:pPr>
              <a:buNone/>
            </a:pPr>
            <a:r>
              <a:rPr lang="cs-CZ" dirty="0" smtClean="0"/>
              <a:t> - učitel, třídní učitel, výchovný poradce, metodik prevence, školní psycholog, školní speciální pedagog</a:t>
            </a:r>
          </a:p>
          <a:p>
            <a:r>
              <a:rPr lang="cs-CZ" dirty="0" smtClean="0"/>
              <a:t>Mimo školu</a:t>
            </a:r>
          </a:p>
          <a:p>
            <a:pPr>
              <a:buFontTx/>
              <a:buChar char="-"/>
            </a:pPr>
            <a:r>
              <a:rPr lang="cs-CZ" dirty="0" smtClean="0"/>
              <a:t>spolupráce s rodinou</a:t>
            </a:r>
          </a:p>
          <a:p>
            <a:pPr>
              <a:buFontTx/>
              <a:buChar char="-"/>
            </a:pPr>
            <a:r>
              <a:rPr lang="cs-CZ" dirty="0" smtClean="0"/>
              <a:t>spolupráce s poradenskými zařízeními v resortu MŠMT: PPP, SVP</a:t>
            </a:r>
          </a:p>
          <a:p>
            <a:pPr>
              <a:buFontTx/>
              <a:buChar char="-"/>
            </a:pPr>
            <a:r>
              <a:rPr lang="cs-CZ" dirty="0" smtClean="0"/>
              <a:t>zařízení pro výkon ústavní a ochranné výchovy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Diagnostický ústav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Dětský domov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Dětský domov se školou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Výchovný ústav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k semináři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cs-CZ" dirty="0" smtClean="0"/>
              <a:t>Vysvětlete rozdíl mezi problémovým chováním a poruchami chování.</a:t>
            </a:r>
          </a:p>
          <a:p>
            <a:pPr marL="457200" indent="-457200">
              <a:buAutoNum type="arabicParenR"/>
            </a:pPr>
            <a:r>
              <a:rPr lang="cs-CZ" dirty="0" smtClean="0"/>
              <a:t>Uveďte příklady problémového chování, se kterým se učitel může setkat.</a:t>
            </a:r>
          </a:p>
          <a:p>
            <a:pPr marL="457200" indent="-457200">
              <a:buAutoNum type="arabicParenR"/>
            </a:pPr>
            <a:r>
              <a:rPr lang="cs-CZ" dirty="0" smtClean="0"/>
              <a:t>S kým může učitel spolupracovat v řešení problémového chování svých žáků?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Úkol na Příště:</a:t>
            </a:r>
            <a:br>
              <a:rPr lang="cs-CZ" dirty="0" smtClean="0"/>
            </a:br>
            <a:r>
              <a:rPr lang="cs-CZ" dirty="0" smtClean="0"/>
              <a:t>Rodina a problémová rodina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Video „Ptáčata“ 1/16 (Sami spolu)</a:t>
            </a:r>
          </a:p>
          <a:p>
            <a:pPr lvl="1"/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ceskatelevize.cz</a:t>
            </a:r>
            <a:r>
              <a:rPr lang="cs-CZ" dirty="0" smtClean="0">
                <a:hlinkClick r:id="rId2"/>
              </a:rPr>
              <a:t>/porady/10267754387-</a:t>
            </a:r>
            <a:r>
              <a:rPr lang="cs-CZ" dirty="0" err="1" smtClean="0">
                <a:hlinkClick r:id="rId2"/>
              </a:rPr>
              <a:t>ptacata</a:t>
            </a:r>
            <a:r>
              <a:rPr lang="cs-CZ" dirty="0" smtClean="0">
                <a:hlinkClick r:id="rId2"/>
              </a:rPr>
              <a:t>/video/</a:t>
            </a: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  <a:defRPr/>
            </a:pPr>
            <a:r>
              <a:rPr lang="cs-CZ" dirty="0" smtClean="0"/>
              <a:t>Problémy v chování x poruchy chování</a:t>
            </a:r>
          </a:p>
          <a:p>
            <a:r>
              <a:rPr lang="cs-CZ" dirty="0" smtClean="0"/>
              <a:t>V psychiatrickém </a:t>
            </a:r>
            <a:r>
              <a:rPr lang="cs-CZ" dirty="0" smtClean="0"/>
              <a:t>kontextu </a:t>
            </a:r>
            <a:r>
              <a:rPr lang="cs-CZ" dirty="0" smtClean="0"/>
              <a:t>jsou poruchy </a:t>
            </a:r>
            <a:r>
              <a:rPr lang="cs-CZ" dirty="0" smtClean="0"/>
              <a:t>chování definovány jako nemoc a jejich základní třídění najdeme v </a:t>
            </a:r>
            <a:r>
              <a:rPr lang="cs-CZ" dirty="0" smtClean="0"/>
              <a:t>10. revizi </a:t>
            </a:r>
            <a:r>
              <a:rPr lang="cs-CZ" dirty="0" smtClean="0"/>
              <a:t>mezinárodní klasifikace nemocí </a:t>
            </a:r>
            <a:r>
              <a:rPr lang="cs-CZ" dirty="0" smtClean="0"/>
              <a:t>(MKN)</a:t>
            </a:r>
          </a:p>
          <a:p>
            <a:r>
              <a:rPr lang="cs-CZ" dirty="0" smtClean="0"/>
              <a:t>Poruchy emocí nebo </a:t>
            </a:r>
            <a:r>
              <a:rPr lang="cs-CZ" dirty="0" smtClean="0"/>
              <a:t>chování jsou chápány </a:t>
            </a:r>
            <a:r>
              <a:rPr lang="cs-CZ" dirty="0" smtClean="0"/>
              <a:t>jako specifický typ postižení, jehož projevem </a:t>
            </a:r>
            <a:r>
              <a:rPr lang="cs-CZ" dirty="0" smtClean="0"/>
              <a:t>je chování </a:t>
            </a:r>
            <a:r>
              <a:rPr lang="cs-CZ" dirty="0" smtClean="0"/>
              <a:t>a emociální reakce žáka, které se odchylují od relevantních věkových </a:t>
            </a:r>
            <a:r>
              <a:rPr lang="cs-CZ" dirty="0" smtClean="0"/>
              <a:t>a kulturně-etnických </a:t>
            </a:r>
            <a:r>
              <a:rPr lang="cs-CZ" dirty="0" smtClean="0"/>
              <a:t>norem</a:t>
            </a:r>
            <a:r>
              <a:rPr lang="cs-CZ" dirty="0" smtClean="0"/>
              <a:t>.</a:t>
            </a:r>
          </a:p>
          <a:p>
            <a:r>
              <a:rPr lang="cs-CZ" dirty="0" smtClean="0"/>
              <a:t>Ve speciálně pedagogické literatuře lze nalézt </a:t>
            </a:r>
            <a:r>
              <a:rPr lang="cs-CZ" dirty="0" smtClean="0"/>
              <a:t>rozlišení žáků </a:t>
            </a:r>
            <a:r>
              <a:rPr lang="cs-CZ" dirty="0" smtClean="0"/>
              <a:t>s problémy v chování a </a:t>
            </a:r>
            <a:r>
              <a:rPr lang="cs-CZ" dirty="0" smtClean="0"/>
              <a:t>žáků </a:t>
            </a:r>
            <a:r>
              <a:rPr lang="cs-CZ" dirty="0" smtClean="0"/>
              <a:t>s </a:t>
            </a:r>
            <a:r>
              <a:rPr lang="cs-CZ" dirty="0" smtClean="0"/>
              <a:t>poruchami chování s </a:t>
            </a:r>
            <a:r>
              <a:rPr lang="cs-CZ" dirty="0" smtClean="0"/>
              <a:t>odkazem na motivaci chování, na délku trvání „</a:t>
            </a:r>
            <a:r>
              <a:rPr lang="cs-CZ" dirty="0" smtClean="0"/>
              <a:t>problémového“ chování </a:t>
            </a:r>
            <a:r>
              <a:rPr lang="cs-CZ" dirty="0" smtClean="0"/>
              <a:t>a ve způsobech pedagogického vedení, které je považováno za efektivnější. Typ </a:t>
            </a:r>
            <a:r>
              <a:rPr lang="cs-CZ" dirty="0" smtClean="0"/>
              <a:t>žáků </a:t>
            </a:r>
            <a:r>
              <a:rPr lang="pl-PL" dirty="0" smtClean="0"/>
              <a:t>s </a:t>
            </a:r>
            <a:r>
              <a:rPr lang="pl-PL" dirty="0" smtClean="0"/>
              <a:t>poruchami chování chápe jako ten </a:t>
            </a:r>
            <a:r>
              <a:rPr lang="pl-PL" dirty="0" smtClean="0"/>
              <a:t>závažnější </a:t>
            </a:r>
            <a:r>
              <a:rPr lang="cs-CZ" dirty="0" smtClean="0"/>
              <a:t>(Vojtová 2005</a:t>
            </a:r>
            <a:r>
              <a:rPr lang="cs-CZ" dirty="0" smtClean="0"/>
              <a:t>).</a:t>
            </a:r>
            <a:endParaRPr lang="cs-CZ" dirty="0" smtClean="0"/>
          </a:p>
          <a:p>
            <a:pPr>
              <a:buNone/>
              <a:defRPr/>
            </a:pPr>
            <a:endParaRPr lang="cs-CZ" dirty="0" smtClean="0"/>
          </a:p>
          <a:p>
            <a:pPr>
              <a:buNone/>
              <a:defRPr/>
            </a:pPr>
            <a:r>
              <a:rPr lang="cs-CZ" b="1" u="sng" dirty="0" smtClean="0"/>
              <a:t>Nálepkování</a:t>
            </a:r>
          </a:p>
          <a:p>
            <a:pPr>
              <a:buNone/>
              <a:defRPr/>
            </a:pPr>
            <a:r>
              <a:rPr lang="cs-CZ" dirty="0" smtClean="0"/>
              <a:t>Problémový žák x žák s problémy v chování</a:t>
            </a:r>
          </a:p>
          <a:p>
            <a:pPr>
              <a:buNone/>
              <a:defRPr/>
            </a:pPr>
            <a:endParaRPr lang="cs-CZ" dirty="0" smtClean="0"/>
          </a:p>
          <a:p>
            <a:pPr>
              <a:buNone/>
              <a:defRPr/>
            </a:pPr>
            <a:endParaRPr lang="cs-CZ" dirty="0" smtClean="0"/>
          </a:p>
          <a:p>
            <a:pPr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13384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Cliff</a:t>
            </a:r>
            <a:r>
              <a:rPr lang="cs-CZ" dirty="0" smtClean="0"/>
              <a:t> </a:t>
            </a:r>
            <a:r>
              <a:rPr lang="cs-CZ" dirty="0" err="1" smtClean="0"/>
              <a:t>Evans</a:t>
            </a:r>
            <a:r>
              <a:rPr lang="cs-CZ" dirty="0" smtClean="0"/>
              <a:t>: Skutečný příběh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Jaké nálepky </a:t>
            </a:r>
            <a:r>
              <a:rPr lang="cs-CZ" dirty="0" err="1" smtClean="0"/>
              <a:t>Cliff</a:t>
            </a:r>
            <a:r>
              <a:rPr lang="cs-CZ" dirty="0" smtClean="0"/>
              <a:t> </a:t>
            </a:r>
            <a:r>
              <a:rPr lang="cs-CZ" dirty="0" err="1" smtClean="0"/>
              <a:t>Evans</a:t>
            </a:r>
            <a:r>
              <a:rPr lang="cs-CZ" dirty="0" smtClean="0"/>
              <a:t> </a:t>
            </a:r>
            <a:r>
              <a:rPr lang="cs-CZ" dirty="0" smtClean="0"/>
              <a:t>dostal?</a:t>
            </a:r>
          </a:p>
          <a:p>
            <a:r>
              <a:rPr lang="cs-CZ" dirty="0" smtClean="0"/>
              <a:t>Jak ovlivnily jeho životní dráhu?</a:t>
            </a:r>
          </a:p>
          <a:p>
            <a:r>
              <a:rPr lang="cs-CZ" dirty="0" smtClean="0"/>
              <a:t>Kdo tyto nálepky uděloval?</a:t>
            </a:r>
          </a:p>
          <a:p>
            <a:r>
              <a:rPr lang="cs-CZ" dirty="0" smtClean="0"/>
              <a:t>Jak byste definovali agenty sociální kontroly?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problémového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„Škola </a:t>
            </a:r>
            <a:r>
              <a:rPr lang="pl-PL" dirty="0" smtClean="0"/>
              <a:t>je prostě nuda… akorát se </a:t>
            </a:r>
            <a:r>
              <a:rPr lang="pl-PL" dirty="0" smtClean="0"/>
              <a:t>ta </a:t>
            </a:r>
            <a:r>
              <a:rPr lang="cs-CZ" dirty="0" smtClean="0"/>
              <a:t>ztrapňovat</a:t>
            </a:r>
            <a:r>
              <a:rPr lang="cs-CZ" dirty="0" smtClean="0"/>
              <a:t>… strašně mě bavilo chodit za školu…“.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Bylo </a:t>
            </a:r>
            <a:r>
              <a:rPr lang="cs-CZ" dirty="0" smtClean="0"/>
              <a:t>to totiž „vzrušující </a:t>
            </a:r>
            <a:r>
              <a:rPr lang="cs-CZ" dirty="0" smtClean="0"/>
              <a:t>a zábavné.“</a:t>
            </a:r>
          </a:p>
          <a:p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Bordel</a:t>
            </a:r>
            <a:r>
              <a:rPr lang="cs-CZ" dirty="0" smtClean="0"/>
              <a:t> </a:t>
            </a:r>
            <a:r>
              <a:rPr lang="cs-CZ" dirty="0" smtClean="0"/>
              <a:t>se dělat musí</a:t>
            </a:r>
            <a:r>
              <a:rPr lang="cs-CZ" dirty="0" smtClean="0"/>
              <a:t>“.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Interpretace problémového chování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„No </a:t>
            </a:r>
            <a:r>
              <a:rPr lang="cs-CZ" dirty="0" err="1" smtClean="0"/>
              <a:t>ňáký</a:t>
            </a:r>
            <a:r>
              <a:rPr lang="cs-CZ" dirty="0" smtClean="0"/>
              <a:t> [absence ve škole] mě taťka </a:t>
            </a:r>
            <a:r>
              <a:rPr lang="cs-CZ" dirty="0" err="1" smtClean="0"/>
              <a:t>vomlouval</a:t>
            </a:r>
            <a:r>
              <a:rPr lang="cs-CZ" dirty="0" smtClean="0"/>
              <a:t>… Se snažil </a:t>
            </a:r>
            <a:r>
              <a:rPr lang="cs-CZ" dirty="0" err="1" smtClean="0"/>
              <a:t>dycky</a:t>
            </a:r>
            <a:r>
              <a:rPr lang="cs-CZ" dirty="0" smtClean="0"/>
              <a:t> nějak vyjít vstříc… Ale prostě potom už řek’, že mi to </a:t>
            </a:r>
            <a:r>
              <a:rPr lang="cs-CZ" dirty="0" err="1" smtClean="0"/>
              <a:t>vomlouvat</a:t>
            </a:r>
            <a:r>
              <a:rPr lang="cs-CZ" dirty="0" smtClean="0"/>
              <a:t> nebude.“ „</a:t>
            </a:r>
            <a:r>
              <a:rPr lang="cs-CZ" dirty="0" err="1" smtClean="0"/>
              <a:t>Sme</a:t>
            </a:r>
            <a:r>
              <a:rPr lang="cs-CZ" dirty="0" smtClean="0"/>
              <a:t> měli </a:t>
            </a:r>
            <a:r>
              <a:rPr lang="cs-CZ" dirty="0" err="1" smtClean="0"/>
              <a:t>vomluvenky</a:t>
            </a:r>
            <a:r>
              <a:rPr lang="cs-CZ" dirty="0" smtClean="0"/>
              <a:t> od doktora… </a:t>
            </a:r>
            <a:r>
              <a:rPr lang="cs-CZ" dirty="0" err="1" smtClean="0"/>
              <a:t>Kámoši</a:t>
            </a:r>
            <a:r>
              <a:rPr lang="cs-CZ" dirty="0" smtClean="0"/>
              <a:t> měli razítka. To nějak měli písmenka, tak </a:t>
            </a:r>
            <a:r>
              <a:rPr lang="cs-CZ" dirty="0" err="1" smtClean="0"/>
              <a:t>sme</a:t>
            </a:r>
            <a:r>
              <a:rPr lang="cs-CZ" dirty="0" smtClean="0"/>
              <a:t> to skládali z písmenek… A potom… se na to </a:t>
            </a:r>
            <a:r>
              <a:rPr lang="cs-CZ" dirty="0" err="1" smtClean="0"/>
              <a:t>ňák</a:t>
            </a:r>
            <a:r>
              <a:rPr lang="cs-CZ" dirty="0" smtClean="0"/>
              <a:t> přišlo. Tak  </a:t>
            </a:r>
            <a:r>
              <a:rPr lang="cs-CZ" dirty="0" err="1" smtClean="0"/>
              <a:t>sme</a:t>
            </a:r>
            <a:r>
              <a:rPr lang="cs-CZ" dirty="0" smtClean="0"/>
              <a:t> toho nechali. A jinak </a:t>
            </a:r>
            <a:r>
              <a:rPr lang="cs-CZ" dirty="0" err="1" smtClean="0"/>
              <a:t>dycky</a:t>
            </a:r>
            <a:r>
              <a:rPr lang="cs-CZ" dirty="0" smtClean="0"/>
              <a:t> třeba </a:t>
            </a:r>
            <a:r>
              <a:rPr lang="cs-CZ" dirty="0" err="1" smtClean="0"/>
              <a:t>sme</a:t>
            </a:r>
            <a:r>
              <a:rPr lang="cs-CZ" dirty="0" smtClean="0"/>
              <a:t> šli na kožní, že </a:t>
            </a:r>
            <a:r>
              <a:rPr lang="cs-CZ" dirty="0" err="1" smtClean="0"/>
              <a:t>potřebujem</a:t>
            </a:r>
            <a:r>
              <a:rPr lang="cs-CZ" dirty="0" smtClean="0"/>
              <a:t> razítko… A </a:t>
            </a:r>
            <a:r>
              <a:rPr lang="cs-CZ" dirty="0" err="1" smtClean="0"/>
              <a:t>dycky</a:t>
            </a:r>
            <a:r>
              <a:rPr lang="cs-CZ" dirty="0" smtClean="0"/>
              <a:t> nám dali razítko. Ze začátku. Pak se na to ve škole přišlo… Volali tam… a už nám nedali. A to </a:t>
            </a:r>
            <a:r>
              <a:rPr lang="cs-CZ" dirty="0" err="1" smtClean="0"/>
              <a:t>sme</a:t>
            </a:r>
            <a:r>
              <a:rPr lang="cs-CZ" dirty="0" smtClean="0"/>
              <a:t> tam přišli a ‘už vám jako nedáme’, razítko.“ (P2)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problémového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Já sem taky začínal… </a:t>
            </a:r>
            <a:r>
              <a:rPr lang="cs-CZ" dirty="0" err="1" smtClean="0"/>
              <a:t>bonbonama</a:t>
            </a:r>
            <a:r>
              <a:rPr lang="cs-CZ" dirty="0" smtClean="0"/>
              <a:t>… žvýkačky… dražší a dražší… Potom to skončilo až doma… </a:t>
            </a:r>
            <a:r>
              <a:rPr lang="cs-CZ" dirty="0" err="1" smtClean="0"/>
              <a:t>Čórováním</a:t>
            </a:r>
            <a:r>
              <a:rPr lang="cs-CZ" dirty="0" smtClean="0"/>
              <a:t> aut… ale je to úplně všechno stejný…  „Tak </a:t>
            </a:r>
            <a:r>
              <a:rPr lang="cs-CZ" dirty="0" err="1" smtClean="0"/>
              <a:t>dyž</a:t>
            </a:r>
            <a:r>
              <a:rPr lang="cs-CZ" dirty="0" smtClean="0"/>
              <a:t> má taťka prachy… </a:t>
            </a:r>
            <a:r>
              <a:rPr lang="cs-CZ" dirty="0" err="1" smtClean="0"/>
              <a:t>von</a:t>
            </a:r>
            <a:r>
              <a:rPr lang="cs-CZ" dirty="0" smtClean="0"/>
              <a:t> je </a:t>
            </a:r>
            <a:r>
              <a:rPr lang="cs-CZ" dirty="0" err="1" smtClean="0"/>
              <a:t>takovej</a:t>
            </a:r>
            <a:r>
              <a:rPr lang="cs-CZ" dirty="0" smtClean="0"/>
              <a:t> spíš… že nepočítá… tak je má v </a:t>
            </a:r>
            <a:r>
              <a:rPr lang="cs-CZ" dirty="0" err="1" smtClean="0"/>
              <a:t>kapsi</a:t>
            </a:r>
            <a:r>
              <a:rPr lang="cs-CZ" dirty="0" smtClean="0"/>
              <a:t> [u saka nebo kalhot, hozených přes židli].“ (P2)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 Třeba když </a:t>
            </a:r>
            <a:r>
              <a:rPr lang="cs-CZ" dirty="0" err="1" smtClean="0"/>
              <a:t>dete</a:t>
            </a:r>
            <a:r>
              <a:rPr lang="cs-CZ" dirty="0" smtClean="0"/>
              <a:t> jednou za školu… Tak už prostě frčíte… už </a:t>
            </a:r>
            <a:r>
              <a:rPr lang="cs-CZ" dirty="0" err="1" smtClean="0"/>
              <a:t>dete</a:t>
            </a:r>
            <a:r>
              <a:rPr lang="cs-CZ" dirty="0" smtClean="0"/>
              <a:t> pořád… Jednou zalžete a lže </a:t>
            </a:r>
            <a:r>
              <a:rPr lang="cs-CZ" dirty="0" err="1" smtClean="0"/>
              <a:t>furt</a:t>
            </a:r>
            <a:r>
              <a:rPr lang="cs-CZ" dirty="0" smtClean="0"/>
              <a:t>… Já </a:t>
            </a:r>
            <a:r>
              <a:rPr lang="cs-CZ" dirty="0" err="1" smtClean="0"/>
              <a:t>nevim</a:t>
            </a:r>
            <a:r>
              <a:rPr lang="cs-CZ" dirty="0" smtClean="0"/>
              <a:t>… prostě sklouznete do toho… úplně se vám to líbí. (P14)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problémového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Vzal jsem si peníze… </a:t>
            </a:r>
            <a:r>
              <a:rPr lang="cs-CZ" dirty="0" err="1" smtClean="0"/>
              <a:t>Sme</a:t>
            </a:r>
            <a:r>
              <a:rPr lang="cs-CZ" dirty="0" smtClean="0"/>
              <a:t> šli </a:t>
            </a:r>
            <a:r>
              <a:rPr lang="cs-CZ" dirty="0" err="1" smtClean="0"/>
              <a:t>dycky</a:t>
            </a:r>
            <a:r>
              <a:rPr lang="cs-CZ" dirty="0" smtClean="0"/>
              <a:t> si někam sednout… Tak sem si mohl  jít sednout kamkoli… Byl sem prostě výš než ostatní. Když člověk nemá peníze nebo cigára. To nemůže jít do hospody, vůbec nikam a </a:t>
            </a:r>
            <a:r>
              <a:rPr lang="cs-CZ" dirty="0" err="1" smtClean="0"/>
              <a:t>apsťák</a:t>
            </a:r>
            <a:r>
              <a:rPr lang="cs-CZ" dirty="0" smtClean="0"/>
              <a:t> [sic] to je na hovno… A občas se taky potřebuju vytáhnout před </a:t>
            </a:r>
            <a:r>
              <a:rPr lang="cs-CZ" dirty="0" err="1" smtClean="0"/>
              <a:t>klukama</a:t>
            </a:r>
            <a:r>
              <a:rPr lang="cs-CZ" dirty="0" smtClean="0"/>
              <a:t>… i před </a:t>
            </a:r>
            <a:r>
              <a:rPr lang="cs-CZ" dirty="0" err="1" smtClean="0"/>
              <a:t>holkama</a:t>
            </a:r>
            <a:r>
              <a:rPr lang="cs-CZ" dirty="0" smtClean="0"/>
              <a:t>… Když člověk nemá peníze, tak tu svoji vysněnou lásku nemůže nikam pozvat ani jí nabídnout cigaretu… Před </a:t>
            </a:r>
            <a:r>
              <a:rPr lang="cs-CZ" dirty="0" err="1" smtClean="0"/>
              <a:t>kámošema</a:t>
            </a:r>
            <a:r>
              <a:rPr lang="cs-CZ" dirty="0" smtClean="0"/>
              <a:t> </a:t>
            </a:r>
            <a:r>
              <a:rPr lang="cs-CZ" dirty="0" err="1" smtClean="0"/>
              <a:t>nějakejch</a:t>
            </a:r>
            <a:r>
              <a:rPr lang="cs-CZ" dirty="0" smtClean="0"/>
              <a:t> 50 korun nemůžu vytáhnout, to by se mi vysmáli do obličeje. (P2)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Co mám ty </a:t>
            </a:r>
            <a:r>
              <a:rPr lang="cs-CZ" dirty="0" err="1" smtClean="0"/>
              <a:t>kámoše</a:t>
            </a:r>
            <a:r>
              <a:rPr lang="cs-CZ" dirty="0" smtClean="0"/>
              <a:t>… tak to sou všechno podnikatelé [míněno: děti podnikatelů]… a ty prachy </a:t>
            </a:r>
            <a:r>
              <a:rPr lang="cs-CZ" dirty="0" err="1" smtClean="0"/>
              <a:t>maj</a:t>
            </a:r>
            <a:r>
              <a:rPr lang="cs-CZ" dirty="0" smtClean="0"/>
              <a:t> taky a </a:t>
            </a:r>
            <a:r>
              <a:rPr lang="cs-CZ" dirty="0" err="1" smtClean="0"/>
              <a:t>nemusejou</a:t>
            </a:r>
            <a:r>
              <a:rPr lang="cs-CZ" dirty="0" smtClean="0"/>
              <a:t> je krást. (P2)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problémového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	Jeden </a:t>
            </a:r>
            <a:r>
              <a:rPr lang="cs-CZ" dirty="0" smtClean="0"/>
              <a:t>z </a:t>
            </a:r>
            <a:r>
              <a:rPr lang="cs-CZ" dirty="0" err="1" smtClean="0"/>
              <a:t>participantů</a:t>
            </a:r>
            <a:r>
              <a:rPr lang="cs-CZ" dirty="0" smtClean="0"/>
              <a:t> popisoval, jak pokaždé, kdy se doma </a:t>
            </a:r>
            <a:r>
              <a:rPr lang="cs-CZ" dirty="0" smtClean="0"/>
              <a:t>pohádal </a:t>
            </a:r>
            <a:r>
              <a:rPr lang="pt-BR" dirty="0" smtClean="0"/>
              <a:t>s </a:t>
            </a:r>
            <a:r>
              <a:rPr lang="pt-BR" dirty="0" smtClean="0"/>
              <a:t>rodiči, šel ven a tam se „zhulil“ (konzumoval marihuanu). Jiný zase popisoval</a:t>
            </a:r>
          </a:p>
          <a:p>
            <a:pPr>
              <a:buNone/>
            </a:pPr>
            <a:r>
              <a:rPr lang="cs-CZ" dirty="0" smtClean="0"/>
              <a:t>	svou </a:t>
            </a:r>
            <a:r>
              <a:rPr lang="cs-CZ" dirty="0" smtClean="0"/>
              <a:t>večerní konzumaci za účelem uvolnění, aby se mu lépe </a:t>
            </a:r>
            <a:r>
              <a:rPr lang="cs-CZ" dirty="0" smtClean="0"/>
              <a:t>spalo. Obdobné interpretace </a:t>
            </a:r>
            <a:r>
              <a:rPr lang="cs-CZ" dirty="0" smtClean="0"/>
              <a:t>nabízeli i další z konzumentů </a:t>
            </a:r>
            <a:r>
              <a:rPr lang="cs-CZ" dirty="0" smtClean="0"/>
              <a:t>marihuany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„</a:t>
            </a:r>
            <a:r>
              <a:rPr lang="cs-CZ" dirty="0" smtClean="0"/>
              <a:t>Se jen tak poflakujeme nebo sedíme v parku na </a:t>
            </a:r>
          </a:p>
          <a:p>
            <a:pPr>
              <a:buNone/>
            </a:pPr>
            <a:r>
              <a:rPr lang="cs-CZ" dirty="0" smtClean="0"/>
              <a:t>	lavičce </a:t>
            </a:r>
            <a:r>
              <a:rPr lang="cs-CZ" dirty="0" smtClean="0"/>
              <a:t>a </a:t>
            </a:r>
            <a:r>
              <a:rPr lang="cs-CZ" dirty="0" err="1" smtClean="0"/>
              <a:t>hulíme</a:t>
            </a:r>
            <a:r>
              <a:rPr lang="cs-CZ" dirty="0" smtClean="0"/>
              <a:t> </a:t>
            </a:r>
            <a:r>
              <a:rPr lang="cs-CZ" dirty="0" err="1" smtClean="0"/>
              <a:t>ganju</a:t>
            </a:r>
            <a:r>
              <a:rPr lang="cs-CZ" dirty="0" smtClean="0"/>
              <a:t>“</a:t>
            </a:r>
          </a:p>
          <a:p>
            <a:pPr>
              <a:buFont typeface="Wingdings"/>
              <a:buNone/>
            </a:pPr>
            <a:endParaRPr lang="cs-CZ" dirty="0" smtClean="0"/>
          </a:p>
          <a:p>
            <a:pPr>
              <a:buFont typeface="Wingdings"/>
              <a:buNone/>
            </a:pPr>
            <a:r>
              <a:rPr lang="cs-CZ" dirty="0" smtClean="0"/>
              <a:t>	„</a:t>
            </a:r>
            <a:r>
              <a:rPr lang="cs-CZ" dirty="0" smtClean="0"/>
              <a:t>Každý má užívat, dokud je </a:t>
            </a:r>
            <a:r>
              <a:rPr lang="cs-CZ" dirty="0" err="1" smtClean="0"/>
              <a:t>mladej</a:t>
            </a:r>
            <a:r>
              <a:rPr lang="cs-CZ" dirty="0" smtClean="0"/>
              <a:t>.“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problémového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cs-CZ" dirty="0" smtClean="0"/>
              <a:t>Jaké problémové chování se vyskytlo v uvedených ukázkách?</a:t>
            </a:r>
          </a:p>
          <a:p>
            <a:pPr marL="457200" indent="-457200">
              <a:buAutoNum type="arabicParenR"/>
            </a:pPr>
            <a:r>
              <a:rPr lang="cs-CZ" dirty="0" smtClean="0"/>
              <a:t>Jaký význam mělo toto problémové chování pro jeho aktéry</a:t>
            </a:r>
            <a:r>
              <a:rPr lang="cs-CZ" dirty="0" smtClean="0"/>
              <a:t>?</a:t>
            </a:r>
          </a:p>
          <a:p>
            <a:pPr marL="457200" indent="-457200">
              <a:buAutoNum type="arabicParenR"/>
            </a:pPr>
            <a:r>
              <a:rPr lang="cs-CZ" dirty="0" smtClean="0"/>
              <a:t>Jak aktéři problémové chování legitimizovali?</a:t>
            </a:r>
            <a:endParaRPr lang="cs-CZ" dirty="0" smtClean="0"/>
          </a:p>
          <a:p>
            <a:pPr marL="457200" indent="-457200">
              <a:buAutoNum type="arabicParenR"/>
            </a:pPr>
            <a:r>
              <a:rPr lang="cs-CZ" dirty="0" smtClean="0"/>
              <a:t>Kdo a jak ovlivnil problémové chování?</a:t>
            </a:r>
          </a:p>
          <a:p>
            <a:pPr marL="457200" indent="-457200">
              <a:buAutoNum type="arabicParenR"/>
            </a:pPr>
            <a:r>
              <a:rPr lang="cs-CZ" dirty="0" smtClean="0"/>
              <a:t>Kdo a jak mohl ovlivnit problémové chování?</a:t>
            </a:r>
          </a:p>
          <a:p>
            <a:pPr marL="457200" indent="-45720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360</TotalTime>
  <Words>720</Words>
  <Application>Microsoft Office PowerPoint</Application>
  <PresentationFormat>Předvádění na obrazovce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Arkýř</vt:lpstr>
      <vt:lpstr>Problémy v chování a poruchy chování</vt:lpstr>
      <vt:lpstr>Terminologie</vt:lpstr>
      <vt:lpstr>Cliff Evans: Skutečný příběh</vt:lpstr>
      <vt:lpstr>Interpretace problémového chování</vt:lpstr>
      <vt:lpstr>  Interpretace problémového chování </vt:lpstr>
      <vt:lpstr>Interpretace problémového chování</vt:lpstr>
      <vt:lpstr>Interpretace problémového chování</vt:lpstr>
      <vt:lpstr>Interpretace problémového chování</vt:lpstr>
      <vt:lpstr>Interpretace problémového chování</vt:lpstr>
      <vt:lpstr>Řešení problémového chování</vt:lpstr>
      <vt:lpstr>Otázky k semináři</vt:lpstr>
      <vt:lpstr>Úkol na Příště: Rodina a problémová rodina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Šikana</dc:title>
  <dc:creator>X</dc:creator>
  <cp:lastModifiedBy>lektor</cp:lastModifiedBy>
  <cp:revision>42</cp:revision>
  <dcterms:created xsi:type="dcterms:W3CDTF">2012-11-19T18:02:41Z</dcterms:created>
  <dcterms:modified xsi:type="dcterms:W3CDTF">2013-11-05T08:03:27Z</dcterms:modified>
</cp:coreProperties>
</file>