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7" r:id="rId3"/>
    <p:sldId id="264" r:id="rId4"/>
    <p:sldId id="267" r:id="rId5"/>
    <p:sldId id="268" r:id="rId6"/>
    <p:sldId id="270" r:id="rId7"/>
    <p:sldId id="271" r:id="rId8"/>
    <p:sldId id="279" r:id="rId9"/>
    <p:sldId id="274" r:id="rId10"/>
    <p:sldId id="275" r:id="rId11"/>
    <p:sldId id="273" r:id="rId12"/>
    <p:sldId id="272" r:id="rId13"/>
    <p:sldId id="278" r:id="rId14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1CA37-A328-4222-BA11-34EA6F5E8389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7ADC5-F9D8-4BFF-9990-A1096517526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14636-A3EF-47BD-B378-0F908FA1586B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870E0-C217-4233-ABEE-8C66EEC5BD7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E135FAC-049C-49E5-B177-1C29E9DE87F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35FAC-049C-49E5-B177-1C29E9DE87F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35FAC-049C-49E5-B177-1C29E9DE87F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E135FAC-049C-49E5-B177-1C29E9DE87F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E135FAC-049C-49E5-B177-1C29E9DE87F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35FAC-049C-49E5-B177-1C29E9DE87F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35FAC-049C-49E5-B177-1C29E9DE87F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E135FAC-049C-49E5-B177-1C29E9DE87F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35FAC-049C-49E5-B177-1C29E9DE87F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E135FAC-049C-49E5-B177-1C29E9DE87F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E135FAC-049C-49E5-B177-1C29E9DE87F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E135FAC-049C-49E5-B177-1C29E9DE87F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sebereflexe v práci učitele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6. Seminář TMV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Mgr. Kateřina </a:t>
            </a:r>
            <a:r>
              <a:rPr lang="cs-CZ" dirty="0" err="1" smtClean="0"/>
              <a:t>Lojdová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Reflektivní psaní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Učíme </a:t>
            </a:r>
            <a:r>
              <a:rPr lang="cs-CZ" dirty="0" smtClean="0"/>
              <a:t>se pomocí reflexe </a:t>
            </a:r>
            <a:r>
              <a:rPr lang="cs-CZ" dirty="0" smtClean="0"/>
              <a:t>minulých událostí</a:t>
            </a:r>
          </a:p>
          <a:p>
            <a:r>
              <a:rPr lang="cs-CZ" dirty="0" smtClean="0"/>
              <a:t>Můžeme </a:t>
            </a:r>
            <a:r>
              <a:rPr lang="cs-CZ" dirty="0" smtClean="0"/>
              <a:t>reflektovat to, co se zdařilo či pokazilo a proč, co je potřeba udělat příště jinak, jak změnit kontext situace atd. </a:t>
            </a:r>
            <a:endParaRPr lang="cs-CZ" dirty="0" smtClean="0"/>
          </a:p>
          <a:p>
            <a:r>
              <a:rPr lang="cs-CZ" dirty="0" smtClean="0"/>
              <a:t>Reflektivní </a:t>
            </a:r>
            <a:r>
              <a:rPr lang="cs-CZ" dirty="0" smtClean="0"/>
              <a:t>psaní představuje jeden ze způsobů </a:t>
            </a:r>
            <a:r>
              <a:rPr lang="cs-CZ" dirty="0" smtClean="0"/>
              <a:t>reflektivního </a:t>
            </a:r>
            <a:r>
              <a:rPr lang="cs-CZ" dirty="0" smtClean="0"/>
              <a:t>učení.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Text „V parku“ 1 – 4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Cvičení: </a:t>
            </a:r>
            <a:r>
              <a:rPr lang="cs-CZ" dirty="0" smtClean="0"/>
              <a:t>Úrovně reflexe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od popisu po reflektivní záznam; </a:t>
            </a:r>
          </a:p>
          <a:p>
            <a:r>
              <a:rPr lang="cs-CZ" dirty="0" smtClean="0"/>
              <a:t>od žádných otázek přes otázky po odpovědi na otázky; </a:t>
            </a:r>
          </a:p>
          <a:p>
            <a:r>
              <a:rPr lang="cs-CZ" dirty="0" smtClean="0"/>
              <a:t>identifikace a postupně efektivnější zacházení s vlivem emocí; </a:t>
            </a:r>
          </a:p>
          <a:p>
            <a:r>
              <a:rPr lang="cs-CZ" dirty="0" smtClean="0"/>
              <a:t>v „odstupu od události”; </a:t>
            </a:r>
          </a:p>
          <a:p>
            <a:r>
              <a:rPr lang="cs-CZ" dirty="0" smtClean="0"/>
              <a:t>v </a:t>
            </a:r>
            <a:r>
              <a:rPr lang="cs-CZ" dirty="0" err="1" smtClean="0"/>
              <a:t>sebetázání</a:t>
            </a:r>
            <a:r>
              <a:rPr lang="cs-CZ" dirty="0" smtClean="0"/>
              <a:t>, zpochybňování vlastních myšlenek; </a:t>
            </a:r>
          </a:p>
          <a:p>
            <a:r>
              <a:rPr lang="cs-CZ" dirty="0" smtClean="0"/>
              <a:t>v rozpoznání důležitosti předchozí zkušenosti; </a:t>
            </a:r>
          </a:p>
          <a:p>
            <a:r>
              <a:rPr lang="cs-CZ" dirty="0" smtClean="0"/>
              <a:t>v braní v úvahu názorů ostatních lidí </a:t>
            </a:r>
          </a:p>
          <a:p>
            <a:r>
              <a:rPr lang="cs-CZ" dirty="0" smtClean="0"/>
              <a:t>směrem k </a:t>
            </a:r>
            <a:r>
              <a:rPr lang="cs-CZ" dirty="0" err="1" smtClean="0"/>
              <a:t>metakognici</a:t>
            </a:r>
            <a:r>
              <a:rPr lang="cs-CZ" dirty="0" smtClean="0"/>
              <a:t> – přezkoumávání vlastních reflektivních procesů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14400" y="404664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 hloubce reflexe existují tyto posuny: 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1) Co je sebereflexe a jakou roli hraje v učení se ze zkušenosti?</a:t>
            </a:r>
          </a:p>
          <a:p>
            <a:r>
              <a:rPr lang="cs-CZ" dirty="0" smtClean="0"/>
              <a:t>2) Proč je dovednost sebereflexe důležitá v práci učitele?</a:t>
            </a:r>
          </a:p>
          <a:p>
            <a:r>
              <a:rPr lang="cs-CZ" dirty="0" smtClean="0"/>
              <a:t>3) Vysvětlete </a:t>
            </a:r>
            <a:r>
              <a:rPr lang="cs-CZ" dirty="0" err="1" smtClean="0"/>
              <a:t>Korthagenův</a:t>
            </a:r>
            <a:r>
              <a:rPr lang="cs-CZ" dirty="0" smtClean="0"/>
              <a:t> model reflexe.</a:t>
            </a:r>
          </a:p>
          <a:p>
            <a:r>
              <a:rPr lang="cs-CZ" dirty="0" smtClean="0"/>
              <a:t>4</a:t>
            </a:r>
            <a:r>
              <a:rPr lang="cs-CZ" dirty="0" smtClean="0"/>
              <a:t>) Jaké úrovně může mít </a:t>
            </a:r>
            <a:r>
              <a:rPr lang="cs-CZ" dirty="0" err="1" smtClean="0"/>
              <a:t>sebereflektivní</a:t>
            </a:r>
            <a:r>
              <a:rPr lang="cs-CZ" dirty="0" smtClean="0"/>
              <a:t> výpověď podle </a:t>
            </a:r>
            <a:r>
              <a:rPr lang="cs-CZ" dirty="0" err="1" smtClean="0"/>
              <a:t>Moon</a:t>
            </a:r>
            <a:r>
              <a:rPr lang="cs-CZ" dirty="0" smtClean="0"/>
              <a:t>? </a:t>
            </a:r>
          </a:p>
          <a:p>
            <a:r>
              <a:rPr lang="cs-CZ" dirty="0" smtClean="0"/>
              <a:t>5) Jaké jsou znaky hloubkového </a:t>
            </a:r>
            <a:r>
              <a:rPr lang="cs-CZ" dirty="0" err="1" smtClean="0"/>
              <a:t>sebereflektivního</a:t>
            </a:r>
            <a:r>
              <a:rPr lang="cs-CZ" dirty="0" smtClean="0"/>
              <a:t> záznamu?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smtClean="0"/>
              <a:t>‘</a:t>
            </a:r>
            <a:r>
              <a:rPr lang="cs-CZ" i="1" dirty="0" err="1" smtClean="0"/>
              <a:t>It</a:t>
            </a:r>
            <a:r>
              <a:rPr lang="cs-CZ" i="1" dirty="0" smtClean="0"/>
              <a:t> </a:t>
            </a:r>
            <a:r>
              <a:rPr lang="cs-CZ" i="1" dirty="0" err="1" smtClean="0"/>
              <a:t>is</a:t>
            </a:r>
            <a:r>
              <a:rPr lang="cs-CZ" i="1" dirty="0" smtClean="0"/>
              <a:t> not </a:t>
            </a:r>
            <a:r>
              <a:rPr lang="cs-CZ" i="1" dirty="0" err="1" smtClean="0"/>
              <a:t>sufficient</a:t>
            </a:r>
            <a:r>
              <a:rPr lang="cs-CZ" i="1" dirty="0" smtClean="0"/>
              <a:t> </a:t>
            </a:r>
            <a:r>
              <a:rPr lang="cs-CZ" i="1" dirty="0" err="1" smtClean="0"/>
              <a:t>simply</a:t>
            </a:r>
            <a:r>
              <a:rPr lang="cs-CZ" i="1" dirty="0" smtClean="0"/>
              <a:t> to </a:t>
            </a:r>
            <a:r>
              <a:rPr lang="cs-CZ" i="1" dirty="0" err="1" smtClean="0"/>
              <a:t>have</a:t>
            </a:r>
            <a:r>
              <a:rPr lang="cs-CZ" i="1" dirty="0" smtClean="0"/>
              <a:t> </a:t>
            </a:r>
            <a:r>
              <a:rPr lang="cs-CZ" i="1" dirty="0" err="1" smtClean="0"/>
              <a:t>an</a:t>
            </a:r>
            <a:r>
              <a:rPr lang="cs-CZ" i="1" dirty="0" smtClean="0"/>
              <a:t> </a:t>
            </a:r>
            <a:r>
              <a:rPr lang="cs-CZ" i="1" dirty="0" err="1" smtClean="0"/>
              <a:t>experience</a:t>
            </a:r>
            <a:r>
              <a:rPr lang="cs-CZ" i="1" dirty="0" smtClean="0"/>
              <a:t> in </a:t>
            </a:r>
            <a:r>
              <a:rPr lang="cs-CZ" i="1" dirty="0" err="1" smtClean="0"/>
              <a:t>order</a:t>
            </a:r>
            <a:r>
              <a:rPr lang="cs-CZ" i="1" dirty="0" smtClean="0"/>
              <a:t> to </a:t>
            </a:r>
            <a:r>
              <a:rPr lang="cs-CZ" i="1" dirty="0" err="1" smtClean="0"/>
              <a:t>learn</a:t>
            </a:r>
            <a:r>
              <a:rPr lang="cs-CZ" i="1" dirty="0" smtClean="0"/>
              <a:t>. </a:t>
            </a:r>
            <a:r>
              <a:rPr lang="cs-CZ" i="1" dirty="0" err="1" smtClean="0"/>
              <a:t>Without</a:t>
            </a:r>
            <a:r>
              <a:rPr lang="cs-CZ" i="1" dirty="0" smtClean="0"/>
              <a:t> </a:t>
            </a:r>
            <a:r>
              <a:rPr lang="cs-CZ" i="1" dirty="0" err="1" smtClean="0"/>
              <a:t>reflecting</a:t>
            </a:r>
            <a:r>
              <a:rPr lang="cs-CZ" i="1" dirty="0" smtClean="0"/>
              <a:t> </a:t>
            </a:r>
            <a:r>
              <a:rPr lang="cs-CZ" i="1" dirty="0" err="1" smtClean="0"/>
              <a:t>upon</a:t>
            </a:r>
            <a:r>
              <a:rPr lang="cs-CZ" i="1" dirty="0" smtClean="0"/>
              <a:t> </a:t>
            </a:r>
            <a:r>
              <a:rPr lang="cs-CZ" i="1" dirty="0" err="1" smtClean="0"/>
              <a:t>this</a:t>
            </a:r>
            <a:r>
              <a:rPr lang="cs-CZ" i="1" dirty="0" smtClean="0"/>
              <a:t> </a:t>
            </a:r>
            <a:r>
              <a:rPr lang="cs-CZ" i="1" dirty="0" err="1" smtClean="0"/>
              <a:t>experience</a:t>
            </a:r>
            <a:r>
              <a:rPr lang="cs-CZ" i="1" dirty="0" smtClean="0"/>
              <a:t> </a:t>
            </a:r>
            <a:r>
              <a:rPr lang="cs-CZ" i="1" dirty="0" err="1" smtClean="0"/>
              <a:t>it</a:t>
            </a:r>
            <a:r>
              <a:rPr lang="cs-CZ" i="1" dirty="0" smtClean="0"/>
              <a:t> </a:t>
            </a:r>
            <a:r>
              <a:rPr lang="cs-CZ" i="1" dirty="0" err="1" smtClean="0"/>
              <a:t>may</a:t>
            </a:r>
            <a:r>
              <a:rPr lang="cs-CZ" i="1" dirty="0" smtClean="0"/>
              <a:t> </a:t>
            </a:r>
            <a:r>
              <a:rPr lang="cs-CZ" i="1" dirty="0" err="1" smtClean="0"/>
              <a:t>quickly</a:t>
            </a:r>
            <a:r>
              <a:rPr lang="cs-CZ" i="1" dirty="0" smtClean="0"/>
              <a:t> </a:t>
            </a:r>
            <a:r>
              <a:rPr lang="cs-CZ" i="1" dirty="0" err="1" smtClean="0"/>
              <a:t>be</a:t>
            </a:r>
            <a:r>
              <a:rPr lang="cs-CZ" i="1" dirty="0" smtClean="0"/>
              <a:t> </a:t>
            </a:r>
            <a:r>
              <a:rPr lang="cs-CZ" i="1" dirty="0" err="1" smtClean="0"/>
              <a:t>forgotten</a:t>
            </a:r>
            <a:r>
              <a:rPr lang="cs-CZ" i="1" dirty="0" smtClean="0"/>
              <a:t>, </a:t>
            </a:r>
            <a:r>
              <a:rPr lang="cs-CZ" i="1" dirty="0" err="1" smtClean="0"/>
              <a:t>or</a:t>
            </a:r>
            <a:r>
              <a:rPr lang="cs-CZ" i="1" dirty="0" smtClean="0"/>
              <a:t> </a:t>
            </a:r>
            <a:r>
              <a:rPr lang="cs-CZ" i="1" dirty="0" err="1" smtClean="0"/>
              <a:t>its</a:t>
            </a:r>
            <a:r>
              <a:rPr lang="cs-CZ" i="1" dirty="0" smtClean="0"/>
              <a:t> </a:t>
            </a:r>
            <a:r>
              <a:rPr lang="cs-CZ" i="1" dirty="0" err="1" smtClean="0"/>
              <a:t>learning</a:t>
            </a:r>
            <a:r>
              <a:rPr lang="cs-CZ" i="1" dirty="0" smtClean="0"/>
              <a:t> </a:t>
            </a:r>
            <a:r>
              <a:rPr lang="cs-CZ" i="1" dirty="0" err="1" smtClean="0"/>
              <a:t>potential</a:t>
            </a:r>
            <a:r>
              <a:rPr lang="cs-CZ" i="1" dirty="0" smtClean="0"/>
              <a:t> </a:t>
            </a:r>
            <a:r>
              <a:rPr lang="cs-CZ" i="1" dirty="0" err="1" smtClean="0"/>
              <a:t>lost</a:t>
            </a:r>
            <a:r>
              <a:rPr lang="cs-CZ" i="1" dirty="0" err="1" smtClean="0"/>
              <a:t>.’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Gibbs</a:t>
            </a:r>
            <a:r>
              <a:rPr lang="cs-CZ" dirty="0" smtClean="0"/>
              <a:t> 1988)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Sebereflexe učitelova působení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Sebereflexe: </a:t>
            </a:r>
            <a:r>
              <a:rPr lang="cs-CZ" dirty="0" smtClean="0"/>
              <a:t>uvažování o sobě, které by mělo vést k hlubšímu sebepoznání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Sebereflexe je:</a:t>
            </a:r>
          </a:p>
          <a:p>
            <a:r>
              <a:rPr lang="cs-CZ" dirty="0" smtClean="0"/>
              <a:t>předpoklad řešení problémových pedagogických situací </a:t>
            </a:r>
          </a:p>
          <a:p>
            <a:r>
              <a:rPr lang="pl-PL" dirty="0" smtClean="0"/>
              <a:t>jedna z klíčových pedagogických kompetencí </a:t>
            </a:r>
          </a:p>
          <a:p>
            <a:r>
              <a:rPr lang="cs-CZ" dirty="0" smtClean="0"/>
              <a:t>součást profesního rozvoje učitele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Nástroje sebereflexe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428596" y="1785926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	psaná </a:t>
            </a:r>
            <a:r>
              <a:rPr lang="cs-CZ" dirty="0" err="1" smtClean="0"/>
              <a:t>sebereflektivní</a:t>
            </a:r>
            <a:r>
              <a:rPr lang="cs-CZ" dirty="0" smtClean="0"/>
              <a:t> výpověď (popis, </a:t>
            </a:r>
            <a:r>
              <a:rPr lang="cs-CZ" dirty="0" smtClean="0"/>
              <a:t>analýza</a:t>
            </a:r>
            <a:r>
              <a:rPr lang="cs-CZ" dirty="0" smtClean="0"/>
              <a:t>, </a:t>
            </a:r>
            <a:r>
              <a:rPr lang="cs-CZ" dirty="0" smtClean="0"/>
              <a:t>	interpretace</a:t>
            </a:r>
            <a:r>
              <a:rPr lang="cs-CZ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	učitelův deník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	videozáznam hodiny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	zpětná vazba od kolegy (hospitace)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	zpětná vazba od žáků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Co potřebujeme umět k sebereflexi: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vnímat, popisovat a hodnotit své myšlení, postoje, emoce, způsoby jednání</a:t>
            </a:r>
          </a:p>
          <a:p>
            <a:r>
              <a:rPr lang="cs-CZ" dirty="0" smtClean="0"/>
              <a:t>stanovit si jasný cíl a vytvořit soubor kritérií hodnocení</a:t>
            </a:r>
          </a:p>
          <a:p>
            <a:r>
              <a:rPr lang="cs-CZ" dirty="0" smtClean="0"/>
              <a:t>používat řadu </a:t>
            </a:r>
            <a:r>
              <a:rPr lang="cs-CZ" dirty="0" err="1" smtClean="0"/>
              <a:t>sebereflektivních</a:t>
            </a:r>
            <a:r>
              <a:rPr lang="cs-CZ" dirty="0" smtClean="0"/>
              <a:t> technik</a:t>
            </a:r>
          </a:p>
          <a:p>
            <a:r>
              <a:rPr lang="cs-CZ" dirty="0" smtClean="0"/>
              <a:t>klást si </a:t>
            </a:r>
            <a:r>
              <a:rPr lang="cs-CZ" dirty="0" err="1" smtClean="0"/>
              <a:t>sebereflektivní</a:t>
            </a:r>
            <a:r>
              <a:rPr lang="cs-CZ" dirty="0" smtClean="0"/>
              <a:t> otázky</a:t>
            </a:r>
          </a:p>
          <a:p>
            <a:r>
              <a:rPr lang="cs-CZ" dirty="0" smtClean="0"/>
              <a:t>nalézat odpovědi</a:t>
            </a:r>
          </a:p>
          <a:p>
            <a:r>
              <a:rPr lang="cs-CZ" dirty="0" smtClean="0"/>
              <a:t>srovnávat stav aktuálního „já“ s ideálním a požadovaným „já“</a:t>
            </a:r>
          </a:p>
          <a:p>
            <a:r>
              <a:rPr lang="cs-CZ" dirty="0" smtClean="0"/>
              <a:t>odhalovat pravé příčiny sledovaných jevů</a:t>
            </a:r>
          </a:p>
          <a:p>
            <a:r>
              <a:rPr lang="cs-CZ" dirty="0" smtClean="0"/>
              <a:t>vyvozovat závěry pro své zdokonalování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Příklady </a:t>
            </a:r>
            <a:r>
              <a:rPr lang="cs-CZ" dirty="0" err="1" smtClean="0"/>
              <a:t>sebereflektivních</a:t>
            </a:r>
            <a:r>
              <a:rPr lang="cs-CZ" dirty="0" smtClean="0"/>
              <a:t> otázek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Stačím pozorně sledovat práci žáků v hodině a poskytuji pomoc těm, kteří to potřebují? </a:t>
            </a:r>
          </a:p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Umím rozeznat, co žáky nejvíce baví a proč, zda dosahují úspěchů, nebo zda prožívají neúspěch?</a:t>
            </a:r>
          </a:p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Co mi pomáhá při navazování kontaktu se žáky?  </a:t>
            </a:r>
          </a:p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Umím vytvořit strukturu vyučovací hodiny? Mají moje hodiny spád a dynamiku?</a:t>
            </a:r>
          </a:p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Umím sledovat projevy nepozornosti a nekázně žáků a nacházet jejich příčiny?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Kategorizace </a:t>
            </a:r>
            <a:r>
              <a:rPr lang="cs-CZ" dirty="0" err="1" smtClean="0"/>
              <a:t>sebereflektivních</a:t>
            </a:r>
            <a:r>
              <a:rPr lang="cs-CZ" dirty="0" smtClean="0"/>
              <a:t> otázek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/>
          </a:bodyPr>
          <a:lstStyle/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Popisné otázky </a:t>
            </a:r>
            <a:r>
              <a:rPr lang="cs-CZ" dirty="0" smtClean="0"/>
              <a:t>si učitel klade o učivu, žácích, metodách, způsobech jednání v pedagogických situacích, svých emocionálních prožitcích. 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Hodnotící otázky </a:t>
            </a:r>
            <a:r>
              <a:rPr lang="cs-CZ" dirty="0" smtClean="0"/>
              <a:t>se týkají názorů, postojů, způsobech jednání ve vyučovací hodině. 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Kauzální otázky </a:t>
            </a:r>
            <a:r>
              <a:rPr lang="cs-CZ" dirty="0" smtClean="0"/>
              <a:t>směřují k odhalení příčin a zdrojů postojů a způsobů jednání (proč).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Rozhodovací otázky </a:t>
            </a:r>
            <a:r>
              <a:rPr lang="cs-CZ" dirty="0" smtClean="0"/>
              <a:t>vedou ke změně postupů, způsobů jednání (jak).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sebereflexe (</a:t>
            </a:r>
            <a:r>
              <a:rPr lang="cs-CZ" dirty="0" err="1" smtClean="0"/>
              <a:t>moon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Popis: </a:t>
            </a:r>
            <a:r>
              <a:rPr lang="cs-CZ" dirty="0" smtClean="0"/>
              <a:t>Co se stalo?</a:t>
            </a:r>
          </a:p>
          <a:p>
            <a:pPr lvl="0"/>
            <a:r>
              <a:rPr lang="cs-CZ" b="1" dirty="0" smtClean="0"/>
              <a:t>Pocity: </a:t>
            </a:r>
            <a:r>
              <a:rPr lang="cs-CZ" dirty="0" smtClean="0"/>
              <a:t>Jak ses cítil?</a:t>
            </a:r>
          </a:p>
          <a:p>
            <a:pPr lvl="0"/>
            <a:r>
              <a:rPr lang="cs-CZ" b="1" dirty="0" smtClean="0"/>
              <a:t>Evaluace: </a:t>
            </a:r>
            <a:r>
              <a:rPr lang="cs-CZ" dirty="0" smtClean="0"/>
              <a:t>Co bylo dobré a co špatné?</a:t>
            </a:r>
          </a:p>
          <a:p>
            <a:pPr lvl="0"/>
            <a:r>
              <a:rPr lang="cs-CZ" b="1" dirty="0" smtClean="0"/>
              <a:t>Analýza: </a:t>
            </a:r>
            <a:r>
              <a:rPr lang="cs-CZ" dirty="0" smtClean="0"/>
              <a:t>Z jakého důvodu se to odehrálo? Jaká byly příčiny…?</a:t>
            </a:r>
          </a:p>
          <a:p>
            <a:pPr lvl="0"/>
            <a:r>
              <a:rPr lang="cs-CZ" b="1" dirty="0" smtClean="0"/>
              <a:t>Obecné závěry: </a:t>
            </a:r>
            <a:r>
              <a:rPr lang="cs-CZ" dirty="0" smtClean="0"/>
              <a:t>Co to znamená?</a:t>
            </a:r>
          </a:p>
          <a:p>
            <a:pPr lvl="0"/>
            <a:r>
              <a:rPr lang="cs-CZ" b="1" dirty="0" smtClean="0"/>
              <a:t>Specifické závěry: </a:t>
            </a:r>
            <a:r>
              <a:rPr lang="cs-CZ" dirty="0" smtClean="0"/>
              <a:t>Co to znamená pro tebe? </a:t>
            </a:r>
          </a:p>
          <a:p>
            <a:pPr lvl="0"/>
            <a:r>
              <a:rPr lang="cs-CZ" b="1" dirty="0" smtClean="0"/>
              <a:t>Osobní akční plán: </a:t>
            </a:r>
            <a:r>
              <a:rPr lang="cs-CZ" dirty="0" smtClean="0"/>
              <a:t>Co budeš dělat příště v podobné </a:t>
            </a:r>
            <a:r>
              <a:rPr lang="cs-CZ" dirty="0" smtClean="0"/>
              <a:t>situaci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sebereflexe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Kothagen</a:t>
            </a:r>
            <a:r>
              <a:rPr lang="cs-CZ" dirty="0" smtClean="0"/>
              <a:t>: ALACT model</a:t>
            </a:r>
            <a:endParaRPr lang="cs-CZ" dirty="0"/>
          </a:p>
        </p:txBody>
      </p:sp>
      <p:pic>
        <p:nvPicPr>
          <p:cNvPr id="4" name="Obrázek 3" descr="4_reflection_en_1-81b4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060848"/>
            <a:ext cx="6120680" cy="4494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239</TotalTime>
  <Words>477</Words>
  <Application>Microsoft Office PowerPoint</Application>
  <PresentationFormat>Předvádění na obrazovce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 sebereflexe v práci učitele</vt:lpstr>
      <vt:lpstr>Snímek 2</vt:lpstr>
      <vt:lpstr>Sebereflexe učitelova působení</vt:lpstr>
      <vt:lpstr>Nástroje sebereflexe </vt:lpstr>
      <vt:lpstr>Co potřebujeme umět k sebereflexi: </vt:lpstr>
      <vt:lpstr>Příklady sebereflektivních otázek</vt:lpstr>
      <vt:lpstr>Kategorizace sebereflektivních otázek</vt:lpstr>
      <vt:lpstr>Model sebereflexe (moon)</vt:lpstr>
      <vt:lpstr>Model sebereflexe</vt:lpstr>
      <vt:lpstr>Reflektivní psaní</vt:lpstr>
      <vt:lpstr>Cvičení: Úrovně reflexe</vt:lpstr>
      <vt:lpstr>V hloubce reflexe existují tyto posuny:  </vt:lpstr>
      <vt:lpstr>Otázky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Učitel</dc:title>
  <dc:creator>X</dc:creator>
  <cp:lastModifiedBy>lektor</cp:lastModifiedBy>
  <cp:revision>29</cp:revision>
  <dcterms:created xsi:type="dcterms:W3CDTF">2012-11-26T14:40:06Z</dcterms:created>
  <dcterms:modified xsi:type="dcterms:W3CDTF">2013-12-02T12:40:31Z</dcterms:modified>
</cp:coreProperties>
</file>