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7" r:id="rId4"/>
    <p:sldId id="268" r:id="rId5"/>
    <p:sldId id="269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FA8BE0-3094-4B40-B5A6-A3689FCF91A5}" type="datetimeFigureOut">
              <a:rPr lang="cs-CZ" smtClean="0"/>
              <a:pPr/>
              <a:t>25.10.2013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85ED0E-A0BA-4899-91DF-1EDAD3B3BB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draalf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mag.cz/cs/finmag/knizni-recenze/odhalte-tajemstvi-nejinspirativnejsich-prednasek/" TargetMode="External"/><Relationship Id="rId2" Type="http://schemas.openxmlformats.org/officeDocument/2006/relationships/hyperlink" Target="http://blog.peoplecomm.cz/clanek/snidane-c-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556047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Mgr. Hana Borovská,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Katedra českého jazyka a literatury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err="1" smtClean="0"/>
              <a:t>borovska</a:t>
            </a:r>
            <a:r>
              <a:rPr lang="cs-CZ" dirty="0" smtClean="0"/>
              <a:t>@mail.</a:t>
            </a:r>
            <a:r>
              <a:rPr lang="cs-CZ" dirty="0" err="1" smtClean="0"/>
              <a:t>muni.cz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549 49 5023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Konzultace: čtvrtek 11.10-12 hod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André van LYSEBETH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err="1" smtClean="0"/>
              <a:t>Parahams</a:t>
            </a:r>
            <a:r>
              <a:rPr lang="cs-CZ" sz="3200" dirty="0" smtClean="0"/>
              <a:t> </a:t>
            </a:r>
            <a:r>
              <a:rPr lang="cs-CZ" sz="3200" dirty="0" err="1" smtClean="0"/>
              <a:t>svámí</a:t>
            </a:r>
            <a:r>
              <a:rPr lang="cs-CZ" sz="3200" dirty="0" smtClean="0"/>
              <a:t> </a:t>
            </a:r>
            <a:r>
              <a:rPr lang="cs-CZ" sz="3200" cap="small" dirty="0" smtClean="0"/>
              <a:t>MAHÉŠVARÁNANDA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sz="2800" i="1" dirty="0" smtClean="0"/>
              <a:t>Jóga v denním životě</a:t>
            </a:r>
            <a:r>
              <a:rPr lang="cs-CZ" sz="2800" dirty="0" smtClean="0"/>
              <a:t>. Harmonie 	těla, mysli a duše. Mladá fronta, 	Praha 2006 (použitelná jsou i 	starší vydání)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Hudba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Hudba jinak</a:t>
            </a:r>
            <a:r>
              <a:rPr lang="cs-CZ" dirty="0" smtClean="0"/>
              <a:t>. </a:t>
            </a:r>
            <a:r>
              <a:rPr lang="cs-CZ" dirty="0" err="1" smtClean="0"/>
              <a:t>Eminent</a:t>
            </a:r>
            <a:r>
              <a:rPr lang="cs-CZ" dirty="0" smtClean="0"/>
              <a:t>, Praha 2003.</a:t>
            </a:r>
          </a:p>
          <a:p>
            <a:r>
              <a:rPr lang="cs-CZ" dirty="0" smtClean="0"/>
              <a:t>Vlastimil </a:t>
            </a:r>
            <a:r>
              <a:rPr lang="cs-CZ" cap="small" dirty="0" smtClean="0"/>
              <a:t>MAREK</a:t>
            </a:r>
            <a:r>
              <a:rPr lang="cs-CZ" dirty="0" smtClean="0"/>
              <a:t>, </a:t>
            </a:r>
            <a:r>
              <a:rPr lang="cs-CZ" i="1" dirty="0" smtClean="0"/>
              <a:t>Tajné dějiny hudby</a:t>
            </a:r>
            <a:r>
              <a:rPr lang="cs-CZ" dirty="0" smtClean="0"/>
              <a:t>. Zvuk a ticho jako stav vědomí. </a:t>
            </a:r>
            <a:r>
              <a:rPr lang="cs-CZ" dirty="0" err="1" smtClean="0"/>
              <a:t>Eminent</a:t>
            </a:r>
            <a:r>
              <a:rPr lang="cs-CZ" dirty="0" smtClean="0"/>
              <a:t>, Praha 2000.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324036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dechová cvičení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jak se vyrovnat s</a:t>
            </a:r>
            <a:r>
              <a:rPr lang="cs-CZ" b="1" smtClean="0"/>
              <a:t> trémou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(zdroj: Špačková, Moderní rétorika – viz studijní literaturu)</a:t>
            </a:r>
          </a:p>
          <a:p>
            <a:r>
              <a:rPr lang="cs-CZ" dirty="0" smtClean="0"/>
              <a:t>mentální trénink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r>
              <a:rPr lang="cs-CZ" dirty="0" smtClean="0"/>
              <a:t>jiný typ mentálního tréninku – nejen pro boj s trémou: 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modraalfa.cz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2232248"/>
          </a:xfrm>
        </p:spPr>
        <p:txBody>
          <a:bodyPr/>
          <a:lstStyle/>
          <a:p>
            <a:pPr algn="ctr"/>
            <a:r>
              <a:rPr lang="cs-CZ" dirty="0" smtClean="0"/>
              <a:t>Neverbální komunikace a hlasová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vzhled řečníka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řeč těla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účinek sdělení závisí z:</a:t>
            </a:r>
          </a:p>
          <a:p>
            <a:pPr>
              <a:buNone/>
            </a:pPr>
            <a:r>
              <a:rPr lang="cs-CZ" sz="3600" b="1" dirty="0" smtClean="0"/>
              <a:t> </a:t>
            </a:r>
          </a:p>
          <a:p>
            <a:r>
              <a:rPr lang="cs-CZ" sz="3600" dirty="0" smtClean="0"/>
              <a:t>55% na signálech řeči těla</a:t>
            </a:r>
          </a:p>
          <a:p>
            <a:r>
              <a:rPr lang="cs-CZ" sz="3600" dirty="0" smtClean="0"/>
              <a:t>38% na barvě a melodii hlasu</a:t>
            </a:r>
          </a:p>
          <a:p>
            <a:r>
              <a:rPr lang="cs-CZ" sz="3600" dirty="0" smtClean="0"/>
              <a:t>7% na obsahu mluveného slova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zásady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1. seznámit se s prostorem a s akustickými podmínkami:</a:t>
            </a:r>
          </a:p>
          <a:p>
            <a:r>
              <a:rPr lang="cs-CZ" sz="3600" dirty="0" smtClean="0"/>
              <a:t>2. vybrat si vhodné místo pro mluvení</a:t>
            </a:r>
          </a:p>
          <a:p>
            <a:r>
              <a:rPr lang="cs-CZ" sz="3600" dirty="0" smtClean="0"/>
              <a:t>3. stát aktivněji než při neformálním rozhovoru</a:t>
            </a:r>
          </a:p>
          <a:p>
            <a:r>
              <a:rPr lang="cs-CZ" sz="3600" dirty="0" smtClean="0"/>
              <a:t>4. užívat otevřených gest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176464"/>
          </a:xfrm>
        </p:spPr>
        <p:txBody>
          <a:bodyPr>
            <a:normAutofit/>
          </a:bodyPr>
          <a:lstStyle/>
          <a:p>
            <a:pPr algn="ctr"/>
            <a:r>
              <a:rPr lang="cs-CZ" cap="small" dirty="0" smtClean="0"/>
              <a:t>HLASOVÁ TECHNIKA</a:t>
            </a:r>
            <a:br>
              <a:rPr lang="cs-CZ" cap="small" dirty="0" smtClean="0"/>
            </a:b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dirty="0" smtClean="0"/>
              <a:t>frázování</a:t>
            </a:r>
            <a:br>
              <a:rPr lang="cs-CZ" dirty="0" smtClean="0"/>
            </a:br>
            <a:r>
              <a:rPr lang="cs-CZ" dirty="0" smtClean="0"/>
              <a:t>modulace</a:t>
            </a:r>
            <a:br>
              <a:rPr lang="cs-CZ" dirty="0" smtClean="0"/>
            </a:br>
            <a:r>
              <a:rPr lang="cs-CZ" dirty="0" smtClean="0"/>
              <a:t>artikulace</a:t>
            </a: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cap="small" dirty="0" smtClean="0"/>
              <a:t> </a:t>
            </a:r>
            <a:br>
              <a:rPr lang="cs-CZ" cap="small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frázování</a:t>
            </a:r>
            <a:endParaRPr lang="cs-CZ" dirty="0" smtClean="0"/>
          </a:p>
          <a:p>
            <a:r>
              <a:rPr lang="cs-CZ" b="1" dirty="0" smtClean="0"/>
              <a:t>př.: </a:t>
            </a:r>
            <a:r>
              <a:rPr lang="cs-CZ" i="1" dirty="0" smtClean="0"/>
              <a:t>Když se vrátil z procházky // začal pilně pracovat // a vše včas dokončil.</a:t>
            </a:r>
          </a:p>
          <a:p>
            <a:endParaRPr lang="cs-CZ" dirty="0" smtClean="0"/>
          </a:p>
          <a:p>
            <a:r>
              <a:rPr lang="cs-CZ" b="1" dirty="0" smtClean="0"/>
              <a:t>př. </a:t>
            </a:r>
            <a:r>
              <a:rPr lang="cs-CZ" i="1" dirty="0" smtClean="0"/>
              <a:t>1. Někteří poslanci odmítli // oprávněně navrhované změny v zákoně. </a:t>
            </a:r>
            <a:r>
              <a:rPr lang="cs-CZ" dirty="0" smtClean="0"/>
              <a:t> poslanci se nezachovali správně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       2. Někteří poslanci odmítli oprávněně // navrhované změny v zákoně.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poslanci se zachovali správně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Modulace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melodie řeči</a:t>
            </a:r>
          </a:p>
          <a:p>
            <a:pPr>
              <a:buNone/>
            </a:pPr>
            <a:r>
              <a:rPr lang="cs-CZ" dirty="0" smtClean="0"/>
              <a:t>		1. klesavá</a:t>
            </a:r>
          </a:p>
          <a:p>
            <a:pPr>
              <a:buNone/>
            </a:pPr>
            <a:r>
              <a:rPr lang="cs-CZ" dirty="0" smtClean="0"/>
              <a:t>		2. stoupavá</a:t>
            </a:r>
          </a:p>
          <a:p>
            <a:pPr>
              <a:buNone/>
            </a:pPr>
            <a:r>
              <a:rPr lang="cs-CZ" dirty="0" smtClean="0"/>
              <a:t>		3. mírně stoupavá nebo rovná </a:t>
            </a:r>
          </a:p>
          <a:p>
            <a:r>
              <a:rPr lang="cs-CZ" dirty="0" smtClean="0"/>
              <a:t>dynamika řeči</a:t>
            </a:r>
          </a:p>
          <a:p>
            <a:r>
              <a:rPr lang="cs-CZ" dirty="0" smtClean="0"/>
              <a:t>barva hlasu</a:t>
            </a:r>
          </a:p>
          <a:p>
            <a:r>
              <a:rPr lang="cs-CZ" dirty="0" smtClean="0"/>
              <a:t>tempo řeči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692696"/>
            <a:ext cx="818388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definice rétoriky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etymologie: (Kohout, 17)</a:t>
            </a:r>
          </a:p>
          <a:p>
            <a:r>
              <a:rPr lang="cs-CZ" i="1" dirty="0" err="1" smtClean="0"/>
              <a:t>rhésis</a:t>
            </a:r>
            <a:r>
              <a:rPr lang="cs-CZ" dirty="0" smtClean="0"/>
              <a:t>, </a:t>
            </a:r>
            <a:r>
              <a:rPr lang="cs-CZ" dirty="0" err="1" smtClean="0"/>
              <a:t>řec</a:t>
            </a:r>
            <a:r>
              <a:rPr lang="cs-CZ" dirty="0" smtClean="0"/>
              <a:t>. - řeč</a:t>
            </a:r>
          </a:p>
          <a:p>
            <a:r>
              <a:rPr lang="cs-CZ" i="1" dirty="0" err="1" smtClean="0"/>
              <a:t>rhétor</a:t>
            </a:r>
            <a:r>
              <a:rPr lang="cs-CZ" dirty="0" smtClean="0"/>
              <a:t>, </a:t>
            </a:r>
            <a:r>
              <a:rPr lang="cs-CZ" dirty="0" err="1" smtClean="0"/>
              <a:t>řec</a:t>
            </a:r>
            <a:r>
              <a:rPr lang="cs-CZ" dirty="0" smtClean="0"/>
              <a:t>. - mistr slova x nikoliv člověk běžně hovořící</a:t>
            </a:r>
          </a:p>
          <a:p>
            <a:r>
              <a:rPr lang="cs-CZ" i="1" dirty="0" err="1" smtClean="0"/>
              <a:t>rhérorica</a:t>
            </a:r>
            <a:r>
              <a:rPr lang="cs-CZ" dirty="0" smtClean="0"/>
              <a:t>  - česky „rétorika“ - věda o mluvení a o umění mluvit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různé významy termínu </a:t>
            </a:r>
            <a:r>
              <a:rPr lang="cs-CZ" b="1" dirty="0" smtClean="0"/>
              <a:t>rétorika</a:t>
            </a:r>
            <a:r>
              <a:rPr lang="cs-CZ" dirty="0" smtClean="0"/>
              <a:t> (Jelínek: Argumentace, 55):</a:t>
            </a:r>
          </a:p>
          <a:p>
            <a:r>
              <a:rPr lang="cs-CZ" b="1" dirty="0" smtClean="0"/>
              <a:t>1</a:t>
            </a:r>
            <a:r>
              <a:rPr lang="cs-CZ" dirty="0" smtClean="0"/>
              <a:t>. nauka o řečnictví </a:t>
            </a:r>
          </a:p>
          <a:p>
            <a:r>
              <a:rPr lang="cs-CZ" b="1" dirty="0" smtClean="0"/>
              <a:t>2.</a:t>
            </a:r>
            <a:r>
              <a:rPr lang="cs-CZ" dirty="0" smtClean="0"/>
              <a:t> řečnické umění</a:t>
            </a:r>
          </a:p>
          <a:p>
            <a:r>
              <a:rPr lang="cs-CZ" b="1" dirty="0" smtClean="0"/>
              <a:t>3.</a:t>
            </a:r>
            <a:r>
              <a:rPr lang="cs-CZ" dirty="0" smtClean="0"/>
              <a:t> pejorativně = hanlivě: nevhodné užívání nebo zneužívání řečnických prostředků</a:t>
            </a:r>
          </a:p>
          <a:p>
            <a:r>
              <a:rPr lang="cs-CZ" b="1" dirty="0" smtClean="0"/>
              <a:t>4.</a:t>
            </a:r>
            <a:r>
              <a:rPr lang="cs-CZ" dirty="0" smtClean="0"/>
              <a:t> teorie a praxe jazykové komunikace (rozšířený význam)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Pořádně otevírejte ústa.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artikulace 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		</a:t>
            </a:r>
            <a:r>
              <a:rPr lang="cs-CZ" sz="3600" dirty="0" smtClean="0"/>
              <a:t>j, h, v</a:t>
            </a:r>
          </a:p>
          <a:p>
            <a:pPr lvl="3">
              <a:buNone/>
            </a:pPr>
            <a:r>
              <a:rPr lang="cs-CZ" sz="3600" dirty="0" smtClean="0"/>
              <a:t>s</a:t>
            </a:r>
            <a:r>
              <a:rPr lang="cs-CZ" sz="3600" smtClean="0"/>
              <a:t>amohlásky</a:t>
            </a:r>
            <a:endParaRPr lang="cs-CZ" sz="3600" dirty="0" smtClean="0"/>
          </a:p>
          <a:p>
            <a:pPr lvl="3">
              <a:buNone/>
            </a:pPr>
            <a:r>
              <a:rPr lang="cs-CZ" sz="3600" dirty="0" smtClean="0"/>
              <a:t>poslední slabiky</a:t>
            </a:r>
          </a:p>
          <a:p>
            <a:pPr lvl="3">
              <a:buNone/>
            </a:pPr>
            <a:r>
              <a:rPr lang="cs-CZ" sz="3600" dirty="0" smtClean="0"/>
              <a:t>poslední slova věty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Zajímavý pohled na význam řečnických dovedností</a:t>
            </a:r>
          </a:p>
          <a:p>
            <a:r>
              <a:rPr lang="cs-CZ" u="sng" dirty="0" smtClean="0">
                <a:hlinkClick r:id="rId2"/>
              </a:rPr>
              <a:t>http://blog.</a:t>
            </a:r>
            <a:r>
              <a:rPr lang="cs-CZ" u="sng" dirty="0" err="1" smtClean="0">
                <a:hlinkClick r:id="rId2"/>
              </a:rPr>
              <a:t>peoplecomm.cz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clanek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snidane</a:t>
            </a:r>
            <a:r>
              <a:rPr lang="cs-CZ" u="sng" dirty="0" smtClean="0">
                <a:hlinkClick r:id="rId2"/>
              </a:rPr>
              <a:t>-c-5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Jaké vlastnosti mají dobří řečníci?</a:t>
            </a:r>
          </a:p>
          <a:p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finmag.cz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cs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finmag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knizni</a:t>
            </a:r>
            <a:r>
              <a:rPr lang="cs-CZ" u="sng" dirty="0" smtClean="0">
                <a:hlinkClick r:id="rId3"/>
              </a:rPr>
              <a:t>-recenze/odhalte-</a:t>
            </a:r>
            <a:r>
              <a:rPr lang="cs-CZ" u="sng" dirty="0" err="1" smtClean="0">
                <a:hlinkClick r:id="rId3"/>
              </a:rPr>
              <a:t>tajemstvi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nejinspirativnejsich</a:t>
            </a:r>
            <a:r>
              <a:rPr lang="cs-CZ" u="sng" dirty="0" smtClean="0">
                <a:hlinkClick r:id="rId3"/>
              </a:rPr>
              <a:t>-</a:t>
            </a:r>
            <a:r>
              <a:rPr lang="cs-CZ" u="sng" dirty="0" err="1" smtClean="0">
                <a:hlinkClick r:id="rId3"/>
              </a:rPr>
              <a:t>prednasek</a:t>
            </a:r>
            <a:r>
              <a:rPr lang="cs-CZ" u="sng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2132856"/>
            <a:ext cx="8183880" cy="216024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/>
              <a:t>Co je pro řečníka ze všeho nejdůležitější?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/>
          <a:lstStyle/>
          <a:p>
            <a:pPr>
              <a:buNone/>
            </a:pPr>
            <a:endParaRPr lang="cs-CZ" b="1" cap="small" dirty="0" smtClean="0"/>
          </a:p>
          <a:p>
            <a:pPr>
              <a:buNone/>
            </a:pPr>
            <a:endParaRPr lang="cs-CZ" b="1" cap="small" dirty="0" smtClean="0"/>
          </a:p>
          <a:p>
            <a:pPr>
              <a:buNone/>
            </a:pPr>
            <a:r>
              <a:rPr lang="cs-CZ" b="1" dirty="0" smtClean="0"/>
              <a:t>Požadavky na ukončení předmětu: </a:t>
            </a:r>
            <a:endParaRPr lang="cs-CZ" dirty="0" smtClean="0"/>
          </a:p>
          <a:p>
            <a:pPr>
              <a:buNone/>
            </a:pPr>
            <a:endParaRPr lang="cs-CZ" dirty="0" smtClean="0">
              <a:sym typeface="Symbol"/>
            </a:endParaRPr>
          </a:p>
          <a:p>
            <a:r>
              <a:rPr lang="cs-CZ" dirty="0" smtClean="0"/>
              <a:t>odevzdání písemné recenze vybrané rétorické příručky (z doporučené literatury nebo jiné), rozsah 4 normostrany</a:t>
            </a:r>
          </a:p>
          <a:p>
            <a:r>
              <a:rPr lang="cs-CZ" dirty="0" smtClean="0"/>
              <a:t>docházka je nepovinná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PSYCHICKÁ PŘÍPRAVA K ŘEČNICKÉMU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08264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err="1" smtClean="0"/>
              <a:t>pseudorady</a:t>
            </a:r>
            <a:endParaRPr lang="cs-CZ" sz="3600" b="1" dirty="0" smtClean="0"/>
          </a:p>
          <a:p>
            <a:pPr algn="l"/>
            <a:r>
              <a:rPr lang="cs-CZ" sz="3600" b="1" dirty="0" smtClean="0"/>
              <a:t>konstruktivní techniky</a:t>
            </a:r>
          </a:p>
          <a:p>
            <a:pPr algn="l"/>
            <a:r>
              <a:rPr lang="cs-CZ" sz="3600" b="1" dirty="0" smtClean="0"/>
              <a:t>mentální trénink - programování</a:t>
            </a:r>
          </a:p>
          <a:p>
            <a:pPr algn="l"/>
            <a:endParaRPr lang="cs-CZ" b="1" dirty="0" smtClean="0"/>
          </a:p>
          <a:p>
            <a:pPr algn="l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pseudorady</a:t>
            </a:r>
            <a:r>
              <a:rPr lang="cs-CZ" b="1" dirty="0" smtClean="0"/>
              <a:t> </a:t>
            </a:r>
            <a:r>
              <a:rPr lang="cs-CZ" dirty="0" smtClean="0"/>
              <a:t>(= málokdy trvale účinkují)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improvizuj </a:t>
            </a:r>
          </a:p>
          <a:p>
            <a:r>
              <a:rPr lang="cs-CZ" dirty="0" smtClean="0"/>
              <a:t>představuj si posluchače nahé, jako hlávky zelí…</a:t>
            </a:r>
          </a:p>
          <a:p>
            <a:r>
              <a:rPr lang="cs-CZ" dirty="0" smtClean="0"/>
              <a:t>nacvičuj před zrcadlem a pozoruj se</a:t>
            </a:r>
          </a:p>
          <a:p>
            <a:r>
              <a:rPr lang="cs-CZ" dirty="0" smtClean="0"/>
              <a:t>dej si panáka </a:t>
            </a:r>
          </a:p>
          <a:p>
            <a:r>
              <a:rPr lang="cs-CZ" dirty="0" smtClean="0"/>
              <a:t>čti to </a:t>
            </a:r>
          </a:p>
          <a:p>
            <a:r>
              <a:rPr lang="cs-CZ" dirty="0" smtClean="0"/>
              <a:t>ber to neformálně </a:t>
            </a:r>
          </a:p>
          <a:p>
            <a:r>
              <a:rPr lang="cs-CZ" dirty="0" smtClean="0"/>
              <a:t>trému rozchoď </a:t>
            </a:r>
          </a:p>
          <a:p>
            <a:r>
              <a:rPr lang="cs-CZ" dirty="0" smtClean="0"/>
              <a:t>tiskni k sobě prostředník a palec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2920" y="1484784"/>
            <a:ext cx="8183880" cy="32403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relaxace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aromaterapie (citrusy, růžový olej, 	růžové dřevo, meduňka, 	šalvěj, tymián, heřmánek)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jóga: „hora“, </a:t>
            </a:r>
            <a:r>
              <a:rPr lang="cs-CZ" dirty="0" err="1" smtClean="0"/>
              <a:t>sumeru</a:t>
            </a:r>
            <a:r>
              <a:rPr lang="cs-CZ" dirty="0" smtClean="0"/>
              <a:t> </a:t>
            </a:r>
            <a:r>
              <a:rPr lang="cs-CZ" dirty="0" err="1" smtClean="0"/>
              <a:t>ásána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Zástupný symbol pro obsah 4" descr="sumeru asa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836712"/>
            <a:ext cx="5080000" cy="35569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</TotalTime>
  <Words>304</Words>
  <Application>Microsoft Office PowerPoint</Application>
  <PresentationFormat>Předvádění na obrazovce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Aspekt</vt:lpstr>
      <vt:lpstr>Mgr. Hana Borovská, Ph.D. Katedra českého jazyka a literatury   borovska@mail.muni.cz 549 49 5023   Konzultace: čtvrtek 11.10-12 hod  </vt:lpstr>
      <vt:lpstr>Snímek 2</vt:lpstr>
      <vt:lpstr>Snímek 3</vt:lpstr>
      <vt:lpstr>Co je pro řečníka ze všeho nejdůležitější?</vt:lpstr>
      <vt:lpstr>Snímek 5</vt:lpstr>
      <vt:lpstr>PSYCHICKÁ PŘÍPRAVA K ŘEČNICKÉMU CVIČENÍ</vt:lpstr>
      <vt:lpstr>Snímek 7</vt:lpstr>
      <vt:lpstr>relaxace  aromaterapie (citrusy, růžový olej,  růžové dřevo, meduňka,  šalvěj, tymián, heřmánek) </vt:lpstr>
      <vt:lpstr>jóga: „hora“, sumeru ásána  </vt:lpstr>
      <vt:lpstr>André van LYSEBETH  Parahams svámí MAHÉŠVARÁNANDA,   Jóga v denním životě. Harmonie  těla, mysli a duše. Mladá fronta,  Praha 2006 (použitelná jsou i  starší vydání)</vt:lpstr>
      <vt:lpstr>Snímek 11</vt:lpstr>
      <vt:lpstr>dechová cvičení </vt:lpstr>
      <vt:lpstr>Snímek 13</vt:lpstr>
      <vt:lpstr>Neverbální komunikace a hlasová technika</vt:lpstr>
      <vt:lpstr>Snímek 15</vt:lpstr>
      <vt:lpstr>Snímek 16</vt:lpstr>
      <vt:lpstr>HLASOVÁ TECHNIKA  frázování modulace artikulace   </vt:lpstr>
      <vt:lpstr>Snímek 18</vt:lpstr>
      <vt:lpstr>Snímek 19</vt:lpstr>
      <vt:lpstr>Pořádně otevírejte ústa.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PSYCHICKÁ PŘÍPRAVA K ŘEČNICKÉMU CVIČENÍ</dc:title>
  <dc:creator>borovska</dc:creator>
  <cp:lastModifiedBy>borovska</cp:lastModifiedBy>
  <cp:revision>5</cp:revision>
  <dcterms:created xsi:type="dcterms:W3CDTF">2013-10-02T06:59:03Z</dcterms:created>
  <dcterms:modified xsi:type="dcterms:W3CDTF">2013-10-25T11:45:39Z</dcterms:modified>
</cp:coreProperties>
</file>