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91234-82E6-43A9-BF29-EDB7D40BEBBA}" type="datetimeFigureOut">
              <a:rPr lang="cs-CZ" smtClean="0"/>
              <a:t>30.9.2012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F703-7168-4F8D-86E1-4E86A9CBA24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Pedagogika jako vědecká disciplína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Mgr. Radek Pospíšil</a:t>
            </a:r>
            <a:br>
              <a:rPr lang="cs-CZ" dirty="0" smtClean="0"/>
            </a:br>
            <a:r>
              <a:rPr lang="cs-CZ" dirty="0" smtClean="0"/>
              <a:t>Katedra pedagogiky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JŮVA, V. sen. a jun. </a:t>
            </a:r>
            <a:r>
              <a:rPr lang="cs-CZ" i="1" dirty="0"/>
              <a:t>Úvod do pedagogiky</a:t>
            </a:r>
            <a:r>
              <a:rPr lang="cs-CZ" dirty="0"/>
              <a:t>. </a:t>
            </a:r>
            <a:r>
              <a:rPr lang="cs-CZ" dirty="0" smtClean="0"/>
              <a:t>Brno: </a:t>
            </a:r>
            <a:r>
              <a:rPr lang="cs-CZ" dirty="0" err="1"/>
              <a:t>Paido</a:t>
            </a:r>
            <a:r>
              <a:rPr lang="cs-CZ" dirty="0"/>
              <a:t>, 1999.</a:t>
            </a:r>
          </a:p>
          <a:p>
            <a:r>
              <a:rPr lang="cs-CZ" dirty="0" smtClean="0"/>
              <a:t>JŮVA</a:t>
            </a:r>
            <a:r>
              <a:rPr lang="cs-CZ" dirty="0"/>
              <a:t>, V. </a:t>
            </a:r>
            <a:r>
              <a:rPr lang="cs-CZ" dirty="0" err="1"/>
              <a:t>et</a:t>
            </a:r>
            <a:r>
              <a:rPr lang="cs-CZ" dirty="0"/>
              <a:t> </a:t>
            </a:r>
            <a:r>
              <a:rPr lang="cs-CZ" dirty="0" err="1"/>
              <a:t>al</a:t>
            </a:r>
            <a:r>
              <a:rPr lang="cs-CZ" dirty="0"/>
              <a:t>. </a:t>
            </a:r>
            <a:r>
              <a:rPr lang="cs-CZ" i="1" dirty="0"/>
              <a:t>Základy pedagogiky (pro doplňující pedagogické studium)</a:t>
            </a:r>
            <a:r>
              <a:rPr lang="cs-CZ" dirty="0"/>
              <a:t>. </a:t>
            </a:r>
            <a:r>
              <a:rPr lang="cs-CZ" dirty="0" smtClean="0"/>
              <a:t>Brno: </a:t>
            </a:r>
            <a:r>
              <a:rPr lang="cs-CZ" dirty="0" err="1"/>
              <a:t>Paido</a:t>
            </a:r>
            <a:r>
              <a:rPr lang="cs-CZ" dirty="0"/>
              <a:t>, 2001.</a:t>
            </a:r>
          </a:p>
          <a:p>
            <a:pPr lvl="0"/>
            <a:r>
              <a:rPr lang="cs-CZ" dirty="0" smtClean="0"/>
              <a:t>POSPÍŠIL, </a:t>
            </a:r>
            <a:r>
              <a:rPr lang="cs-CZ" dirty="0"/>
              <a:t>R. </a:t>
            </a:r>
            <a:r>
              <a:rPr lang="cs-CZ" i="1" dirty="0"/>
              <a:t>Úvod do pedagogiky</a:t>
            </a:r>
            <a:r>
              <a:rPr lang="cs-CZ" dirty="0"/>
              <a:t>. ELPORTÁL, Brno : MU Brno, 2009. </a:t>
            </a:r>
            <a:r>
              <a:rPr lang="cs-CZ" dirty="0" smtClean="0"/>
              <a:t>http</a:t>
            </a:r>
            <a:r>
              <a:rPr lang="cs-CZ" dirty="0"/>
              <a:t>://is.muni.cz/do/1499/el/estud/pedf/ps09/uvod_ped/web/index.html </a:t>
            </a:r>
          </a:p>
          <a:p>
            <a:r>
              <a:rPr lang="cs-CZ" dirty="0" smtClean="0"/>
              <a:t>PRŮCHA</a:t>
            </a:r>
            <a:r>
              <a:rPr lang="cs-CZ" dirty="0"/>
              <a:t>, J. </a:t>
            </a:r>
            <a:r>
              <a:rPr lang="cs-CZ" i="1" dirty="0"/>
              <a:t>Moderní pedagogika</a:t>
            </a:r>
            <a:r>
              <a:rPr lang="cs-CZ" dirty="0"/>
              <a:t>. </a:t>
            </a:r>
            <a:r>
              <a:rPr lang="cs-CZ" dirty="0" smtClean="0"/>
              <a:t>Praha: </a:t>
            </a:r>
            <a:r>
              <a:rPr lang="cs-CZ" dirty="0"/>
              <a:t>Portál, 1997.</a:t>
            </a:r>
          </a:p>
          <a:p>
            <a:r>
              <a:rPr lang="cs-CZ" dirty="0" smtClean="0"/>
              <a:t>PRŮCHA</a:t>
            </a:r>
            <a:r>
              <a:rPr lang="cs-CZ" dirty="0"/>
              <a:t>, J., WALTEROVÁ, E., MAREŠ, J. </a:t>
            </a:r>
            <a:r>
              <a:rPr lang="cs-CZ" i="1" dirty="0"/>
              <a:t>Pedagogický slovník</a:t>
            </a:r>
            <a:r>
              <a:rPr lang="cs-CZ" dirty="0"/>
              <a:t>. 3. rozšířené vydání. </a:t>
            </a:r>
            <a:r>
              <a:rPr lang="cs-CZ" dirty="0" smtClean="0"/>
              <a:t>Praha: </a:t>
            </a:r>
            <a:r>
              <a:rPr lang="cs-CZ" dirty="0"/>
              <a:t>Portál, 2001.</a:t>
            </a:r>
          </a:p>
          <a:p>
            <a:r>
              <a:rPr lang="cs-CZ" dirty="0" smtClean="0"/>
              <a:t>SVOBODOVÁ</a:t>
            </a:r>
            <a:r>
              <a:rPr lang="cs-CZ" dirty="0"/>
              <a:t>, J., ŠMAHELOVÁ, B. </a:t>
            </a:r>
            <a:r>
              <a:rPr lang="cs-CZ" i="1" dirty="0"/>
              <a:t>Kapitoly z obecné pedagogiky</a:t>
            </a:r>
            <a:r>
              <a:rPr lang="cs-CZ" dirty="0"/>
              <a:t>. </a:t>
            </a:r>
            <a:r>
              <a:rPr lang="cs-CZ" dirty="0" smtClean="0"/>
              <a:t>Brno: </a:t>
            </a:r>
            <a:r>
              <a:rPr lang="cs-CZ" dirty="0"/>
              <a:t>MSD, 2007.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</a:t>
            </a:r>
            <a:r>
              <a:rPr lang="cs-CZ" dirty="0" smtClean="0"/>
              <a:t>ůvod z antického Řecka – </a:t>
            </a:r>
            <a:r>
              <a:rPr lang="cs-CZ" dirty="0" err="1" smtClean="0"/>
              <a:t>paidagógos</a:t>
            </a:r>
            <a:r>
              <a:rPr lang="cs-CZ" dirty="0" smtClean="0"/>
              <a:t> (</a:t>
            </a:r>
            <a:r>
              <a:rPr lang="cs-CZ" dirty="0" err="1" smtClean="0"/>
              <a:t>pais</a:t>
            </a:r>
            <a:r>
              <a:rPr lang="cs-CZ" dirty="0" smtClean="0"/>
              <a:t> = dítě, </a:t>
            </a:r>
            <a:r>
              <a:rPr lang="cs-CZ" dirty="0" err="1" smtClean="0"/>
              <a:t>aigen</a:t>
            </a:r>
            <a:r>
              <a:rPr lang="cs-CZ" dirty="0" smtClean="0"/>
              <a:t> = </a:t>
            </a:r>
            <a:r>
              <a:rPr lang="cs-CZ" dirty="0" err="1" smtClean="0"/>
              <a:t>vésti</a:t>
            </a:r>
            <a:r>
              <a:rPr lang="cs-CZ" dirty="0" smtClean="0"/>
              <a:t>)</a:t>
            </a:r>
          </a:p>
          <a:p>
            <a:r>
              <a:rPr lang="cs-CZ" dirty="0" smtClean="0"/>
              <a:t>jako vědecká disciplína od 19. století – vydělena z filosofie </a:t>
            </a:r>
          </a:p>
          <a:p>
            <a:endParaRPr lang="cs-CZ" dirty="0" smtClean="0"/>
          </a:p>
          <a:p>
            <a:r>
              <a:rPr lang="cs-CZ" dirty="0" smtClean="0"/>
              <a:t>věda </a:t>
            </a:r>
            <a:r>
              <a:rPr lang="cs-CZ" dirty="0"/>
              <a:t>a výzkum zabývající se vzděláváním a výchovou v nejrůznějších sférách života a společnosti</a:t>
            </a:r>
            <a:endParaRPr lang="cs-CZ" dirty="0" smtClean="0"/>
          </a:p>
          <a:p>
            <a:r>
              <a:rPr lang="cs-CZ" dirty="0" smtClean="0"/>
              <a:t>pedagogika </a:t>
            </a:r>
            <a:r>
              <a:rPr lang="cs-CZ" dirty="0"/>
              <a:t>je věda o permanentní </a:t>
            </a:r>
            <a:r>
              <a:rPr lang="cs-CZ" dirty="0" smtClean="0"/>
              <a:t>výchově a vzdělávání (edukaci)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cs-CZ" dirty="0"/>
              <a:t>j</a:t>
            </a:r>
            <a:r>
              <a:rPr lang="cs-CZ" dirty="0" smtClean="0"/>
              <a:t>ako věda o edukaci zahrnuje teorii i praxi</a:t>
            </a:r>
          </a:p>
          <a:p>
            <a:r>
              <a:rPr lang="cs-CZ" dirty="0"/>
              <a:t>c</a:t>
            </a:r>
            <a:r>
              <a:rPr lang="cs-CZ" dirty="0" smtClean="0"/>
              <a:t>harakter normativní, explorativní, </a:t>
            </a:r>
            <a:r>
              <a:rPr lang="cs-CZ" dirty="0" err="1" smtClean="0"/>
              <a:t>explanativní</a:t>
            </a:r>
            <a:endParaRPr lang="cs-CZ" dirty="0" smtClean="0"/>
          </a:p>
          <a:p>
            <a:r>
              <a:rPr lang="cs-CZ" b="1" dirty="0" smtClean="0"/>
              <a:t>normativní </a:t>
            </a:r>
            <a:r>
              <a:rPr lang="cs-CZ" b="1" dirty="0"/>
              <a:t>charakter</a:t>
            </a:r>
            <a:r>
              <a:rPr lang="cs-CZ" dirty="0"/>
              <a:t> - pedagogika stanovuje určité normy, vzory, doporučení, cíle, jak realizovat edukaci</a:t>
            </a:r>
          </a:p>
          <a:p>
            <a:r>
              <a:rPr lang="cs-CZ" b="1" dirty="0" smtClean="0"/>
              <a:t>explorativní </a:t>
            </a:r>
            <a:r>
              <a:rPr lang="cs-CZ" b="1" dirty="0"/>
              <a:t>charakter</a:t>
            </a:r>
            <a:r>
              <a:rPr lang="cs-CZ" dirty="0"/>
              <a:t> - pedagogika zkoumá , je založena na poznatcích získaných z výzkumu</a:t>
            </a:r>
          </a:p>
          <a:p>
            <a:r>
              <a:rPr lang="cs-CZ" b="1" dirty="0" err="1" smtClean="0"/>
              <a:t>explanativní</a:t>
            </a:r>
            <a:r>
              <a:rPr lang="cs-CZ" b="1" dirty="0" smtClean="0"/>
              <a:t> </a:t>
            </a:r>
            <a:r>
              <a:rPr lang="cs-CZ" b="1" dirty="0"/>
              <a:t>charakter</a:t>
            </a:r>
            <a:r>
              <a:rPr lang="cs-CZ" dirty="0"/>
              <a:t> - pedagogika zjišťuje, popisuje, vysvětluje různé jevy edukační reality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algn="ctr">
              <a:buNone/>
            </a:pPr>
            <a:r>
              <a:rPr lang="cs-CZ" sz="4000" b="1" dirty="0" smtClean="0"/>
              <a:t>předmětem pedagogiky je </a:t>
            </a:r>
          </a:p>
          <a:p>
            <a:pPr>
              <a:buNone/>
            </a:pPr>
            <a:endParaRPr lang="cs-CZ" sz="4000" b="1" dirty="0"/>
          </a:p>
          <a:p>
            <a:pPr algn="ctr">
              <a:buNone/>
            </a:pPr>
            <a:r>
              <a:rPr lang="cs-CZ" sz="4000" b="1" dirty="0" smtClean="0"/>
              <a:t>VÝCHOVA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/>
              <a:t>t</a:t>
            </a:r>
            <a:r>
              <a:rPr lang="cs-CZ" dirty="0" smtClean="0"/>
              <a:t>eoretický a praktický</a:t>
            </a:r>
          </a:p>
          <a:p>
            <a:endParaRPr lang="cs-CZ" dirty="0"/>
          </a:p>
          <a:p>
            <a:r>
              <a:rPr lang="cs-CZ" dirty="0"/>
              <a:t>t</a:t>
            </a:r>
            <a:r>
              <a:rPr lang="cs-CZ" dirty="0" smtClean="0"/>
              <a:t>eoretický - odhalení zákonitostí </a:t>
            </a:r>
            <a:r>
              <a:rPr lang="cs-CZ" dirty="0"/>
              <a:t>výchovy a </a:t>
            </a:r>
            <a:r>
              <a:rPr lang="cs-CZ" dirty="0" smtClean="0"/>
              <a:t>důležité úlohy </a:t>
            </a:r>
            <a:r>
              <a:rPr lang="cs-CZ" dirty="0"/>
              <a:t>v životě jedince a </a:t>
            </a:r>
            <a:r>
              <a:rPr lang="cs-CZ" dirty="0" smtClean="0"/>
              <a:t>společnosti</a:t>
            </a:r>
          </a:p>
          <a:p>
            <a:pPr lvl="0"/>
            <a:r>
              <a:rPr lang="cs-CZ" dirty="0"/>
              <a:t>p</a:t>
            </a:r>
            <a:r>
              <a:rPr lang="cs-CZ" dirty="0" smtClean="0"/>
              <a:t>raktický – soubor </a:t>
            </a:r>
            <a:r>
              <a:rPr lang="cs-CZ" dirty="0"/>
              <a:t>podnětů pro edukační aktivity všem výchovným a školským pracovníkům, rodičům i pracovníkům souvisejících </a:t>
            </a:r>
            <a:r>
              <a:rPr lang="cs-CZ" dirty="0" smtClean="0"/>
              <a:t>profesí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pedagogika </a:t>
            </a:r>
            <a:r>
              <a:rPr lang="cs-CZ" dirty="0"/>
              <a:t>plní tři úkoly</a:t>
            </a:r>
          </a:p>
          <a:p>
            <a:pPr lvl="0"/>
            <a:r>
              <a:rPr lang="cs-CZ" dirty="0" smtClean="0"/>
              <a:t>analytické </a:t>
            </a:r>
            <a:r>
              <a:rPr lang="cs-CZ" dirty="0"/>
              <a:t>úkoly - zkoumá aktuální výchovnou realitu</a:t>
            </a:r>
          </a:p>
          <a:p>
            <a:pPr lvl="0"/>
            <a:r>
              <a:rPr lang="cs-CZ" dirty="0" smtClean="0"/>
              <a:t>verifikační </a:t>
            </a:r>
            <a:r>
              <a:rPr lang="cs-CZ" dirty="0"/>
              <a:t>úkoly - ověřuje, zda dosud platí určité poznatky</a:t>
            </a:r>
          </a:p>
          <a:p>
            <a:pPr lvl="0"/>
            <a:r>
              <a:rPr lang="cs-CZ" dirty="0" smtClean="0"/>
              <a:t>prognostické </a:t>
            </a:r>
            <a:r>
              <a:rPr lang="cs-CZ" dirty="0"/>
              <a:t>úkoly - formuluje perspektivní výchovné cíle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Obsahová náplň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j</a:t>
            </a:r>
            <a:r>
              <a:rPr lang="cs-CZ" dirty="0" smtClean="0"/>
              <a:t>e nutné rozdělení na specializované disciplíny</a:t>
            </a:r>
          </a:p>
          <a:p>
            <a:r>
              <a:rPr lang="cs-CZ" u="sng" dirty="0"/>
              <a:t>p</a:t>
            </a:r>
            <a:r>
              <a:rPr lang="cs-CZ" u="sng" dirty="0" smtClean="0"/>
              <a:t>odle </a:t>
            </a:r>
            <a:r>
              <a:rPr lang="cs-CZ" u="sng" dirty="0"/>
              <a:t>obsahu </a:t>
            </a:r>
            <a:r>
              <a:rPr lang="cs-CZ" u="sng" dirty="0" smtClean="0"/>
              <a:t>zkoumání</a:t>
            </a:r>
            <a:r>
              <a:rPr lang="cs-CZ" dirty="0" smtClean="0"/>
              <a:t> (např.  </a:t>
            </a:r>
            <a:r>
              <a:rPr lang="cs-CZ" dirty="0"/>
              <a:t>obecná pedagogika, </a:t>
            </a:r>
            <a:r>
              <a:rPr lang="cs-CZ" dirty="0" smtClean="0"/>
              <a:t>teorie </a:t>
            </a:r>
            <a:r>
              <a:rPr lang="cs-CZ" dirty="0"/>
              <a:t>výchovy, obecná didaktika, </a:t>
            </a:r>
            <a:r>
              <a:rPr lang="cs-CZ" dirty="0" smtClean="0"/>
              <a:t>pedagogická </a:t>
            </a:r>
            <a:r>
              <a:rPr lang="cs-CZ" dirty="0"/>
              <a:t>diagnostika, pedagogická evaluace, </a:t>
            </a:r>
            <a:r>
              <a:rPr lang="cs-CZ" dirty="0" smtClean="0"/>
              <a:t>teorie </a:t>
            </a:r>
            <a:r>
              <a:rPr lang="cs-CZ" dirty="0"/>
              <a:t>řízení škol a školství, technologie </a:t>
            </a:r>
            <a:r>
              <a:rPr lang="cs-CZ" dirty="0" smtClean="0"/>
              <a:t>vzdělávání)</a:t>
            </a:r>
            <a:endParaRPr lang="cs-CZ" dirty="0"/>
          </a:p>
          <a:p>
            <a:r>
              <a:rPr lang="cs-CZ" u="sng" dirty="0"/>
              <a:t>p</a:t>
            </a:r>
            <a:r>
              <a:rPr lang="cs-CZ" u="sng" dirty="0" smtClean="0"/>
              <a:t>odle věku</a:t>
            </a:r>
            <a:r>
              <a:rPr lang="cs-CZ" dirty="0" smtClean="0"/>
              <a:t> (např.  předškolní </a:t>
            </a:r>
            <a:r>
              <a:rPr lang="cs-CZ" dirty="0"/>
              <a:t>pedagogika, školní, vysokoškolská, </a:t>
            </a:r>
            <a:r>
              <a:rPr lang="cs-CZ" dirty="0" smtClean="0"/>
              <a:t>andragogika, </a:t>
            </a:r>
            <a:r>
              <a:rPr lang="cs-CZ" dirty="0" err="1" smtClean="0"/>
              <a:t>gerontagogika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u="sng" dirty="0" smtClean="0"/>
              <a:t>podle </a:t>
            </a:r>
            <a:r>
              <a:rPr lang="cs-CZ" u="sng" dirty="0"/>
              <a:t>fází společenského </a:t>
            </a:r>
            <a:r>
              <a:rPr lang="cs-CZ" u="sng" dirty="0" smtClean="0"/>
              <a:t>vývoje</a:t>
            </a:r>
            <a:r>
              <a:rPr lang="cs-CZ" dirty="0" smtClean="0"/>
              <a:t> (např. antická</a:t>
            </a:r>
            <a:r>
              <a:rPr lang="cs-CZ" dirty="0"/>
              <a:t>, křesťanská, renesanční, reformní, </a:t>
            </a:r>
            <a:r>
              <a:rPr lang="cs-CZ" dirty="0" smtClean="0"/>
              <a:t>moderní)</a:t>
            </a:r>
            <a:endParaRPr lang="cs-CZ" dirty="0"/>
          </a:p>
          <a:p>
            <a:r>
              <a:rPr lang="cs-CZ" u="sng" dirty="0"/>
              <a:t>p</a:t>
            </a:r>
            <a:r>
              <a:rPr lang="cs-CZ" u="sng" dirty="0" smtClean="0"/>
              <a:t>odle oblastí aplikace</a:t>
            </a:r>
            <a:r>
              <a:rPr lang="cs-CZ" dirty="0" smtClean="0"/>
              <a:t> (např. rodinná, sociální, profesní, pedagogika volného času, výchova v organizacích dětí a mládeže)</a:t>
            </a:r>
          </a:p>
          <a:p>
            <a:r>
              <a:rPr lang="cs-CZ" u="sng" dirty="0" smtClean="0"/>
              <a:t>speciálně </a:t>
            </a:r>
            <a:r>
              <a:rPr lang="cs-CZ" u="sng" dirty="0"/>
              <a:t>pedagogické </a:t>
            </a:r>
            <a:r>
              <a:rPr lang="cs-CZ" u="sng" dirty="0" smtClean="0"/>
              <a:t>vědy</a:t>
            </a:r>
            <a:r>
              <a:rPr lang="cs-CZ" dirty="0" smtClean="0"/>
              <a:t> (</a:t>
            </a:r>
            <a:r>
              <a:rPr lang="cs-CZ" dirty="0" err="1" smtClean="0"/>
              <a:t>psychopedie</a:t>
            </a:r>
            <a:r>
              <a:rPr lang="cs-CZ" dirty="0"/>
              <a:t>, </a:t>
            </a:r>
            <a:r>
              <a:rPr lang="cs-CZ" dirty="0" err="1"/>
              <a:t>somatopedie</a:t>
            </a:r>
            <a:r>
              <a:rPr lang="cs-CZ" dirty="0"/>
              <a:t>, </a:t>
            </a:r>
            <a:r>
              <a:rPr lang="cs-CZ" dirty="0" err="1"/>
              <a:t>surdopedie</a:t>
            </a:r>
            <a:r>
              <a:rPr lang="cs-CZ" dirty="0"/>
              <a:t>, logopedie, </a:t>
            </a:r>
            <a:r>
              <a:rPr lang="cs-CZ" dirty="0" err="1" smtClean="0"/>
              <a:t>oftalmopedie</a:t>
            </a:r>
            <a:r>
              <a:rPr lang="cs-CZ" dirty="0" smtClean="0"/>
              <a:t>, </a:t>
            </a:r>
            <a:r>
              <a:rPr lang="cs-CZ" dirty="0" err="1" smtClean="0"/>
              <a:t>etopedie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a poslání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dirty="0" smtClean="0"/>
              <a:t>ýt normální vědou</a:t>
            </a:r>
          </a:p>
          <a:p>
            <a:r>
              <a:rPr lang="cs-CZ" dirty="0" smtClean="0"/>
              <a:t>atributy </a:t>
            </a:r>
            <a:br>
              <a:rPr lang="cs-CZ" dirty="0" smtClean="0"/>
            </a:br>
            <a:r>
              <a:rPr lang="cs-CZ" dirty="0" smtClean="0"/>
              <a:t>jasně </a:t>
            </a:r>
            <a:r>
              <a:rPr lang="cs-CZ" dirty="0"/>
              <a:t>vymezený předmět bádání a jeho </a:t>
            </a:r>
            <a:r>
              <a:rPr lang="cs-CZ" dirty="0" smtClean="0"/>
              <a:t>teorii</a:t>
            </a:r>
            <a:br>
              <a:rPr lang="cs-CZ" dirty="0" smtClean="0"/>
            </a:br>
            <a:r>
              <a:rPr lang="cs-CZ" dirty="0" smtClean="0"/>
              <a:t>výzkum </a:t>
            </a:r>
            <a:r>
              <a:rPr lang="cs-CZ" dirty="0"/>
              <a:t>a jeho </a:t>
            </a:r>
            <a:r>
              <a:rPr lang="cs-CZ" dirty="0" smtClean="0"/>
              <a:t>metodologii</a:t>
            </a:r>
            <a:br>
              <a:rPr lang="cs-CZ" dirty="0" smtClean="0"/>
            </a:br>
            <a:r>
              <a:rPr lang="cs-CZ" dirty="0" smtClean="0"/>
              <a:t>infrastruktura </a:t>
            </a:r>
            <a:r>
              <a:rPr lang="cs-CZ" dirty="0"/>
              <a:t>s podpůrnými institucemi pro fungování vědy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kriticky </a:t>
            </a:r>
            <a:r>
              <a:rPr lang="cs-CZ" b="1" dirty="0"/>
              <a:t>zhodnoceného historického dědictví pedagogiky</a:t>
            </a:r>
            <a:r>
              <a:rPr lang="cs-CZ" dirty="0"/>
              <a:t> - </a:t>
            </a:r>
            <a:r>
              <a:rPr lang="cs-CZ" dirty="0" smtClean="0"/>
              <a:t>pedagogické ideje </a:t>
            </a:r>
            <a:r>
              <a:rPr lang="cs-CZ" dirty="0"/>
              <a:t>klasiků a doklady o vývoji pojetí a organizaci výchovy ve společnosti a výchovných </a:t>
            </a:r>
            <a:r>
              <a:rPr lang="cs-CZ" dirty="0" smtClean="0"/>
              <a:t>institucích</a:t>
            </a:r>
            <a:endParaRPr lang="cs-CZ" dirty="0"/>
          </a:p>
          <a:p>
            <a:r>
              <a:rPr lang="cs-CZ" b="1" dirty="0" smtClean="0"/>
              <a:t>současné pedagogické zkušenosti -</a:t>
            </a:r>
            <a:r>
              <a:rPr lang="cs-CZ" b="1" i="1" dirty="0" smtClean="0"/>
              <a:t> </a:t>
            </a:r>
            <a:r>
              <a:rPr lang="cs-CZ" dirty="0" smtClean="0"/>
              <a:t>škol</a:t>
            </a:r>
            <a:r>
              <a:rPr lang="cs-CZ" dirty="0"/>
              <a:t>, výchovných a vzdělávacích zařízení, hromadných sdělovacích prostředků, pracovišť, organizací a rodiny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400</Words>
  <Application>Microsoft Office PowerPoint</Application>
  <PresentationFormat>Předvádění na obrazovce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Pedagogika jako vědecká disciplína</vt:lpstr>
      <vt:lpstr>Termín pedagogika</vt:lpstr>
      <vt:lpstr>Charakter pedagogiky</vt:lpstr>
      <vt:lpstr>Snímek 4</vt:lpstr>
      <vt:lpstr>Význam pedagogiky</vt:lpstr>
      <vt:lpstr>Úkoly pedagogiky</vt:lpstr>
      <vt:lpstr>Obsahová náplň pedagogiky</vt:lpstr>
      <vt:lpstr>Účel a poslání pedagogiky</vt:lpstr>
      <vt:lpstr>Metody pedagogiky</vt:lpstr>
      <vt:lpstr>Literatura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jako vědecká disciplína</dc:title>
  <dc:creator>Radek Pospíšil</dc:creator>
  <cp:lastModifiedBy>Radek Pospíšil</cp:lastModifiedBy>
  <cp:revision>4</cp:revision>
  <dcterms:created xsi:type="dcterms:W3CDTF">2012-09-30T17:38:08Z</dcterms:created>
  <dcterms:modified xsi:type="dcterms:W3CDTF">2012-09-30T18:16:29Z</dcterms:modified>
</cp:coreProperties>
</file>