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2"/>
  </p:notesMasterIdLst>
  <p:sldIdLst>
    <p:sldId id="256" r:id="rId2"/>
    <p:sldId id="280" r:id="rId3"/>
    <p:sldId id="281" r:id="rId4"/>
    <p:sldId id="263" r:id="rId5"/>
    <p:sldId id="266" r:id="rId6"/>
    <p:sldId id="293" r:id="rId7"/>
    <p:sldId id="259" r:id="rId8"/>
    <p:sldId id="265" r:id="rId9"/>
    <p:sldId id="282" r:id="rId10"/>
    <p:sldId id="294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348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7" Type="http://schemas.openxmlformats.org/officeDocument/2006/relationships/hyperlink" Target="http://www.nad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vp.cz/" TargetMode="External"/><Relationship Id="rId5" Type="http://schemas.openxmlformats.org/officeDocument/2006/relationships/hyperlink" Target="http://www.ceskaskola.cz/" TargetMode="External"/><Relationship Id="rId4" Type="http://schemas.openxmlformats.org/officeDocument/2006/relationships/hyperlink" Target="http://pdfweb.truni.sk/jop/index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933450"/>
            <a:ext cx="8569325" cy="1987550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/>
              <a:t>Seminář z pedagogické psychologie</a:t>
            </a:r>
            <a:endParaRPr lang="en-GB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 a o vědním oboru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Pedagogická psychologie může být chápána jako:</a:t>
            </a:r>
          </a:p>
          <a:p>
            <a:pPr lvl="1"/>
            <a:r>
              <a:rPr lang="cs-CZ" smtClean="0"/>
              <a:t>Vědní obor</a:t>
            </a:r>
          </a:p>
          <a:p>
            <a:pPr lvl="1"/>
            <a:r>
              <a:rPr lang="cs-CZ" smtClean="0"/>
              <a:t>Soubor profesí</a:t>
            </a:r>
          </a:p>
          <a:p>
            <a:pPr lvl="1"/>
            <a:r>
              <a:rPr lang="cs-CZ" smtClean="0"/>
              <a:t>Vyučovací předmět(y) pro různé skupiny</a:t>
            </a:r>
          </a:p>
          <a:p>
            <a:pPr lvl="1"/>
            <a:r>
              <a:rPr lang="cs-CZ" smtClean="0"/>
              <a:t>Kulturní a mediální fenomén (soubor témat)</a:t>
            </a:r>
          </a:p>
          <a:p>
            <a:pPr lvl="1"/>
            <a:endParaRPr lang="cs-CZ" smtClean="0"/>
          </a:p>
          <a:p>
            <a:pPr lvl="1" algn="r">
              <a:buFont typeface="Wingdings 2" pitchFamily="18" charset="2"/>
              <a:buNone/>
            </a:pPr>
            <a:r>
              <a:rPr lang="cs-CZ" smtClean="0"/>
              <a:t>…a je potřeba je umět rozlišovat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učitelské přípravě</a:t>
            </a:r>
            <a:r>
              <a:rPr lang="cs-CZ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samostatná učebnice (např. Příhoda, 1956; Jiránek, 1968, Ďurič, 1974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tvoří podstatnou část témat v souhrnné učebnici psychologie pro učitele (např. Čáp, 1976, 1993; Ďurič a Štefanovič,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přípravě odborných psychologů</a:t>
            </a:r>
            <a:r>
              <a:rPr lang="cs-CZ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734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 a </a:t>
            </a:r>
            <a:r>
              <a:rPr lang="cs-CZ" u="sng" dirty="0" smtClean="0">
                <a:solidFill>
                  <a:srgbClr val="FF0000"/>
                </a:solidFill>
              </a:rPr>
              <a:t>seminární skupinu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</a:t>
            </a:r>
            <a:r>
              <a:rPr lang="cs-CZ" dirty="0" smtClean="0"/>
              <a:t>10:00-11:00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Z počátku šlo o ulici s jednosměrným provozem – podněty mířily od psychologie k pedagogice. </a:t>
            </a:r>
            <a:r>
              <a:rPr lang="cs-CZ" sz="2200" b="1" smtClean="0"/>
              <a:t>Psychologie</a:t>
            </a:r>
            <a:r>
              <a:rPr lang="cs-CZ" sz="2200" smtClean="0"/>
              <a:t> se snažila formulovat </a:t>
            </a:r>
            <a:r>
              <a:rPr lang="cs-CZ" sz="2200" b="1" smtClean="0"/>
              <a:t>nové teorie učení a vyučování</a:t>
            </a:r>
            <a:r>
              <a:rPr lang="cs-CZ" sz="2200" smtClean="0"/>
              <a:t>, zatímco </a:t>
            </a:r>
            <a:r>
              <a:rPr lang="cs-CZ" sz="2200" b="1" smtClean="0"/>
              <a:t>pedagogika</a:t>
            </a:r>
            <a:r>
              <a:rPr lang="cs-CZ" sz="2200" smtClean="0"/>
              <a:t> se je </a:t>
            </a:r>
            <a:r>
              <a:rPr lang="cs-CZ" sz="2200" b="1" smtClean="0"/>
              <a:t>snažila aplikovat</a:t>
            </a:r>
            <a:r>
              <a:rPr lang="cs-CZ" sz="220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poslední době byl naštěstí nastolen „obousměrný provoz“ mezi psychologií a pedagogikou (viz dále)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Seminární práce – poster</a:t>
            </a:r>
          </a:p>
          <a:p>
            <a:pPr lvl="1" eaLnBrk="1" hangingPunct="1">
              <a:defRPr/>
            </a:pPr>
            <a:r>
              <a:rPr lang="cs-CZ" dirty="0" smtClean="0"/>
              <a:t>Téma dle vlastního výběru v sylabu (teoretické / výzkumné / kazuistické téma)</a:t>
            </a:r>
          </a:p>
          <a:p>
            <a:pPr lvl="1" eaLnBrk="1" hangingPunct="1">
              <a:defRPr/>
            </a:pPr>
            <a:r>
              <a:rPr lang="cs-CZ" dirty="0" smtClean="0"/>
              <a:t>Do </a:t>
            </a:r>
            <a:r>
              <a:rPr lang="cs-CZ" dirty="0" smtClean="0"/>
              <a:t>14.10</a:t>
            </a:r>
            <a:r>
              <a:rPr lang="cs-CZ" dirty="0" smtClean="0"/>
              <a:t>. </a:t>
            </a:r>
            <a:r>
              <a:rPr lang="cs-CZ" dirty="0" smtClean="0"/>
              <a:t>– anotaci problému do </a:t>
            </a:r>
            <a:r>
              <a:rPr lang="cs-CZ" dirty="0" err="1" smtClean="0"/>
              <a:t>ISu</a:t>
            </a:r>
            <a:r>
              <a:rPr lang="cs-CZ" dirty="0" smtClean="0"/>
              <a:t> (</a:t>
            </a:r>
            <a:r>
              <a:rPr lang="cs-CZ" dirty="0" err="1" smtClean="0"/>
              <a:t>odevzdávárna</a:t>
            </a:r>
            <a:r>
              <a:rPr lang="cs-CZ" dirty="0" smtClean="0"/>
              <a:t>)</a:t>
            </a:r>
          </a:p>
          <a:p>
            <a:pPr lvl="1" eaLnBrk="1" hangingPunct="1">
              <a:defRPr/>
            </a:pPr>
            <a:r>
              <a:rPr lang="cs-CZ" dirty="0" err="1" smtClean="0"/>
              <a:t>sk</a:t>
            </a:r>
            <a:r>
              <a:rPr lang="cs-CZ" dirty="0" smtClean="0"/>
              <a:t>. </a:t>
            </a:r>
            <a:r>
              <a:rPr lang="cs-CZ" dirty="0" smtClean="0"/>
              <a:t>v sudé týdny: </a:t>
            </a:r>
            <a:r>
              <a:rPr lang="cs-CZ" dirty="0" smtClean="0"/>
              <a:t>25.11</a:t>
            </a:r>
            <a:r>
              <a:rPr lang="cs-CZ" dirty="0" smtClean="0"/>
              <a:t>. a </a:t>
            </a:r>
            <a:r>
              <a:rPr lang="cs-CZ" dirty="0" smtClean="0"/>
              <a:t>9.12</a:t>
            </a:r>
            <a:r>
              <a:rPr lang="cs-CZ" dirty="0" smtClean="0"/>
              <a:t>. </a:t>
            </a:r>
            <a:r>
              <a:rPr lang="cs-CZ" dirty="0" smtClean="0"/>
              <a:t>proběhne v semináři „</a:t>
            </a:r>
            <a:r>
              <a:rPr lang="cs-CZ" dirty="0" err="1" smtClean="0"/>
              <a:t>posterová</a:t>
            </a:r>
            <a:r>
              <a:rPr lang="cs-CZ" dirty="0" smtClean="0"/>
              <a:t> sekce“ s rozpravou nad postery</a:t>
            </a:r>
          </a:p>
          <a:p>
            <a:pPr lvl="1" eaLnBrk="1" hangingPunct="1">
              <a:defRPr/>
            </a:pPr>
            <a:r>
              <a:rPr lang="cs-CZ" dirty="0" err="1" smtClean="0"/>
              <a:t>sk</a:t>
            </a:r>
            <a:r>
              <a:rPr lang="cs-CZ" dirty="0" smtClean="0"/>
              <a:t>. </a:t>
            </a:r>
            <a:r>
              <a:rPr lang="cs-CZ" dirty="0" smtClean="0"/>
              <a:t>v liché týdny: </a:t>
            </a:r>
            <a:r>
              <a:rPr lang="cs-CZ" dirty="0" smtClean="0"/>
              <a:t>2.12</a:t>
            </a:r>
            <a:r>
              <a:rPr lang="cs-CZ" dirty="0" smtClean="0"/>
              <a:t>. a </a:t>
            </a:r>
            <a:r>
              <a:rPr lang="cs-CZ" dirty="0" smtClean="0"/>
              <a:t>16.12</a:t>
            </a:r>
            <a:r>
              <a:rPr lang="cs-CZ" dirty="0" smtClean="0"/>
              <a:t>. </a:t>
            </a:r>
            <a:r>
              <a:rPr lang="cs-CZ" dirty="0" smtClean="0"/>
              <a:t>proběhne v semináři „</a:t>
            </a:r>
            <a:r>
              <a:rPr lang="cs-CZ" dirty="0" err="1" smtClean="0"/>
              <a:t>posterová</a:t>
            </a:r>
            <a:r>
              <a:rPr lang="cs-CZ" dirty="0" smtClean="0"/>
              <a:t> sekce“ s rozpravou nad postery</a:t>
            </a:r>
          </a:p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Aktivní účast na seminářích (85%; šest ze sedmi setkání ;)</a:t>
            </a:r>
          </a:p>
          <a:p>
            <a:pPr marL="352425" lvl="1" indent="-352425" eaLnBrk="1" hangingPunct="1">
              <a:spcBef>
                <a:spcPts val="775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Zápočtový test </a:t>
            </a:r>
            <a:r>
              <a:rPr lang="cs-CZ" dirty="0" smtClean="0"/>
              <a:t>9.12</a:t>
            </a:r>
            <a:r>
              <a:rPr lang="cs-CZ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sk</a:t>
            </a:r>
            <a:r>
              <a:rPr lang="cs-CZ" dirty="0" smtClean="0"/>
              <a:t>. </a:t>
            </a:r>
            <a:r>
              <a:rPr lang="cs-CZ" dirty="0" smtClean="0"/>
              <a:t>v sudé týdny)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smtClean="0"/>
              <a:t>16.12</a:t>
            </a:r>
            <a:r>
              <a:rPr lang="cs-CZ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sk</a:t>
            </a:r>
            <a:r>
              <a:rPr lang="cs-CZ" dirty="0" smtClean="0"/>
              <a:t>. </a:t>
            </a:r>
            <a:r>
              <a:rPr lang="cs-CZ" dirty="0" smtClean="0"/>
              <a:t>v </a:t>
            </a:r>
            <a:r>
              <a:rPr lang="cs-CZ" dirty="0" smtClean="0"/>
              <a:t>liché </a:t>
            </a:r>
            <a:r>
              <a:rPr lang="cs-CZ" dirty="0" smtClean="0"/>
              <a:t>týdny); 5 otázek (uzavřené </a:t>
            </a:r>
            <a:r>
              <a:rPr lang="cs-CZ" smtClean="0"/>
              <a:t>i otevřené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Požadavky na ukončení kurzu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Prosím studenty s SPU či senzorickým handicapem aby o s svých specifických požadavcích na podobu výuky a zkoušky informovali vyučujícího co nejdříve.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Případné dotazy k seminárním pracím atd. vyučující rád zodpoví v diskuzním fóru předmětu v ISu.</a:t>
            </a:r>
          </a:p>
          <a:p>
            <a:pPr eaLnBrk="1" hangingPunct="1">
              <a:lnSpc>
                <a:spcPct val="90000"/>
              </a:lnSpc>
            </a:pPr>
            <a:endParaRPr lang="cs-CZ" sz="2200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smtClean="0"/>
              <a:t>Jak se pozná odborná informace(vědecky ověřená) ?</a:t>
            </a:r>
          </a:p>
          <a:p>
            <a:r>
              <a:rPr lang="cs-CZ" smtClean="0"/>
              <a:t>Čím se liší od informace získané od autority?</a:t>
            </a:r>
          </a:p>
          <a:p>
            <a:r>
              <a:rPr lang="cs-CZ" smtClean="0"/>
              <a:t>Čím se liší od praktické zkušenosti?</a:t>
            </a:r>
          </a:p>
          <a:p>
            <a:r>
              <a:rPr lang="cs-CZ" smtClean="0"/>
              <a:t>Jakým způsobem je možné tyto zdroje informací v odborném životě využívat?</a:t>
            </a:r>
          </a:p>
          <a:p>
            <a:endParaRPr lang="cs-CZ" smtClean="0"/>
          </a:p>
          <a:p>
            <a:r>
              <a:rPr lang="cs-CZ" smtClean="0"/>
              <a:t>Co je cílem práce s odbornými informacemi? Nestačí talent a zkušenost?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ped.muni.cz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wlib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neweb</a:t>
            </a:r>
            <a:r>
              <a:rPr lang="cs-CZ" sz="1600" dirty="0" smtClean="0">
                <a:hlinkClick r:id="rId3"/>
              </a:rPr>
              <a:t>/index.</a:t>
            </a:r>
            <a:r>
              <a:rPr lang="cs-CZ" sz="1600" dirty="0" err="1" smtClean="0">
                <a:hlinkClick r:id="rId3"/>
              </a:rPr>
              <a:t>php</a:t>
            </a:r>
            <a:r>
              <a:rPr lang="cs-CZ" sz="1600" dirty="0" smtClean="0">
                <a:hlinkClick r:id="rId3"/>
              </a:rPr>
              <a:t>?sekce=3</a:t>
            </a:r>
            <a:r>
              <a:rPr lang="cs-CZ" sz="16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r>
              <a:rPr lang="cs-CZ" sz="1600" dirty="0" smtClean="0"/>
              <a:t>, 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, 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</a:t>
            </a:r>
            <a:r>
              <a:rPr lang="en-US" sz="1600" dirty="0" err="1" smtClean="0">
                <a:hlinkClick r:id="rId4"/>
              </a:rPr>
              <a:t>Pedagogický</a:t>
            </a:r>
            <a:r>
              <a:rPr lang="en-US" sz="1600" dirty="0" smtClean="0">
                <a:hlinkClick r:id="rId4"/>
              </a:rPr>
              <a:t> </a:t>
            </a:r>
            <a:r>
              <a:rPr lang="en-US" sz="1600" dirty="0" err="1" smtClean="0">
                <a:hlinkClick r:id="rId4"/>
              </a:rPr>
              <a:t>časopis</a:t>
            </a:r>
            <a:r>
              <a:rPr lang="en-US" sz="1600" dirty="0" smtClean="0">
                <a:hlinkClick r:id="rId4"/>
              </a:rPr>
              <a:t> / Journal of Pedagogy</a:t>
            </a:r>
            <a:r>
              <a:rPr lang="cs-CZ" sz="1600" dirty="0" smtClean="0"/>
              <a:t> </a:t>
            </a:r>
            <a:r>
              <a:rPr lang="cs-CZ" sz="1600" dirty="0" smtClean="0"/>
              <a:t>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err="1" smtClean="0"/>
              <a:t>eBrary</a:t>
            </a:r>
            <a:r>
              <a:rPr lang="cs-CZ" sz="1600" dirty="0" smtClean="0"/>
              <a:t> http://site.ebrary.com/lib/masaryk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en-GB" sz="1600" dirty="0" smtClean="0">
                <a:solidFill>
                  <a:srgbClr val="CCCCFF"/>
                </a:solidFill>
                <a:hlinkClick r:id="rId5"/>
              </a:rPr>
              <a:t>www.ceskaskola.cz</a:t>
            </a:r>
            <a:r>
              <a:rPr lang="en-GB" sz="1600" dirty="0" smtClean="0"/>
              <a:t> </a:t>
            </a:r>
            <a:r>
              <a:rPr lang="cs-CZ" sz="1600" dirty="0" smtClean="0"/>
              <a:t>, </a:t>
            </a:r>
            <a:r>
              <a:rPr lang="cs-CZ" sz="1600" dirty="0" smtClean="0">
                <a:hlinkClick r:id="rId6"/>
              </a:rPr>
              <a:t>www.</a:t>
            </a:r>
            <a:r>
              <a:rPr lang="cs-CZ" sz="1600" dirty="0" err="1" smtClean="0">
                <a:hlinkClick r:id="rId6"/>
              </a:rPr>
              <a:t>rvp.cz</a:t>
            </a:r>
            <a:r>
              <a:rPr lang="cs-CZ" sz="1600" dirty="0" smtClean="0"/>
              <a:t> 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7"/>
              </a:rPr>
              <a:t>www.</a:t>
            </a:r>
            <a:r>
              <a:rPr lang="cs-CZ" sz="1600" dirty="0" err="1" smtClean="0">
                <a:hlinkClick r:id="rId7"/>
              </a:rPr>
              <a:t>nadani.cz</a:t>
            </a:r>
            <a:endParaRPr lang="cs-CZ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 v seminářích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408</TotalTime>
  <Words>1645</Words>
  <Application>Microsoft Office PowerPoint</Application>
  <PresentationFormat>Vlastní</PresentationFormat>
  <Paragraphs>134</Paragraphs>
  <Slides>20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Verdana</vt:lpstr>
      <vt:lpstr>Arial</vt:lpstr>
      <vt:lpstr>Tw Cen MT</vt:lpstr>
      <vt:lpstr>Wingdings</vt:lpstr>
      <vt:lpstr>Wingdings 2</vt:lpstr>
      <vt:lpstr>Times New Roman</vt:lpstr>
      <vt:lpstr>Medián</vt:lpstr>
      <vt:lpstr>Seminář z pedagogické psychologie</vt:lpstr>
      <vt:lpstr>Kontakt</vt:lpstr>
      <vt:lpstr>Požadavky na ukončení kurzu</vt:lpstr>
      <vt:lpstr>Požadavky na ukončení kurzu (2)</vt:lpstr>
      <vt:lpstr>Koncepce kurzu</vt:lpstr>
      <vt:lpstr>Literatura</vt:lpstr>
      <vt:lpstr>Literatura</vt:lpstr>
      <vt:lpstr>Pedagogická psychologie – perspektivy výkladu v seminářích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Jan Mareš</cp:lastModifiedBy>
  <cp:revision>34</cp:revision>
  <dcterms:modified xsi:type="dcterms:W3CDTF">2013-09-23T07:12:42Z</dcterms:modified>
</cp:coreProperties>
</file>