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8" r:id="rId3"/>
    <p:sldId id="259" r:id="rId4"/>
    <p:sldId id="345" r:id="rId5"/>
    <p:sldId id="346" r:id="rId6"/>
    <p:sldId id="347" r:id="rId7"/>
    <p:sldId id="348" r:id="rId8"/>
    <p:sldId id="349" r:id="rId9"/>
    <p:sldId id="350" r:id="rId10"/>
    <p:sldId id="351" r:id="rId11"/>
    <p:sldId id="352" r:id="rId12"/>
    <p:sldId id="278" r:id="rId13"/>
    <p:sldId id="353" r:id="rId14"/>
    <p:sldId id="354" r:id="rId15"/>
    <p:sldId id="355" r:id="rId16"/>
    <p:sldId id="356" r:id="rId17"/>
    <p:sldId id="357" r:id="rId18"/>
    <p:sldId id="358" r:id="rId19"/>
    <p:sldId id="359" r:id="rId20"/>
    <p:sldId id="360" r:id="rId21"/>
    <p:sldId id="361" r:id="rId22"/>
    <p:sldId id="362" r:id="rId23"/>
    <p:sldId id="284" r:id="rId24"/>
    <p:sldId id="363" r:id="rId25"/>
    <p:sldId id="364" r:id="rId26"/>
    <p:sldId id="365" r:id="rId27"/>
    <p:sldId id="366" r:id="rId28"/>
    <p:sldId id="367" r:id="rId29"/>
    <p:sldId id="368" r:id="rId30"/>
    <p:sldId id="369" r:id="rId31"/>
    <p:sldId id="376" r:id="rId32"/>
    <p:sldId id="285" r:id="rId33"/>
    <p:sldId id="287" r:id="rId34"/>
    <p:sldId id="288" r:id="rId35"/>
    <p:sldId id="291" r:id="rId36"/>
    <p:sldId id="289" r:id="rId37"/>
    <p:sldId id="290" r:id="rId38"/>
    <p:sldId id="292" r:id="rId39"/>
    <p:sldId id="293" r:id="rId40"/>
    <p:sldId id="318" r:id="rId41"/>
    <p:sldId id="328" r:id="rId42"/>
    <p:sldId id="329" r:id="rId43"/>
    <p:sldId id="330" r:id="rId44"/>
    <p:sldId id="319" r:id="rId45"/>
    <p:sldId id="320" r:id="rId46"/>
    <p:sldId id="321" r:id="rId47"/>
    <p:sldId id="322" r:id="rId48"/>
    <p:sldId id="323" r:id="rId49"/>
    <p:sldId id="324" r:id="rId50"/>
    <p:sldId id="326" r:id="rId51"/>
    <p:sldId id="327" r:id="rId52"/>
    <p:sldId id="331" r:id="rId53"/>
    <p:sldId id="370" r:id="rId54"/>
    <p:sldId id="371" r:id="rId55"/>
    <p:sldId id="372" r:id="rId56"/>
    <p:sldId id="373" r:id="rId57"/>
    <p:sldId id="374" r:id="rId58"/>
    <p:sldId id="375" r:id="rId59"/>
    <p:sldId id="335" r:id="rId60"/>
    <p:sldId id="336" r:id="rId61"/>
    <p:sldId id="337" r:id="rId62"/>
    <p:sldId id="343" r:id="rId63"/>
    <p:sldId id="338" r:id="rId64"/>
    <p:sldId id="344" r:id="rId65"/>
    <p:sldId id="339" r:id="rId66"/>
    <p:sldId id="340" r:id="rId67"/>
    <p:sldId id="341" r:id="rId68"/>
    <p:sldId id="342" r:id="rId6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B6965-A107-46DF-8AF8-A696A5DBF782}" type="datetimeFigureOut">
              <a:rPr lang="cs-CZ" smtClean="0"/>
              <a:pPr/>
              <a:t>21.9.2013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CC2B4-4E48-4C02-A33B-E09BD05EAB9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0BCC2B4-4E48-4C02-A33B-E09BD05EAB94}" type="slidenum">
              <a:rPr lang="cs-CZ" smtClean="0"/>
              <a:pPr/>
              <a:t>21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21.9.2013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21.9.2013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21.9.2013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21.9.2013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05C9B62-D6FF-45B1-B488-CB53A91ED2D8}" type="datetimeFigureOut">
              <a:rPr lang="cs-CZ" smtClean="0"/>
              <a:pPr/>
              <a:t>21.9.2013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21.9.2013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05C9B62-D6FF-45B1-B488-CB53A91ED2D8}" type="datetimeFigureOut">
              <a:rPr lang="cs-CZ" smtClean="0"/>
              <a:pPr/>
              <a:t>21.9.2013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05C9B62-D6FF-45B1-B488-CB53A91ED2D8}" type="datetimeFigureOut">
              <a:rPr lang="cs-CZ" smtClean="0"/>
              <a:pPr/>
              <a:t>21.9.2013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5C9B62-D6FF-45B1-B488-CB53A91ED2D8}" type="datetimeFigureOut">
              <a:rPr lang="cs-CZ" smtClean="0"/>
              <a:pPr/>
              <a:t>21.9.2013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21.9.2013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21.9.2013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9B62-D6FF-45B1-B488-CB53A91ED2D8}" type="datetimeFigureOut">
              <a:rPr lang="cs-CZ" smtClean="0"/>
              <a:pPr/>
              <a:t>21.9.2013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0A06-9C9E-4E60-8BF3-B6719FFAE35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irz.cz/node/7" TargetMode="External"/><Relationship Id="rId2" Type="http://schemas.openxmlformats.org/officeDocument/2006/relationships/hyperlink" Target="http://www.irz.cz/node/2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Ekologické aspekty lidské činnosti</a:t>
            </a:r>
            <a:endParaRPr lang="cs-CZ" b="1" dirty="0"/>
          </a:p>
        </p:txBody>
      </p:sp>
      <p:sp>
        <p:nvSpPr>
          <p:cNvPr id="3" name="Podnadpis 2"/>
          <p:cNvSpPr>
            <a:spLocks noGrp="1"/>
          </p:cNvSpPr>
          <p:nvPr>
            <p:ph type="subTitle" idx="1"/>
          </p:nvPr>
        </p:nvSpPr>
        <p:spPr/>
        <p:txBody>
          <a:bodyPr/>
          <a:lstStyle/>
          <a:p>
            <a:endParaRPr lang="cs-CZ"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FSC (</a:t>
            </a:r>
            <a:r>
              <a:rPr lang="cs-CZ" b="1" dirty="0" err="1" smtClean="0"/>
              <a:t>Forest</a:t>
            </a:r>
            <a:r>
              <a:rPr lang="cs-CZ" b="1" dirty="0" smtClean="0"/>
              <a:t> </a:t>
            </a:r>
            <a:r>
              <a:rPr lang="cs-CZ" b="1" dirty="0" err="1" smtClean="0"/>
              <a:t>Stewardship</a:t>
            </a:r>
            <a:r>
              <a:rPr lang="cs-CZ" b="1" dirty="0" smtClean="0"/>
              <a:t> </a:t>
            </a:r>
            <a:r>
              <a:rPr lang="cs-CZ" b="1" dirty="0" err="1" smtClean="0"/>
              <a:t>Council</a:t>
            </a:r>
            <a:r>
              <a:rPr lang="cs-CZ" b="1" dirty="0" smtClean="0"/>
              <a:t>)</a:t>
            </a:r>
            <a:endParaRPr lang="cs-CZ" dirty="0"/>
          </a:p>
        </p:txBody>
      </p:sp>
      <p:sp>
        <p:nvSpPr>
          <p:cNvPr id="3" name="Zástupný symbol pro obsah 2"/>
          <p:cNvSpPr>
            <a:spLocks noGrp="1"/>
          </p:cNvSpPr>
          <p:nvPr>
            <p:ph idx="1"/>
          </p:nvPr>
        </p:nvSpPr>
        <p:spPr/>
        <p:txBody>
          <a:bodyPr>
            <a:normAutofit fontScale="47500" lnSpcReduction="20000"/>
          </a:bodyPr>
          <a:lstStyle/>
          <a:p>
            <a:pPr>
              <a:buNone/>
            </a:pPr>
            <a:endParaRPr lang="cs-CZ" b="1" dirty="0" smtClean="0"/>
          </a:p>
          <a:p>
            <a:r>
              <a:rPr lang="cs-CZ" dirty="0" smtClean="0"/>
              <a:t>Základní ideou nevládní neziskové organizace </a:t>
            </a:r>
            <a:r>
              <a:rPr lang="cs-CZ" dirty="0" err="1" smtClean="0"/>
              <a:t>Forest</a:t>
            </a:r>
            <a:r>
              <a:rPr lang="cs-CZ" dirty="0" smtClean="0"/>
              <a:t> </a:t>
            </a:r>
            <a:r>
              <a:rPr lang="cs-CZ" dirty="0" err="1" smtClean="0"/>
              <a:t>Stewardship</a:t>
            </a:r>
            <a:r>
              <a:rPr lang="cs-CZ" dirty="0" smtClean="0"/>
              <a:t> </a:t>
            </a:r>
            <a:r>
              <a:rPr lang="cs-CZ" dirty="0" err="1" smtClean="0"/>
              <a:t>Council</a:t>
            </a:r>
            <a:r>
              <a:rPr lang="cs-CZ" dirty="0" smtClean="0"/>
              <a:t> (FSC) je podporovat ekologicky šetrné, sociálně prospěšné a ekonomicky životaschopné obhospodařování lesů, a tím napomoci chránit ohrožené a devastované světové lesy. </a:t>
            </a:r>
          </a:p>
          <a:p>
            <a:r>
              <a:rPr lang="cs-CZ" dirty="0" smtClean="0"/>
              <a:t>FSC vytvořilo prestižní mezinárodní systém certifikace lesů a podniků, které dřevo z certifikovaných lesů zpracovávají ve výrobky.</a:t>
            </a:r>
          </a:p>
          <a:p>
            <a:r>
              <a:rPr lang="cs-CZ" dirty="0" smtClean="0"/>
              <a:t>Logo FSC na výrobku znamená záruku, že svým nákupem podporujete lesní hospodaření šetrné k přírodě a místním lidem.</a:t>
            </a:r>
            <a:br>
              <a:rPr lang="cs-CZ" dirty="0" smtClean="0"/>
            </a:br>
            <a:endParaRPr lang="cs-CZ" dirty="0" smtClean="0"/>
          </a:p>
          <a:p>
            <a:r>
              <a:rPr lang="cs-CZ" dirty="0" smtClean="0"/>
              <a:t>FSC ČR:</a:t>
            </a:r>
            <a:br>
              <a:rPr lang="cs-CZ" dirty="0" smtClean="0"/>
            </a:br>
            <a:r>
              <a:rPr lang="cs-CZ" dirty="0" smtClean="0"/>
              <a:t>• podporuje přírodě blízké lesní hospodaření prostřednictvím certifikace lesů a podniků ve zpracovatelském řetězci dřeva, propaguje jejich výrobky ze dřeva - s logem FSC, </a:t>
            </a:r>
            <a:br>
              <a:rPr lang="cs-CZ" dirty="0" smtClean="0"/>
            </a:br>
            <a:r>
              <a:rPr lang="cs-CZ" dirty="0" smtClean="0"/>
              <a:t>• poskytuje poradenství při certifikaci lesů a dřevozpracujících podniků podle principů FSC, </a:t>
            </a:r>
            <a:br>
              <a:rPr lang="cs-CZ" dirty="0" smtClean="0"/>
            </a:br>
            <a:r>
              <a:rPr lang="cs-CZ" dirty="0" smtClean="0"/>
              <a:t>• vytvořila a </a:t>
            </a:r>
            <a:r>
              <a:rPr lang="cs-CZ" dirty="0"/>
              <a:t>reviduje </a:t>
            </a:r>
            <a:r>
              <a:rPr lang="cs-CZ" dirty="0" smtClean="0"/>
              <a:t>Český standard FSC pro přírodní a sociálně-ekonomické podmínky České republiky. Na tomto úkolu pracuje komise, rozdělená podle převažujícího zájmu odborníků na tři sekce: ekonomickou, sociální a ekologickou, </a:t>
            </a:r>
            <a:br>
              <a:rPr lang="cs-CZ" dirty="0" smtClean="0"/>
            </a:br>
            <a:r>
              <a:rPr lang="cs-CZ" dirty="0" smtClean="0"/>
              <a:t>• monitoruje certifikační proces na území České republiky,</a:t>
            </a:r>
            <a:br>
              <a:rPr lang="cs-CZ" dirty="0" smtClean="0"/>
            </a:br>
            <a:r>
              <a:rPr lang="cs-CZ" dirty="0" smtClean="0"/>
              <a:t>• vydává elektronický magazín Dobré dřevo , informační materiály pro odbornou i spotřebitelskou veřejnost a vydala knihu o přírodě blízkém lesním hospodaření .</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EIA a SEA</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Proces </a:t>
            </a:r>
            <a:r>
              <a:rPr lang="cs-CZ" b="1" dirty="0" smtClean="0"/>
              <a:t>EIA</a:t>
            </a:r>
            <a:r>
              <a:rPr lang="cs-CZ" dirty="0" smtClean="0"/>
              <a:t> (zkratka za </a:t>
            </a:r>
            <a:r>
              <a:rPr lang="cs-CZ" dirty="0" err="1" smtClean="0"/>
              <a:t>Environmental</a:t>
            </a:r>
            <a:r>
              <a:rPr lang="cs-CZ" dirty="0" smtClean="0"/>
              <a:t> </a:t>
            </a:r>
            <a:r>
              <a:rPr lang="cs-CZ" dirty="0" err="1" smtClean="0"/>
              <a:t>Impact</a:t>
            </a:r>
            <a:r>
              <a:rPr lang="cs-CZ" dirty="0" smtClean="0"/>
              <a:t> </a:t>
            </a:r>
            <a:r>
              <a:rPr lang="cs-CZ" dirty="0" err="1" smtClean="0"/>
              <a:t>Assessment</a:t>
            </a:r>
            <a:r>
              <a:rPr lang="cs-CZ" dirty="0" smtClean="0"/>
              <a:t>) zkoumá konkrétní projekty a záměry z hledisek vlivu na ekosystémy, vlivu na antropogenní systémy, vlivu na obyvatelstvo, velkoplošných zásahů do krajiny a vlivů na další složky životního prostředí.</a:t>
            </a:r>
          </a:p>
          <a:p>
            <a:endParaRPr lang="cs-CZ" dirty="0" smtClean="0"/>
          </a:p>
          <a:p>
            <a:r>
              <a:rPr lang="cs-CZ" dirty="0" smtClean="0"/>
              <a:t>Proces </a:t>
            </a:r>
            <a:r>
              <a:rPr lang="cs-CZ" b="1" dirty="0" smtClean="0"/>
              <a:t>SEA</a:t>
            </a:r>
            <a:r>
              <a:rPr lang="cs-CZ" dirty="0" smtClean="0"/>
              <a:t> (zkratka za </a:t>
            </a:r>
            <a:r>
              <a:rPr lang="cs-CZ" dirty="0" err="1" smtClean="0"/>
              <a:t>Strategic</a:t>
            </a:r>
            <a:r>
              <a:rPr lang="cs-CZ" dirty="0" smtClean="0"/>
              <a:t> </a:t>
            </a:r>
            <a:r>
              <a:rPr lang="cs-CZ" dirty="0" err="1" smtClean="0"/>
              <a:t>Environmental</a:t>
            </a:r>
            <a:r>
              <a:rPr lang="cs-CZ" dirty="0" smtClean="0"/>
              <a:t> </a:t>
            </a:r>
            <a:r>
              <a:rPr lang="cs-CZ" dirty="0" err="1" smtClean="0"/>
              <a:t>Assessment</a:t>
            </a:r>
            <a:r>
              <a:rPr lang="cs-CZ" dirty="0" smtClean="0"/>
              <a:t>) neboli strategické hodnocení vlivů na životní prostředí zkoumá vlivy koncepcí na jednotlivé složky životního prostředí (podobně jako v procesu EIA).</a:t>
            </a:r>
          </a:p>
          <a:p>
            <a:endParaRPr lang="cs-CZ" dirty="0" smtClean="0"/>
          </a:p>
          <a:p>
            <a:pPr>
              <a:buNone/>
            </a:pP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geobiocenóza</a:t>
            </a:r>
            <a:endParaRPr lang="cs-CZ" b="1" dirty="0"/>
          </a:p>
        </p:txBody>
      </p:sp>
      <p:sp>
        <p:nvSpPr>
          <p:cNvPr id="3" name="Zástupný symbol pro obsah 2"/>
          <p:cNvSpPr>
            <a:spLocks noGrp="1"/>
          </p:cNvSpPr>
          <p:nvPr>
            <p:ph idx="1"/>
          </p:nvPr>
        </p:nvSpPr>
        <p:spPr/>
        <p:txBody>
          <a:bodyPr/>
          <a:lstStyle/>
          <a:p>
            <a:r>
              <a:rPr lang="cs-CZ" dirty="0" smtClean="0"/>
              <a:t>Základní funkční jednotka živé přírody</a:t>
            </a:r>
          </a:p>
          <a:p>
            <a:r>
              <a:rPr lang="cs-CZ" dirty="0" smtClean="0"/>
              <a:t>Vzájemnými vztahy propojené společenstvo rostlina živočichů a abiotických podmínek stanoviště (půda, podnebí atd.)</a:t>
            </a:r>
          </a:p>
          <a:p>
            <a:r>
              <a:rPr lang="cs-CZ" dirty="0" smtClean="0"/>
              <a:t>Např. ekosystém smíšeného lesa, mokřadu, lidského sídliště….</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část biosféry, mezi jejímiž složkami existují určité vztahy</a:t>
            </a:r>
          </a:p>
          <a:p>
            <a:r>
              <a:rPr lang="cs-CZ" dirty="0" smtClean="0"/>
              <a:t>- je tvořen biocenózou (společenstvem) a jejím biotopem </a:t>
            </a:r>
          </a:p>
          <a:p>
            <a:r>
              <a:rPr lang="cs-CZ" dirty="0" smtClean="0"/>
              <a:t>- může mít různou velikost (rybník, moře, strom, pařez, les…)</a:t>
            </a:r>
          </a:p>
          <a:p>
            <a:r>
              <a:rPr lang="cs-CZ" dirty="0" smtClean="0"/>
              <a:t>- je otevřenou soustavou -&gt; dochází k výměně látek a energie s okolím </a:t>
            </a:r>
          </a:p>
          <a:p>
            <a:r>
              <a:rPr lang="cs-CZ" dirty="0" smtClean="0"/>
              <a:t>vstupy: světlo, teplo, voda, O</a:t>
            </a:r>
            <a:r>
              <a:rPr lang="cs-CZ" baseline="-25000" dirty="0" smtClean="0"/>
              <a:t>2</a:t>
            </a:r>
            <a:r>
              <a:rPr lang="cs-CZ" dirty="0" smtClean="0"/>
              <a:t> , CO</a:t>
            </a:r>
            <a:r>
              <a:rPr lang="cs-CZ" baseline="-25000" dirty="0" smtClean="0"/>
              <a:t>2</a:t>
            </a:r>
            <a:r>
              <a:rPr lang="cs-CZ" dirty="0" smtClean="0"/>
              <a:t> , organismy,…</a:t>
            </a:r>
          </a:p>
          <a:p>
            <a:r>
              <a:rPr lang="cs-CZ" dirty="0" smtClean="0"/>
              <a:t>výstupy: teplo, dýchací plyny, odpadní látky, migrující organismy,…</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Některé zákonitosti ekosystému</a:t>
            </a:r>
            <a:endParaRPr lang="cs-CZ" b="1" dirty="0"/>
          </a:p>
        </p:txBody>
      </p:sp>
      <p:sp>
        <p:nvSpPr>
          <p:cNvPr id="3" name="Zástupný symbol pro obsah 2"/>
          <p:cNvSpPr>
            <a:spLocks noGrp="1"/>
          </p:cNvSpPr>
          <p:nvPr>
            <p:ph idx="1"/>
          </p:nvPr>
        </p:nvSpPr>
        <p:spPr/>
        <p:txBody>
          <a:bodyPr/>
          <a:lstStyle/>
          <a:p>
            <a:r>
              <a:rPr lang="cs-CZ" dirty="0" smtClean="0"/>
              <a:t>Vše je vzájemně propojeno</a:t>
            </a:r>
          </a:p>
          <a:p>
            <a:r>
              <a:rPr lang="cs-CZ" dirty="0" smtClean="0"/>
              <a:t>V ekosystémech neexistuje odpad</a:t>
            </a:r>
          </a:p>
          <a:p>
            <a:r>
              <a:rPr lang="cs-CZ" dirty="0" smtClean="0"/>
              <a:t>Vše se mění</a:t>
            </a:r>
          </a:p>
          <a:p>
            <a:r>
              <a:rPr lang="cs-CZ" dirty="0" smtClean="0"/>
              <a:t>Vše se děje v cyklech</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Rovnováha ekosystému</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Zastoupení všech skupin organismů, které určují rovnováhu ekosystému</a:t>
            </a:r>
          </a:p>
          <a:p>
            <a:r>
              <a:rPr lang="cs-CZ" b="1" dirty="0" smtClean="0"/>
              <a:t>1. Primární producenti</a:t>
            </a:r>
            <a:r>
              <a:rPr lang="cs-CZ" dirty="0" smtClean="0"/>
              <a:t/>
            </a:r>
            <a:br>
              <a:rPr lang="cs-CZ" dirty="0" smtClean="0"/>
            </a:br>
            <a:r>
              <a:rPr lang="cs-CZ" dirty="0" smtClean="0"/>
              <a:t>autotrofní organismy -&gt; rostliny, které fotosyntézou vytvářejí organickou hmotu</a:t>
            </a:r>
          </a:p>
          <a:p>
            <a:r>
              <a:rPr lang="cs-CZ" b="1" dirty="0" smtClean="0"/>
              <a:t>2. Konzumenti (sekundární producenti)</a:t>
            </a:r>
            <a:r>
              <a:rPr lang="cs-CZ" dirty="0" smtClean="0"/>
              <a:t/>
            </a:r>
            <a:br>
              <a:rPr lang="cs-CZ" dirty="0" smtClean="0"/>
            </a:br>
            <a:r>
              <a:rPr lang="cs-CZ" dirty="0" smtClean="0"/>
              <a:t>heterotrofní organismy -&gt; živí se organickou hmotou a zároveň sami tvoří další </a:t>
            </a:r>
          </a:p>
          <a:p>
            <a:r>
              <a:rPr lang="cs-CZ" dirty="0" smtClean="0"/>
              <a:t>-Konzumenti 1. řádu – býložravci</a:t>
            </a:r>
            <a:br>
              <a:rPr lang="cs-CZ" dirty="0" smtClean="0"/>
            </a:br>
            <a:r>
              <a:rPr lang="cs-CZ" dirty="0" smtClean="0"/>
              <a:t>-Konzumenti 2. řádu – masožravci a všežravci</a:t>
            </a:r>
            <a:br>
              <a:rPr lang="cs-CZ" dirty="0" smtClean="0"/>
            </a:br>
            <a:r>
              <a:rPr lang="cs-CZ" dirty="0" smtClean="0"/>
              <a:t>-Konzumenti 3. řádu – masožravci ( velké šelmy) </a:t>
            </a:r>
          </a:p>
          <a:p>
            <a:r>
              <a:rPr lang="cs-CZ" b="1" dirty="0" smtClean="0"/>
              <a:t>3. </a:t>
            </a:r>
            <a:r>
              <a:rPr lang="cs-CZ" b="1" dirty="0" err="1" smtClean="0"/>
              <a:t>Reducenti</a:t>
            </a:r>
            <a:r>
              <a:rPr lang="cs-CZ" dirty="0" smtClean="0"/>
              <a:t> = </a:t>
            </a:r>
            <a:r>
              <a:rPr lang="cs-CZ" dirty="0" err="1" smtClean="0"/>
              <a:t>rozkladači</a:t>
            </a:r>
            <a:r>
              <a:rPr lang="cs-CZ" dirty="0" smtClean="0"/>
              <a:t> = </a:t>
            </a:r>
            <a:r>
              <a:rPr lang="cs-CZ" dirty="0" err="1" smtClean="0"/>
              <a:t>dekompozitoři</a:t>
            </a:r>
            <a:r>
              <a:rPr lang="cs-CZ" dirty="0" smtClean="0"/>
              <a:t/>
            </a:r>
            <a:br>
              <a:rPr lang="cs-CZ" dirty="0" smtClean="0"/>
            </a:br>
            <a:r>
              <a:rPr lang="cs-CZ" dirty="0" smtClean="0"/>
              <a:t>rozkládají organické hmoty na minerální látky</a:t>
            </a:r>
            <a:br>
              <a:rPr lang="cs-CZ" dirty="0" smtClean="0"/>
            </a:br>
            <a:r>
              <a:rPr lang="cs-CZ" dirty="0" smtClean="0"/>
              <a:t>=&gt;houby, bakterie, plísně, kvasinky </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Dělení ekosystémů</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Podle organismů</a:t>
            </a:r>
          </a:p>
          <a:p>
            <a:pPr>
              <a:buFontTx/>
              <a:buChar char="-"/>
            </a:pPr>
            <a:r>
              <a:rPr lang="cs-CZ" dirty="0" smtClean="0"/>
              <a:t>flora </a:t>
            </a:r>
          </a:p>
          <a:p>
            <a:pPr>
              <a:buFontTx/>
              <a:buChar char="-"/>
            </a:pPr>
            <a:r>
              <a:rPr lang="cs-CZ" dirty="0" smtClean="0"/>
              <a:t>fauna</a:t>
            </a:r>
          </a:p>
          <a:p>
            <a:r>
              <a:rPr lang="cs-CZ" dirty="0" smtClean="0"/>
              <a:t>Podle zásahu člověka</a:t>
            </a:r>
          </a:p>
          <a:p>
            <a:pPr>
              <a:buNone/>
            </a:pPr>
            <a:r>
              <a:rPr lang="cs-CZ" dirty="0" smtClean="0"/>
              <a:t>- přírodní</a:t>
            </a:r>
          </a:p>
          <a:p>
            <a:pPr>
              <a:buNone/>
            </a:pPr>
            <a:r>
              <a:rPr lang="cs-CZ" dirty="0" smtClean="0"/>
              <a:t>- umělé </a:t>
            </a:r>
          </a:p>
          <a:p>
            <a:r>
              <a:rPr lang="cs-CZ" dirty="0" smtClean="0"/>
              <a:t>Podle prostředí</a:t>
            </a:r>
          </a:p>
          <a:p>
            <a:pPr>
              <a:buNone/>
            </a:pPr>
            <a:r>
              <a:rPr lang="cs-CZ" dirty="0" smtClean="0"/>
              <a:t>-suchozemské</a:t>
            </a:r>
          </a:p>
          <a:p>
            <a:pPr>
              <a:buNone/>
            </a:pPr>
            <a:r>
              <a:rPr lang="cs-CZ" dirty="0" smtClean="0"/>
              <a:t>- vodní </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Přírodní ekosystémy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pralesy, útesy, tundra, rašeliniště </a:t>
            </a:r>
          </a:p>
          <a:p>
            <a:r>
              <a:rPr lang="cs-CZ" dirty="0" smtClean="0"/>
              <a:t>jsou druhově bohaté =&gt; mají složité potravní řetězce a nízkou produkci, protože obsahují velké množství konzumentů</a:t>
            </a:r>
          </a:p>
          <a:p>
            <a:r>
              <a:rPr lang="cs-CZ" dirty="0" smtClean="0"/>
              <a:t>schopny autoregulace =&gt; ekosystém udržuje stabilitu (rovnováhu)</a:t>
            </a:r>
          </a:p>
          <a:p>
            <a:r>
              <a:rPr lang="cs-CZ" dirty="0" smtClean="0"/>
              <a:t>při částečném narušení </a:t>
            </a:r>
            <a:r>
              <a:rPr lang="cs-CZ" u="sng" dirty="0" smtClean="0"/>
              <a:t>možnost obnovy</a:t>
            </a:r>
            <a:r>
              <a:rPr lang="cs-CZ" dirty="0" smtClean="0"/>
              <a:t> </a:t>
            </a:r>
            <a:r>
              <a:rPr lang="cs-CZ" b="1" dirty="0" smtClean="0"/>
              <a:t>X</a:t>
            </a:r>
            <a:r>
              <a:rPr lang="cs-CZ" dirty="0" smtClean="0"/>
              <a:t> při výrazném </a:t>
            </a:r>
            <a:r>
              <a:rPr lang="cs-CZ" u="sng" dirty="0" smtClean="0"/>
              <a:t>ztráta autoregulace, hroucení ekosystému</a:t>
            </a:r>
            <a:endParaRPr lang="cs-CZ" dirty="0" smtClean="0"/>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Umělé ekosystémy</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pole, zahrady, rybníky,přehrady </a:t>
            </a:r>
          </a:p>
          <a:p>
            <a:r>
              <a:rPr lang="cs-CZ" dirty="0" smtClean="0"/>
              <a:t>vznikly zásahem člověka, dnes převažují</a:t>
            </a:r>
          </a:p>
          <a:p>
            <a:r>
              <a:rPr lang="cs-CZ" dirty="0" smtClean="0"/>
              <a:t>druhově méně početné ( extrém - monokultury)</a:t>
            </a:r>
          </a:p>
          <a:p>
            <a:r>
              <a:rPr lang="cs-CZ" b="1" dirty="0" smtClean="0"/>
              <a:t>nejsou schopny autoregulace</a:t>
            </a:r>
            <a:r>
              <a:rPr lang="cs-CZ" dirty="0" smtClean="0"/>
              <a:t/>
            </a:r>
            <a:br>
              <a:rPr lang="cs-CZ" dirty="0" smtClean="0"/>
            </a:br>
            <a:r>
              <a:rPr lang="cs-CZ" dirty="0" smtClean="0"/>
              <a:t>=&gt; ekosystémy jsou nestabilní =&gt;náchylnost k přemnožení škůdců + kolísání klimatických faktorů (vítr, eroze, vývraty)</a:t>
            </a:r>
            <a:br>
              <a:rPr lang="cs-CZ" dirty="0" smtClean="0"/>
            </a:br>
            <a:r>
              <a:rPr lang="cs-CZ" dirty="0" smtClean="0"/>
              <a:t>=&gt; potřeba dodatkové energie (pesticidy, hnojiva, orba, zavlažování </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Ekosystémy podle prostředí</a:t>
            </a:r>
            <a:endParaRPr lang="cs-CZ" b="1" dirty="0"/>
          </a:p>
        </p:txBody>
      </p:sp>
      <p:sp>
        <p:nvSpPr>
          <p:cNvPr id="3" name="Zástupný symbol pro obsah 2"/>
          <p:cNvSpPr>
            <a:spLocks noGrp="1"/>
          </p:cNvSpPr>
          <p:nvPr>
            <p:ph idx="1"/>
          </p:nvPr>
        </p:nvSpPr>
        <p:spPr/>
        <p:txBody>
          <a:bodyPr>
            <a:normAutofit fontScale="55000" lnSpcReduction="20000"/>
          </a:bodyPr>
          <a:lstStyle/>
          <a:p>
            <a:pPr>
              <a:buNone/>
            </a:pPr>
            <a:r>
              <a:rPr lang="cs-CZ" b="1" dirty="0" smtClean="0"/>
              <a:t>Suchozemské ekosystémy</a:t>
            </a:r>
          </a:p>
          <a:p>
            <a:pPr>
              <a:buNone/>
            </a:pPr>
            <a:r>
              <a:rPr lang="cs-CZ" dirty="0" smtClean="0"/>
              <a:t>ekosystémy s vegetací (rostlinstvem) stejného typu tvoří </a:t>
            </a:r>
            <a:r>
              <a:rPr lang="cs-CZ" u="sng" dirty="0" smtClean="0"/>
              <a:t>biom</a:t>
            </a:r>
            <a:endParaRPr lang="cs-CZ" dirty="0" smtClean="0"/>
          </a:p>
          <a:p>
            <a:pPr>
              <a:buNone/>
            </a:pPr>
            <a:r>
              <a:rPr lang="cs-CZ" b="1" dirty="0" smtClean="0"/>
              <a:t>Biomy: </a:t>
            </a:r>
            <a:r>
              <a:rPr lang="cs-CZ" dirty="0" smtClean="0"/>
              <a:t>např.</a:t>
            </a:r>
          </a:p>
          <a:p>
            <a:r>
              <a:rPr lang="cs-CZ" dirty="0" smtClean="0"/>
              <a:t>Tundra</a:t>
            </a:r>
          </a:p>
          <a:p>
            <a:r>
              <a:rPr lang="cs-CZ" dirty="0" smtClean="0"/>
              <a:t>Opadavý listnatý les</a:t>
            </a:r>
          </a:p>
          <a:p>
            <a:r>
              <a:rPr lang="cs-CZ" dirty="0" smtClean="0"/>
              <a:t> Step</a:t>
            </a:r>
          </a:p>
          <a:p>
            <a:r>
              <a:rPr lang="cs-CZ" dirty="0" smtClean="0"/>
              <a:t>Poušť</a:t>
            </a:r>
          </a:p>
          <a:p>
            <a:r>
              <a:rPr lang="cs-CZ" dirty="0" smtClean="0"/>
              <a:t>Savana</a:t>
            </a:r>
          </a:p>
          <a:p>
            <a:r>
              <a:rPr lang="cs-CZ" dirty="0" smtClean="0"/>
              <a:t>Tropický deštný les </a:t>
            </a:r>
          </a:p>
          <a:p>
            <a:pPr>
              <a:buNone/>
            </a:pPr>
            <a:r>
              <a:rPr lang="cs-CZ" dirty="0" smtClean="0"/>
              <a:t>rozšíření ekosystému závisí na zeměpisné šířce a nadmořské výšce</a:t>
            </a:r>
          </a:p>
          <a:p>
            <a:pPr>
              <a:buNone/>
            </a:pPr>
            <a:r>
              <a:rPr lang="cs-CZ" b="1" dirty="0" smtClean="0"/>
              <a:t>Česká republika je v </a:t>
            </a:r>
            <a:r>
              <a:rPr lang="cs-CZ" b="1" smtClean="0"/>
              <a:t>listnatém – smíšeném  </a:t>
            </a:r>
            <a:r>
              <a:rPr lang="cs-CZ" b="1" dirty="0" smtClean="0"/>
              <a:t>biomu </a:t>
            </a:r>
          </a:p>
          <a:p>
            <a:pPr>
              <a:buNone/>
            </a:pPr>
            <a:r>
              <a:rPr lang="cs-CZ" b="1" dirty="0" smtClean="0"/>
              <a:t>Vodní ekosystémy</a:t>
            </a:r>
          </a:p>
          <a:p>
            <a:pPr>
              <a:buNone/>
            </a:pPr>
            <a:r>
              <a:rPr lang="cs-CZ" dirty="0" smtClean="0"/>
              <a:t>mořské vodní ekosystémy - slaná voda </a:t>
            </a:r>
          </a:p>
          <a:p>
            <a:pPr>
              <a:buNone/>
            </a:pPr>
            <a:r>
              <a:rPr lang="cs-CZ" dirty="0" smtClean="0"/>
              <a:t>sladké stojaté vody - nádrže, jezera </a:t>
            </a:r>
          </a:p>
          <a:p>
            <a:pPr>
              <a:buNone/>
            </a:pPr>
            <a:r>
              <a:rPr lang="cs-CZ" dirty="0" smtClean="0"/>
              <a:t>tekoucí vody - sladké - vodní toky (řeky, potoky) </a:t>
            </a:r>
          </a:p>
          <a:p>
            <a:pPr>
              <a:buNone/>
            </a:pPr>
            <a:r>
              <a:rPr lang="cs-CZ" dirty="0" smtClean="0"/>
              <a:t>brakické vody - mísí se sladká a slaná voda (delty řek) </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pojmy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Biotop</a:t>
            </a:r>
          </a:p>
          <a:p>
            <a:r>
              <a:rPr lang="cs-CZ" dirty="0" smtClean="0"/>
              <a:t>Biocenóza</a:t>
            </a:r>
          </a:p>
          <a:p>
            <a:r>
              <a:rPr lang="cs-CZ" dirty="0" smtClean="0"/>
              <a:t>Biosféra</a:t>
            </a:r>
          </a:p>
          <a:p>
            <a:r>
              <a:rPr lang="cs-CZ" dirty="0" smtClean="0"/>
              <a:t>Biodiverzita</a:t>
            </a:r>
          </a:p>
          <a:p>
            <a:r>
              <a:rPr lang="cs-CZ" dirty="0" smtClean="0"/>
              <a:t>Endemit</a:t>
            </a:r>
          </a:p>
          <a:p>
            <a:r>
              <a:rPr lang="cs-CZ" dirty="0" err="1" smtClean="0"/>
              <a:t>Geobiocenóza</a:t>
            </a:r>
            <a:endParaRPr lang="cs-CZ" dirty="0" smtClean="0"/>
          </a:p>
          <a:p>
            <a:r>
              <a:rPr lang="cs-CZ" dirty="0" smtClean="0"/>
              <a:t>Areál</a:t>
            </a:r>
          </a:p>
          <a:p>
            <a:r>
              <a:rPr lang="cs-CZ" dirty="0" smtClean="0"/>
              <a:t>Taxon</a:t>
            </a:r>
          </a:p>
          <a:p>
            <a:pPr>
              <a:buNone/>
            </a:pPr>
            <a:endParaRPr lang="cs-CZ" dirty="0" smtClean="0"/>
          </a:p>
          <a:p>
            <a:pPr>
              <a:buNone/>
            </a:pPr>
            <a:endParaRPr lang="cs-CZ" dirty="0" smtClean="0"/>
          </a:p>
          <a:p>
            <a:pPr>
              <a:buNone/>
            </a:pP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pojištění“</a:t>
            </a:r>
            <a:endParaRPr lang="cs-CZ" b="1" dirty="0"/>
          </a:p>
        </p:txBody>
      </p:sp>
      <p:sp>
        <p:nvSpPr>
          <p:cNvPr id="3" name="Zástupný symbol pro obsah 2"/>
          <p:cNvSpPr>
            <a:spLocks noGrp="1"/>
          </p:cNvSpPr>
          <p:nvPr>
            <p:ph idx="1"/>
          </p:nvPr>
        </p:nvSpPr>
        <p:spPr/>
        <p:txBody>
          <a:bodyPr>
            <a:normAutofit fontScale="92500"/>
          </a:bodyPr>
          <a:lstStyle/>
          <a:p>
            <a:r>
              <a:rPr lang="cs-CZ" dirty="0" smtClean="0"/>
              <a:t>S rostoucí biodiverzitou se fungování ekosystému „nasycuje“</a:t>
            </a:r>
          </a:p>
          <a:p>
            <a:r>
              <a:rPr lang="cs-CZ" dirty="0" smtClean="0"/>
              <a:t>Ekosystémy pravděpodobně obsahují druhy, které fungování systému nijak zvlášť neovlivňují.</a:t>
            </a:r>
          </a:p>
          <a:p>
            <a:r>
              <a:rPr lang="cs-CZ" dirty="0" smtClean="0"/>
              <a:t>Tyto zdánlivě „nadbytečné“ druhy se při změně životního prostředí často stávají  klíčovými</a:t>
            </a:r>
          </a:p>
          <a:p>
            <a:r>
              <a:rPr lang="cs-CZ" dirty="0" smtClean="0"/>
              <a:t>Biodiverzita tedy do určité míry zaručuje, že ekosystém pracuje „udržitelně“</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Fungování ekosystému</a:t>
            </a:r>
            <a:endParaRPr lang="cs-CZ" b="1" dirty="0"/>
          </a:p>
        </p:txBody>
      </p:sp>
      <p:sp>
        <p:nvSpPr>
          <p:cNvPr id="3" name="Zástupný symbol pro obsah 2"/>
          <p:cNvSpPr>
            <a:spLocks noGrp="1"/>
          </p:cNvSpPr>
          <p:nvPr>
            <p:ph idx="1"/>
          </p:nvPr>
        </p:nvSpPr>
        <p:spPr/>
        <p:txBody>
          <a:bodyPr/>
          <a:lstStyle/>
          <a:p>
            <a:endParaRPr lang="cs-CZ" b="1" dirty="0" smtClean="0"/>
          </a:p>
          <a:p>
            <a:endParaRPr lang="cs-CZ" b="1" dirty="0" smtClean="0"/>
          </a:p>
          <a:p>
            <a:pPr>
              <a:buNone/>
            </a:pPr>
            <a:r>
              <a:rPr lang="cs-CZ" sz="5400" b="1" dirty="0" smtClean="0"/>
              <a:t>Zahrnuje spoustu nejistot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Globální aspekty lidského rozvoje </a:t>
            </a:r>
            <a:endParaRPr lang="cs-CZ" b="1" dirty="0"/>
          </a:p>
        </p:txBody>
      </p:sp>
      <p:sp>
        <p:nvSpPr>
          <p:cNvPr id="3" name="Zástupný symbol pro obsah 2"/>
          <p:cNvSpPr>
            <a:spLocks noGrp="1"/>
          </p:cNvSpPr>
          <p:nvPr>
            <p:ph idx="1"/>
          </p:nvPr>
        </p:nvSpPr>
        <p:spPr/>
        <p:txBody>
          <a:bodyPr/>
          <a:lstStyle/>
          <a:p>
            <a:r>
              <a:rPr lang="cs-CZ" dirty="0" smtClean="0"/>
              <a:t>Průměrná délka života stoupla o třetinu</a:t>
            </a:r>
          </a:p>
          <a:p>
            <a:r>
              <a:rPr lang="cs-CZ" dirty="0" smtClean="0"/>
              <a:t>Pokles dětské úmrtnosti </a:t>
            </a:r>
          </a:p>
          <a:p>
            <a:r>
              <a:rPr lang="cs-CZ" dirty="0" smtClean="0"/>
              <a:t>Pokles podvýživy</a:t>
            </a:r>
          </a:p>
          <a:p>
            <a:r>
              <a:rPr lang="cs-CZ" dirty="0" smtClean="0"/>
              <a:t>Pokles chudoby</a:t>
            </a:r>
          </a:p>
          <a:p>
            <a:r>
              <a:rPr lang="cs-CZ" dirty="0" smtClean="0"/>
              <a:t>Prohloubení rozdílů mezi chudými a bohatými</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Index HDI - Index lidského rozvoje </a:t>
            </a:r>
            <a:br>
              <a:rPr lang="cs-CZ" b="1" dirty="0" smtClean="0"/>
            </a:br>
            <a:endParaRPr lang="cs-CZ" dirty="0"/>
          </a:p>
        </p:txBody>
      </p:sp>
      <p:sp>
        <p:nvSpPr>
          <p:cNvPr id="3" name="Zástupný symbol pro obsah 2"/>
          <p:cNvSpPr>
            <a:spLocks noGrp="1"/>
          </p:cNvSpPr>
          <p:nvPr>
            <p:ph idx="1"/>
          </p:nvPr>
        </p:nvSpPr>
        <p:spPr/>
        <p:txBody>
          <a:bodyPr>
            <a:normAutofit fontScale="77500" lnSpcReduction="20000"/>
          </a:bodyPr>
          <a:lstStyle/>
          <a:p>
            <a:endParaRPr lang="cs-CZ" dirty="0" smtClean="0"/>
          </a:p>
          <a:p>
            <a:r>
              <a:rPr lang="cs-CZ" b="1" dirty="0" smtClean="0"/>
              <a:t> (</a:t>
            </a:r>
            <a:r>
              <a:rPr lang="cs-CZ" b="1" dirty="0" err="1" smtClean="0"/>
              <a:t>Human</a:t>
            </a:r>
            <a:r>
              <a:rPr lang="cs-CZ" b="1" dirty="0" smtClean="0"/>
              <a:t> </a:t>
            </a:r>
            <a:r>
              <a:rPr lang="cs-CZ" b="1" dirty="0" err="1" smtClean="0"/>
              <a:t>Development</a:t>
            </a:r>
            <a:r>
              <a:rPr lang="cs-CZ" b="1" dirty="0" smtClean="0"/>
              <a:t> Index-HDI) </a:t>
            </a:r>
          </a:p>
          <a:p>
            <a:r>
              <a:rPr lang="cs-CZ" dirty="0" smtClean="0"/>
              <a:t>Měří kvalitu lidského života. </a:t>
            </a:r>
          </a:p>
          <a:p>
            <a:r>
              <a:rPr lang="cs-CZ" dirty="0" smtClean="0"/>
              <a:t>vypočítáván na základě tří kategorií faktorů: lidské zdraví, úroveň vzdělanosti a hmotná životní úroveň. </a:t>
            </a:r>
          </a:p>
          <a:p>
            <a:r>
              <a:rPr lang="cs-CZ" dirty="0" smtClean="0"/>
              <a:t>Lidské zdraví  - průměrná očekávaná délka života při narození</a:t>
            </a:r>
          </a:p>
          <a:p>
            <a:r>
              <a:rPr lang="cs-CZ" dirty="0" smtClean="0"/>
              <a:t>Úroveň vzdělanosti  - podíl gramotného obyvatelstva a jako kombinovaný podíl populace z příslušné věkové skupiny navštěvující školy prvního, druhého a třetího stupně.</a:t>
            </a:r>
          </a:p>
          <a:p>
            <a:r>
              <a:rPr lang="cs-CZ" dirty="0" smtClean="0"/>
              <a:t>Hmotná životní úroveň  - hrubý domácí produkt na osobu v USD, který je přepočítáván na paritu kupní síly. </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ekologie</a:t>
            </a:r>
            <a:endParaRPr lang="cs-CZ" b="1" dirty="0"/>
          </a:p>
        </p:txBody>
      </p:sp>
      <p:sp>
        <p:nvSpPr>
          <p:cNvPr id="3" name="Zástupný symbol pro obsah 2"/>
          <p:cNvSpPr>
            <a:spLocks noGrp="1"/>
          </p:cNvSpPr>
          <p:nvPr>
            <p:ph idx="1"/>
          </p:nvPr>
        </p:nvSpPr>
        <p:spPr/>
        <p:txBody>
          <a:bodyPr>
            <a:normAutofit/>
          </a:bodyPr>
          <a:lstStyle/>
          <a:p>
            <a:r>
              <a:rPr lang="cs-CZ" dirty="0" smtClean="0"/>
              <a:t>Pozitiva posledních let:</a:t>
            </a:r>
          </a:p>
          <a:p>
            <a:r>
              <a:rPr lang="cs-CZ" dirty="0" smtClean="0"/>
              <a:t>Čistší ovzduší ve městech</a:t>
            </a:r>
          </a:p>
          <a:p>
            <a:r>
              <a:rPr lang="cs-CZ" dirty="0" smtClean="0"/>
              <a:t>Menší znečištění vodních toků</a:t>
            </a:r>
          </a:p>
          <a:p>
            <a:r>
              <a:rPr lang="cs-CZ" dirty="0" smtClean="0"/>
              <a:t>Roste kvalita pitné vody i potravin</a:t>
            </a:r>
          </a:p>
          <a:p>
            <a:r>
              <a:rPr lang="cs-CZ" dirty="0" smtClean="0"/>
              <a:t>Podíl lidí trpících chorobami v důsledku narušeného životního prostředí klesá</a:t>
            </a:r>
          </a:p>
          <a:p>
            <a:r>
              <a:rPr lang="cs-CZ" dirty="0" smtClean="0"/>
              <a:t>Roste ekologické povědomí v životě i průmyslové výrobě</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Přesto: I.</a:t>
            </a:r>
            <a:endParaRPr lang="cs-CZ" b="1" dirty="0"/>
          </a:p>
        </p:txBody>
      </p:sp>
      <p:sp>
        <p:nvSpPr>
          <p:cNvPr id="3" name="Zástupný symbol pro obsah 2"/>
          <p:cNvSpPr>
            <a:spLocks noGrp="1"/>
          </p:cNvSpPr>
          <p:nvPr>
            <p:ph idx="1"/>
          </p:nvPr>
        </p:nvSpPr>
        <p:spPr/>
        <p:txBody>
          <a:bodyPr>
            <a:normAutofit fontScale="70000" lnSpcReduction="20000"/>
          </a:bodyPr>
          <a:lstStyle/>
          <a:p>
            <a:pPr>
              <a:buNone/>
            </a:pPr>
            <a:r>
              <a:rPr lang="cs-CZ" dirty="0" smtClean="0"/>
              <a:t>V atmosféře roste obsah oxidu uhličitého a dalších skleníkových plynů zejména v důsledku spalování fosilních paliv. Jejich koncentrace je dnes o 30 % vyšší než v </a:t>
            </a:r>
            <a:r>
              <a:rPr lang="cs-CZ" dirty="0" err="1" smtClean="0"/>
              <a:t>předindustriálním</a:t>
            </a:r>
            <a:r>
              <a:rPr lang="cs-CZ" dirty="0" smtClean="0"/>
              <a:t> období a po další desítky let dále poroste, prakticky jisté je nejméně zdvojnásobení původní hodnoty. Změna klimatu, jež je důsledkem tohoto zvýšení, je nevyhnutelná a ve skutečnosti již probíhá. Je spojena nejen s průměrným globálním oteplením, ale i s vysoušením celých regionů, s výraznými výkyvy počasí včetně vln veder nebo extrémních mrazů, s bouřemi, hurikány a povodněmi a s rychle stoupající hladinou světového oceánu. Nastaly i další globální změny atmosféry: Stratosférická ozónová vrstva je významně redukována. Rozsah území postiženého kyselou atmosférickou depozicí se z rozvinutých států přesunuje do rozvojových a celkově rozšiřuje. Atmosférická cirkulace přenáší průmyslové a jiné znečištění po celém povrchu planety.</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II.</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Člověk mění hydrologický systém a hydrologický cyklus. Pevninské vody prakticky na všech kontinentech jsou do značné míry znečištěny a v současné době výrazně roste znečištění oceánů. Život v oceánech je ohrožen, což se týká redukce biologické rozmanitosti v mořích i zdrojů ryb komerčně využívaných, které jsou v rostoucí míře výrazně ohroženy. Více než 60 % světových rybolovných oblastí je na hranici nadměrného využívání a nebo již do větší či menší míry znehodnoceno.  Nedostatek zdrojů sladké vody, který se v budoucnu ještě prohloubí, je už dnes limitou rozvoje řady regionů a v blízké budoucnosti se stane problémem obrovského rozsahu</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III.</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Zemský pokryv byl podstatně změněn. 10-15 % celkové plochy souší zaujímají zemědělská pole nebo urbanizované systémy a na dalších 6-8 % jsou intenzívně využívané pastviny. Celkový podíl plně transformovaných nebo degradovaných ploch je 40-50 %, přičemž ostatní plochy – s výjimkou nejvyšších pohoří a území pokrytých převážně ledem – jsou fragmentovány zejména silnicemi a jinou infrastrukturou. Neustále ubývá přirozených lesů, zejména tropických pralesů. Zemědělská půda, na které závisí tři čtvrtiny výživy lidstva, je v rostoucí míře degradována erozí, zasolováním a jinými faktory, a její průměrná výměra na obyvatele neustále klesá (0,43 ha/os. v roce 1961, 0,26 ha/os. v současné době).</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Látkový tok materiálů, jež procházejí globálním sedimentárním cyklem, je zhruba 10 miliard tun za rok, zatímco antropogenní tok (způsobený zemědělstvím, těžbou nerostných surovin, stavebnictvím, průmyslovou výrobou a produkcí odpadů) je nejméně desetinásobně větší. Některé z látkových toků způsobených člověkem jsou velmi nebezpečné, jako například eroze orné půdy (30-40 mld. tun za rok) nebo změny biogeochemických cyklů uhlíku, dusíku a dalších biogenních a toxických látek. Přirozené toky mědi, stříbra, olova, rtuti a dalších těžkých kovů jsou pouhými malými zlomky (jedna setina až méně než tisícina) antropogenních toků. V  důsledku lidské činnosti jsou do prostředí rozptylovány další nebezpečné látky jako jsou persistentní toxické organické látky a radioaktivní prvky. Jejich plíživě rostoucí koncentrace v různých složkách prostředí mohou představovat chemickou časovou bombu namířenou proti lidskému zdraví a reprodukčním schopnostem. </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Ze všeho nejhrozivější je ztráta biologické rozmanitosti. Zde jsme konfrontováni s nejhorším důsledkem lidské nadvlády nad planetou Zemí, která působí vymírání rostlinných a živočišných druhů v měřítku srovnatelném snad jen s katastrofickými událostmi v dávné minulosti jako bylo známé vymření dinosaurů. Rychlost redukce biologických druhů je sto až tisícinásobná ve srovnání s </a:t>
            </a:r>
            <a:r>
              <a:rPr lang="cs-CZ" dirty="0" err="1" smtClean="0"/>
              <a:t>předindustriálním</a:t>
            </a:r>
            <a:r>
              <a:rPr lang="cs-CZ" dirty="0" smtClean="0"/>
              <a:t> obdobím. Ilustrací jsou data o nejznámějších typech živých organismů: 25 % ptačích druhů a 18 % druhů savců již zmizelo, botanici odhadují, že do konce příštího století zaniknou dvě třetiny druhů vyšších rostlin. Biologická </a:t>
            </a:r>
            <a:r>
              <a:rPr lang="cs-CZ" dirty="0" err="1" smtClean="0"/>
              <a:t>diverzita</a:t>
            </a:r>
            <a:r>
              <a:rPr lang="cs-CZ" dirty="0" smtClean="0"/>
              <a:t> se drasticky redukuje i na dalších úrovních, to znamená v měřítku krajin, ekosystémů a genofondu jednotlivých druhů. </a:t>
            </a:r>
            <a:r>
              <a:rPr lang="cs-CZ" smtClean="0"/>
              <a:t>Plné důsledky těchto procesů jsou zatím neznámé.</a:t>
            </a: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Emise</a:t>
            </a:r>
          </a:p>
          <a:p>
            <a:r>
              <a:rPr lang="cs-CZ" dirty="0" smtClean="0"/>
              <a:t>Imise</a:t>
            </a:r>
          </a:p>
          <a:p>
            <a:r>
              <a:rPr lang="cs-CZ" dirty="0" smtClean="0"/>
              <a:t>Biomasa</a:t>
            </a:r>
          </a:p>
          <a:p>
            <a:r>
              <a:rPr lang="cs-CZ" dirty="0" smtClean="0"/>
              <a:t>Eroze</a:t>
            </a:r>
          </a:p>
          <a:p>
            <a:r>
              <a:rPr lang="cs-CZ" dirty="0" smtClean="0"/>
              <a:t>Biota </a:t>
            </a:r>
          </a:p>
          <a:p>
            <a:r>
              <a:rPr lang="cs-CZ" dirty="0" err="1" smtClean="0"/>
              <a:t>Biochora</a:t>
            </a:r>
            <a:endParaRPr lang="cs-CZ" dirty="0" smtClean="0"/>
          </a:p>
          <a:p>
            <a:r>
              <a:rPr lang="cs-CZ" dirty="0" smtClean="0"/>
              <a:t>Biokoridor</a:t>
            </a:r>
          </a:p>
          <a:p>
            <a:endParaRPr lang="cs-CZ" dirty="0" smtClean="0"/>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Řešení?!</a:t>
            </a:r>
            <a:endParaRPr lang="cs-CZ" b="1" dirty="0"/>
          </a:p>
        </p:txBody>
      </p:sp>
      <p:sp>
        <p:nvSpPr>
          <p:cNvPr id="3" name="Zástupný symbol pro obsah 2"/>
          <p:cNvSpPr>
            <a:spLocks noGrp="1"/>
          </p:cNvSpPr>
          <p:nvPr>
            <p:ph idx="1"/>
          </p:nvPr>
        </p:nvSpPr>
        <p:spPr/>
        <p:txBody>
          <a:bodyPr/>
          <a:lstStyle/>
          <a:p>
            <a:pPr>
              <a:buNone/>
            </a:pPr>
            <a:r>
              <a:rPr lang="cs-CZ" dirty="0" smtClean="0"/>
              <a:t>3 nejčastěji zmiňované směry:</a:t>
            </a:r>
          </a:p>
          <a:p>
            <a:pPr marL="514350" indent="-514350">
              <a:buAutoNum type="arabicPeriod"/>
            </a:pPr>
            <a:r>
              <a:rPr lang="cs-CZ" dirty="0" smtClean="0"/>
              <a:t>Zaměření na jednotlivce a jejich životní styl</a:t>
            </a:r>
          </a:p>
          <a:p>
            <a:pPr marL="514350" indent="-514350">
              <a:buAutoNum type="arabicPeriod"/>
            </a:pPr>
            <a:r>
              <a:rPr lang="cs-CZ" dirty="0" smtClean="0"/>
              <a:t>Zaměření na změnu institucí</a:t>
            </a:r>
          </a:p>
          <a:p>
            <a:pPr marL="514350" indent="-514350">
              <a:buAutoNum type="arabicPeriod"/>
            </a:pPr>
            <a:r>
              <a:rPr lang="cs-CZ" dirty="0" smtClean="0"/>
              <a:t>Koncepce udržitelného rozvoje vycházející z Agendy 21</a:t>
            </a:r>
          </a:p>
          <a:p>
            <a:pPr marL="514350" indent="-514350">
              <a:buNone/>
            </a:pPr>
            <a:r>
              <a:rPr lang="cs-CZ" b="1" dirty="0" smtClean="0"/>
              <a:t>Integrace ekologických zřetelů do hospodářství, průmyslu, politiky, chování obcí, domácností, jednotlivců</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Strategický rámec udržitelného rozvoje České republiky</a:t>
            </a:r>
            <a:br>
              <a:rPr lang="cs-CZ" b="1"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Dne 11. ledna 2010 schválila vláda ČR svým usnesením č. 37 Strategický rámec udržitelného rozvoje České republiky, který určuje dlouhodobé cíle pro tři základní oblasti rozvoje moderní společnosti – ekonomickou, sociální a environmentální. Dokument je strukturován do 5 prioritních os:</a:t>
            </a:r>
          </a:p>
          <a:p>
            <a:r>
              <a:rPr lang="cs-CZ" dirty="0" smtClean="0"/>
              <a:t>Společnost, člověk a zdraví; </a:t>
            </a:r>
          </a:p>
          <a:p>
            <a:r>
              <a:rPr lang="cs-CZ" dirty="0" smtClean="0"/>
              <a:t>Ekonomika a inovace; </a:t>
            </a:r>
          </a:p>
          <a:p>
            <a:r>
              <a:rPr lang="cs-CZ" dirty="0" smtClean="0"/>
              <a:t>Rozvoj území; </a:t>
            </a:r>
          </a:p>
          <a:p>
            <a:r>
              <a:rPr lang="cs-CZ" dirty="0" smtClean="0"/>
              <a:t>Krajina, ekosystémy a biodiverzita; </a:t>
            </a:r>
          </a:p>
          <a:p>
            <a:r>
              <a:rPr lang="cs-CZ" dirty="0" smtClean="0"/>
              <a:t>Stabilní a bezpečná společnost.</a:t>
            </a:r>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Udržitelný rozvoj (UR)</a:t>
            </a:r>
            <a:endParaRPr lang="cs-CZ" b="1" dirty="0"/>
          </a:p>
        </p:txBody>
      </p:sp>
      <p:sp>
        <p:nvSpPr>
          <p:cNvPr id="3" name="Zástupný symbol pro obsah 2"/>
          <p:cNvSpPr>
            <a:spLocks noGrp="1"/>
          </p:cNvSpPr>
          <p:nvPr>
            <p:ph idx="1"/>
          </p:nvPr>
        </p:nvSpPr>
        <p:spPr/>
        <p:txBody>
          <a:bodyPr>
            <a:normAutofit/>
          </a:bodyPr>
          <a:lstStyle/>
          <a:p>
            <a:r>
              <a:rPr lang="cs-CZ" dirty="0" smtClean="0"/>
              <a:t>je vyvážený, harmonický, sociálně a ekologicky odpovědný rozvoj. Jedná se o rozvoj odpovědný k lidem (včetně těch, kteří žijí na druhé straně planety, těch, kteří se dosud nenarodili, a těch, kteří nám přenechali důležité hodnoty, jež by se neměly zničit) i k přírodě (vytvářející hodnoty, které nejsme schopni vytvořit a bez kterých by byl život nemožný).</a:t>
            </a:r>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Pilíře udržitelnosti</a:t>
            </a:r>
            <a:endParaRPr lang="cs-CZ" b="1" dirty="0"/>
          </a:p>
        </p:txBody>
      </p:sp>
      <p:sp>
        <p:nvSpPr>
          <p:cNvPr id="3" name="Zástupný symbol pro obsah 2"/>
          <p:cNvSpPr>
            <a:spLocks noGrp="1"/>
          </p:cNvSpPr>
          <p:nvPr>
            <p:ph idx="1"/>
          </p:nvPr>
        </p:nvSpPr>
        <p:spPr/>
        <p:txBody>
          <a:bodyPr>
            <a:normAutofit fontScale="70000" lnSpcReduction="20000"/>
          </a:bodyPr>
          <a:lstStyle/>
          <a:p>
            <a:pPr>
              <a:buNone/>
            </a:pPr>
            <a:r>
              <a:rPr lang="cs-CZ" dirty="0" smtClean="0"/>
              <a:t>udržitelný rozvoj“ jako rovnováha tří oblastí: </a:t>
            </a:r>
          </a:p>
          <a:p>
            <a:r>
              <a:rPr lang="cs-CZ" b="1" dirty="0" smtClean="0"/>
              <a:t>životní prostředí</a:t>
            </a:r>
            <a:endParaRPr lang="cs-CZ" dirty="0" smtClean="0"/>
          </a:p>
          <a:p>
            <a:r>
              <a:rPr lang="cs-CZ" b="1" dirty="0" smtClean="0"/>
              <a:t>společenský život</a:t>
            </a:r>
            <a:endParaRPr lang="cs-CZ" dirty="0" smtClean="0"/>
          </a:p>
          <a:p>
            <a:r>
              <a:rPr lang="cs-CZ" b="1" dirty="0" smtClean="0"/>
              <a:t>ekonomika</a:t>
            </a:r>
          </a:p>
          <a:p>
            <a:r>
              <a:rPr lang="cs-CZ" dirty="0" smtClean="0"/>
              <a:t>Všechny pilíře můžeme rozdělit podle většího množství aspektů života, např. příroda, kultura, zdraví, technologie... </a:t>
            </a:r>
          </a:p>
          <a:p>
            <a:r>
              <a:rPr lang="cs-CZ" dirty="0" smtClean="0"/>
              <a:t>„Klíčová témata UR zahrnují mimo jiné zmírnění chudoby, občanství, mír, etiku, odpovědnost v místních a globálních souvislostech, demokracii a vládnutí, spravedlnost, bezpečnost, lidská práva, zdraví, rovnost pohlaví, kulturní rozmanitost, rozvoj měst a venkova, ekonomiku, modely výroby a spotřeby, odpovědnost podniků, ochranu životního prostředí, řízení přírodních zdrojů a biologickou a krajinnou rozmanitost“ (Evropská strategie vzdělávání pro udržitelný rozvoj, 2005).</a:t>
            </a: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Indikátory udržitelného rozvoje</a:t>
            </a:r>
            <a:br>
              <a:rPr lang="cs-CZ" b="1" dirty="0" smtClean="0"/>
            </a:br>
            <a:endParaRPr lang="cs-CZ" dirty="0"/>
          </a:p>
        </p:txBody>
      </p:sp>
      <p:sp>
        <p:nvSpPr>
          <p:cNvPr id="3" name="Zástupný symbol pro obsah 2"/>
          <p:cNvSpPr>
            <a:spLocks noGrp="1"/>
          </p:cNvSpPr>
          <p:nvPr>
            <p:ph idx="1"/>
          </p:nvPr>
        </p:nvSpPr>
        <p:spPr/>
        <p:txBody>
          <a:bodyPr>
            <a:normAutofit fontScale="85000" lnSpcReduction="10000"/>
          </a:bodyPr>
          <a:lstStyle/>
          <a:p>
            <a:endParaRPr lang="cs-CZ" dirty="0" smtClean="0"/>
          </a:p>
          <a:p>
            <a:r>
              <a:rPr lang="cs-CZ" dirty="0" smtClean="0"/>
              <a:t>Indikátory = ukazatele udržitelného rozvoje jsou nástroje ke sledování toho, nakolik se opravdu blížíme či vzdalujeme udržitelnosti. K tomu lze využít buď sady dílčích indikátorů pokrývajících různé aspekty udržitelného rozvoje (např. plocha zeleně v obci, vývoj populace typického druhu rostliny či živočicha, dostupnost sociálních služeb, zaměstnanost, počet místních podniků,…), nebo souhrnné (agregované) indikátory - souhrnný pohled na udržitelnost spotřeby nabízí např. indikátor „ekologická stopa“.</a:t>
            </a: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Udržitelná výroba a spotřeba</a:t>
            </a:r>
            <a:br>
              <a:rPr lang="cs-CZ" b="1" smtClean="0"/>
            </a:br>
            <a:endParaRPr lang="cs-CZ"/>
          </a:p>
        </p:txBody>
      </p:sp>
      <p:sp>
        <p:nvSpPr>
          <p:cNvPr id="3" name="Zástupný symbol pro obsah 2"/>
          <p:cNvSpPr>
            <a:spLocks noGrp="1"/>
          </p:cNvSpPr>
          <p:nvPr>
            <p:ph idx="1"/>
          </p:nvPr>
        </p:nvSpPr>
        <p:spPr/>
        <p:txBody>
          <a:bodyPr>
            <a:normAutofit fontScale="85000" lnSpcReduction="20000"/>
          </a:bodyPr>
          <a:lstStyle/>
          <a:p>
            <a:r>
              <a:rPr lang="cs-CZ" dirty="0" smtClean="0"/>
              <a:t>Nezbytnou podmínkou udržitelného rozvoje je změna vzorců výroby a spotřeby. Udržitelná spotřeba a výroba je „používání služeb a výrobků, které uspokojují základní potřeby společnosti a zlepšují kvalitu života, zároveň však minimalizují spotřebu přírodních zdrojů, používání toxických látek, produkci odpadů a škodlivin v průběhu celého životního cyklu služby nebo výrobků tak, aby nebylo ohroženo uspokojování potřeb budoucích generací.“ (Rámec programů udržitelné spotřeby a výroby České republiky, Ministerstvo životního prostředí 2005). </a:t>
            </a:r>
            <a:br>
              <a:rPr lang="cs-CZ" dirty="0" smtClean="0"/>
            </a:br>
            <a:r>
              <a:rPr lang="cs-CZ" dirty="0" smtClean="0"/>
              <a:t>Orientaci pro spotřebitele může usnadnit certifikované značení výrobků a nezávislá srovnání a testy.</a:t>
            </a:r>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Ekologická stopa (ES)</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Měřítko udržitelnosti našeho životního stylu</a:t>
            </a:r>
          </a:p>
          <a:p>
            <a:r>
              <a:rPr lang="cs-CZ" dirty="0" smtClean="0"/>
              <a:t>Účetní nástroj pro počítání ekologických zdrojů.</a:t>
            </a:r>
          </a:p>
          <a:p>
            <a:r>
              <a:rPr lang="cs-CZ" dirty="0" smtClean="0"/>
              <a:t> Různé kategorie lidské spotřeby jsou převedeny na plochy biologicky produktivních ploch, nezbytné k zajištění zdrojů a asimilaci odpadních produktů. </a:t>
            </a:r>
          </a:p>
          <a:p>
            <a:r>
              <a:rPr lang="cs-CZ" dirty="0" smtClean="0"/>
              <a:t>"Kolik plochy (země a vodních ekosystémů) je třeba k souvislému zajišťování všech zdrojů, které potřebuji ke svému současnému životnímu stylu a k zneškodnění všech odpadů, které při tom produkuji?"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hektar</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Odpovídá jednomu hektaru (100 x 100 metrů) biologicky produktivního prostoru s "globálně průměrnou produktivitou". V roce 1999 měla biosféra 11,4 mld. hektarů biologicky produktivního prostoru, což odpovídá zhruba ploše planety. Těchto 11,4 mld. hektarů biologicky produktivního prostoru tvoří 2,3 mld. oceánů a sladkovodních ekosystémů a 9,1 suchozemských ploch. Suchozemské plochy tvoří 1,5 mld. hektarů orné půdy, 3,5 mld. ha pastvin, 3,8 mld. ha lesních ploch a 0,3 mld. ha zastavěných ploch.</a:t>
            </a:r>
          </a:p>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ve světě a v ČR</a:t>
            </a:r>
            <a:endParaRPr lang="cs-CZ" b="1" dirty="0"/>
          </a:p>
        </p:txBody>
      </p:sp>
      <p:sp>
        <p:nvSpPr>
          <p:cNvPr id="3" name="Zástupný symbol pro obsah 2"/>
          <p:cNvSpPr>
            <a:spLocks noGrp="1"/>
          </p:cNvSpPr>
          <p:nvPr>
            <p:ph idx="1"/>
          </p:nvPr>
        </p:nvSpPr>
        <p:spPr/>
        <p:txBody>
          <a:bodyPr/>
          <a:lstStyle/>
          <a:p>
            <a:r>
              <a:rPr lang="cs-CZ" dirty="0" smtClean="0"/>
              <a:t>Zdrojem informací jsou tzv. národní účty ES, které spravuje </a:t>
            </a:r>
            <a:r>
              <a:rPr lang="cs-CZ" dirty="0" err="1" smtClean="0"/>
              <a:t>Global</a:t>
            </a:r>
            <a:r>
              <a:rPr lang="cs-CZ" dirty="0" smtClean="0"/>
              <a:t> </a:t>
            </a:r>
            <a:r>
              <a:rPr lang="cs-CZ" dirty="0" err="1" smtClean="0"/>
              <a:t>Footprint</a:t>
            </a:r>
            <a:r>
              <a:rPr lang="cs-CZ" dirty="0" smtClean="0"/>
              <a:t> Network</a:t>
            </a:r>
          </a:p>
          <a:p>
            <a:r>
              <a:rPr lang="cs-CZ" dirty="0" smtClean="0"/>
              <a:t>V ČR – Centrum pro otázky životního prostředí UK</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české republiky</a:t>
            </a:r>
            <a:endParaRPr lang="cs-CZ" b="1" dirty="0"/>
          </a:p>
        </p:txBody>
      </p:sp>
      <p:sp>
        <p:nvSpPr>
          <p:cNvPr id="3" name="Zástupný symbol pro obsah 2"/>
          <p:cNvSpPr>
            <a:spLocks noGrp="1"/>
          </p:cNvSpPr>
          <p:nvPr>
            <p:ph idx="1"/>
          </p:nvPr>
        </p:nvSpPr>
        <p:spPr/>
        <p:txBody>
          <a:bodyPr/>
          <a:lstStyle/>
          <a:p>
            <a:r>
              <a:rPr lang="cs-CZ" dirty="0" smtClean="0"/>
              <a:t>Průměr planety je 2,7 </a:t>
            </a:r>
            <a:r>
              <a:rPr lang="cs-CZ" dirty="0" err="1" smtClean="0"/>
              <a:t>gha</a:t>
            </a:r>
            <a:r>
              <a:rPr lang="cs-CZ" dirty="0" smtClean="0"/>
              <a:t> (pomyslných 1,5 planet Zemí)</a:t>
            </a:r>
          </a:p>
          <a:p>
            <a:r>
              <a:rPr lang="cs-CZ" dirty="0" smtClean="0"/>
              <a:t>Přepočet na obyvatele a rok v ČR činí </a:t>
            </a:r>
            <a:r>
              <a:rPr lang="cs-CZ" b="1" dirty="0" smtClean="0"/>
              <a:t>5,85 </a:t>
            </a:r>
            <a:r>
              <a:rPr lang="cs-CZ" b="1" dirty="0" err="1" smtClean="0"/>
              <a:t>gha</a:t>
            </a:r>
            <a:r>
              <a:rPr lang="cs-CZ" b="1" dirty="0" smtClean="0"/>
              <a:t> </a:t>
            </a:r>
            <a:r>
              <a:rPr lang="cs-CZ" dirty="0" smtClean="0"/>
              <a:t>globální </a:t>
            </a:r>
            <a:r>
              <a:rPr lang="cs-CZ" dirty="0" err="1" smtClean="0"/>
              <a:t>biokapacity</a:t>
            </a:r>
            <a:r>
              <a:rPr lang="cs-CZ" dirty="0" smtClean="0"/>
              <a:t> – zhruba </a:t>
            </a:r>
            <a:r>
              <a:rPr lang="cs-CZ" b="1" dirty="0" smtClean="0"/>
              <a:t>3,3 planet Zemí</a:t>
            </a:r>
          </a:p>
          <a:p>
            <a:r>
              <a:rPr lang="cs-CZ" dirty="0" smtClean="0"/>
              <a:t>Nejvýznamnější položkou je </a:t>
            </a:r>
            <a:r>
              <a:rPr lang="cs-CZ" b="1" dirty="0" smtClean="0"/>
              <a:t>uhlíková stopa</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Agenda 21</a:t>
            </a:r>
            <a:endParaRPr lang="cs-CZ" b="1" dirty="0"/>
          </a:p>
        </p:txBody>
      </p:sp>
      <p:sp>
        <p:nvSpPr>
          <p:cNvPr id="3" name="Zástupný symbol pro obsah 2"/>
          <p:cNvSpPr>
            <a:spLocks noGrp="1"/>
          </p:cNvSpPr>
          <p:nvPr>
            <p:ph idx="1"/>
          </p:nvPr>
        </p:nvSpPr>
        <p:spPr/>
        <p:txBody>
          <a:bodyPr/>
          <a:lstStyle/>
          <a:p>
            <a:r>
              <a:rPr lang="cs-CZ" dirty="0" smtClean="0"/>
              <a:t>Program pro 21. století</a:t>
            </a:r>
          </a:p>
          <a:p>
            <a:r>
              <a:rPr lang="cs-CZ" dirty="0" smtClean="0"/>
              <a:t>Přijato na konferenci OSN v Rio de </a:t>
            </a:r>
            <a:r>
              <a:rPr lang="cs-CZ" dirty="0" err="1" smtClean="0"/>
              <a:t>Janeiru</a:t>
            </a:r>
            <a:r>
              <a:rPr lang="cs-CZ" dirty="0" smtClean="0"/>
              <a:t> v červnu 1992</a:t>
            </a:r>
          </a:p>
          <a:p>
            <a:r>
              <a:rPr lang="cs-CZ" dirty="0" smtClean="0"/>
              <a:t>Návrhy pro ekologickou politiku a rozvojovou politiku</a:t>
            </a:r>
          </a:p>
          <a:p>
            <a:r>
              <a:rPr lang="cs-CZ" dirty="0" smtClean="0"/>
              <a:t>Asi 40 témat</a:t>
            </a:r>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Agentura ochrany přírody a krajiny České republiky (AOPK ČR)</a:t>
            </a:r>
            <a:endParaRPr lang="cs-CZ" dirty="0"/>
          </a:p>
        </p:txBody>
      </p:sp>
      <p:sp>
        <p:nvSpPr>
          <p:cNvPr id="3" name="Zástupný symbol pro obsah 2"/>
          <p:cNvSpPr>
            <a:spLocks noGrp="1"/>
          </p:cNvSpPr>
          <p:nvPr>
            <p:ph idx="1"/>
          </p:nvPr>
        </p:nvSpPr>
        <p:spPr/>
        <p:txBody>
          <a:bodyPr>
            <a:normAutofit fontScale="25000" lnSpcReduction="20000"/>
          </a:bodyPr>
          <a:lstStyle/>
          <a:p>
            <a:pPr>
              <a:buNone/>
            </a:pPr>
            <a:endParaRPr lang="cs-CZ" dirty="0" smtClean="0"/>
          </a:p>
          <a:p>
            <a:pPr>
              <a:buNone/>
            </a:pPr>
            <a:endParaRPr lang="cs-CZ" dirty="0" smtClean="0"/>
          </a:p>
          <a:p>
            <a:r>
              <a:rPr lang="cs-CZ" sz="5600" dirty="0" smtClean="0"/>
              <a:t>organizační složka státu, zřízená Ministerstvem životního prostředí . </a:t>
            </a:r>
          </a:p>
          <a:p>
            <a:r>
              <a:rPr lang="cs-CZ" sz="5600" dirty="0" smtClean="0"/>
              <a:t>Jejím hlavním posláním je péče o přírodu a krajinu na území České republiky.</a:t>
            </a:r>
            <a:endParaRPr lang="cs-CZ" sz="5600" b="1" dirty="0" smtClean="0"/>
          </a:p>
          <a:p>
            <a:pPr>
              <a:buNone/>
            </a:pPr>
            <a:r>
              <a:rPr lang="cs-CZ" sz="5600" b="1" dirty="0" smtClean="0"/>
              <a:t>Předmětem její činnosti je zejména:</a:t>
            </a:r>
          </a:p>
          <a:p>
            <a:r>
              <a:rPr lang="cs-CZ" sz="5600" dirty="0" smtClean="0"/>
              <a:t>sledování stavu, změn a vývojových trendů vybraných biotopů a populací ohrožených druhů a krajiny</a:t>
            </a:r>
          </a:p>
          <a:p>
            <a:r>
              <a:rPr lang="cs-CZ" sz="5600" dirty="0" smtClean="0"/>
              <a:t>vedení Ústředního seznamu ochrany přírody (ÚSOP) a centrální státní dokumentace ochrany přírody a krajiny, vedení specializované knihovny a správního archivu</a:t>
            </a:r>
          </a:p>
          <a:p>
            <a:r>
              <a:rPr lang="cs-CZ" sz="5600" dirty="0" smtClean="0"/>
              <a:t>vytváření, správa a vedení Informačního systému ochrany přírody (Portál ochrany přírody a Mapový server)</a:t>
            </a:r>
          </a:p>
          <a:p>
            <a:r>
              <a:rPr lang="cs-CZ" sz="5600" dirty="0" smtClean="0"/>
              <a:t>odborná podpora výkonu státní správy, metodická a znalecká činnost</a:t>
            </a:r>
          </a:p>
          <a:p>
            <a:r>
              <a:rPr lang="cs-CZ" sz="5600" dirty="0" smtClean="0"/>
              <a:t>výkon státní správy v ochraně přírody a krajiny na území 24 chráněných krajinných oblastí a na ostatním území ČR v rozsahu daném zákonem č. 114/1992 Sb., o ochraně přírody a krajiny</a:t>
            </a:r>
          </a:p>
          <a:p>
            <a:r>
              <a:rPr lang="cs-CZ" sz="5600" dirty="0" smtClean="0"/>
              <a:t>realizace praktických opatření na ochranu přírody a krajiny na území 24 chráněných krajinných oblastí a </a:t>
            </a:r>
            <a:r>
              <a:rPr lang="cs-CZ" sz="5600" dirty="0" err="1" smtClean="0"/>
              <a:t>maloplošných</a:t>
            </a:r>
            <a:r>
              <a:rPr lang="cs-CZ" sz="5600" dirty="0" smtClean="0"/>
              <a:t> zvláště chráněných území, tj. národních přírodních rezervací a památek na území celé ČR, včetně vymezování </a:t>
            </a:r>
            <a:r>
              <a:rPr lang="cs-CZ" sz="5600" dirty="0" err="1" smtClean="0"/>
              <a:t>bezzásahových</a:t>
            </a:r>
            <a:r>
              <a:rPr lang="cs-CZ" sz="5600" dirty="0" smtClean="0"/>
              <a:t> lokalit (budoucích pralesů)</a:t>
            </a:r>
          </a:p>
          <a:p>
            <a:r>
              <a:rPr lang="cs-CZ" sz="5600" dirty="0" smtClean="0"/>
              <a:t>administrace celostátních dotačních programů</a:t>
            </a:r>
          </a:p>
          <a:p>
            <a:r>
              <a:rPr lang="cs-CZ" sz="5600" dirty="0" smtClean="0"/>
              <a:t>vyplácení finančních náhrad za ztížení zemědělského a lesnického hospodaření a při hospodaření na rybnících</a:t>
            </a:r>
          </a:p>
          <a:p>
            <a:r>
              <a:rPr lang="cs-CZ" sz="5600" dirty="0" smtClean="0"/>
              <a:t>správa státního majetku ve zvláště chráněných územích ČR</a:t>
            </a:r>
          </a:p>
          <a:p>
            <a:r>
              <a:rPr lang="cs-CZ" sz="5600" dirty="0" smtClean="0"/>
              <a:t>osvěta a šíření informací v oblasti ochrany přírody a krajiny, poradenství a vzdělávání (EVVO)</a:t>
            </a:r>
          </a:p>
          <a:p>
            <a:r>
              <a:rPr lang="cs-CZ" sz="5600" dirty="0" smtClean="0"/>
              <a:t>mezinárodní spolupráce v ochraně přírody a krajiny. </a:t>
            </a:r>
          </a:p>
          <a:p>
            <a:r>
              <a:rPr lang="cs-CZ" sz="5600" dirty="0" smtClean="0"/>
              <a:t>zajištění dále například strážní činnosti v chráněných územích</a:t>
            </a:r>
          </a:p>
          <a:p>
            <a:pPr>
              <a:buNone/>
            </a:pPr>
            <a:endParaRPr lang="cs-CZ" dirty="0" smtClean="0"/>
          </a:p>
          <a:p>
            <a:pPr>
              <a:buNone/>
            </a:pPr>
            <a:endParaRPr lang="cs-CZ"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Ráz krajiny</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je významnou hodnotou </a:t>
            </a:r>
            <a:r>
              <a:rPr lang="cs-CZ" dirty="0" err="1" smtClean="0"/>
              <a:t>dochovalého</a:t>
            </a:r>
            <a:r>
              <a:rPr lang="cs-CZ" dirty="0" smtClean="0"/>
              <a:t> přírodního a kulturního prostředí a je proto chráněn před znehodnocením. </a:t>
            </a:r>
          </a:p>
          <a:p>
            <a:r>
              <a:rPr lang="cs-CZ" dirty="0" smtClean="0"/>
              <a:t>Je dán specifickými rysy a znaky, které vytvářejí její rázovitost - odlišnost a jedinečnost. Ráz krajiny vyjadřuje nejenom přítomnost pozitivních jevů a znaků, ale též kulturní a duchovní dimenzi krajiny. Pojmu „krajinný ráz“ odpovídá pojem „charakter krajiny“ vyjádřený především morfologií terénu, charakterem vodních toků a ploch, vegetačního krytu a osídlení. </a:t>
            </a:r>
          </a:p>
          <a:p>
            <a:r>
              <a:rPr lang="cs-CZ" dirty="0" smtClean="0"/>
              <a:t>Ustanovení zákona vychází z celoevropsky přijatého standardu, že existuje zájem na celoplošné ochraně krajinného rázu jako součásti kulturního dědictví minulosti a příznivého životního prostředí budoucích generací. </a:t>
            </a:r>
          </a:p>
          <a:p>
            <a:r>
              <a:rPr lang="cs-CZ" dirty="0" smtClean="0"/>
              <a:t>Ochrana krajinného rázu je ochranou obecnou, platí tedy na celém území státu. Zvýšená pozornost je problematice věnována v chráněných krajinných oblastech, kde je zachování harmonického obrazu kulturní krajiny a omezení případných rušivých vlivů významným předmětem zájmu správy CHKO.</a:t>
            </a:r>
          </a:p>
          <a:p>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Co znamená ochrana krajinného rázu?</a:t>
            </a:r>
            <a:br>
              <a:rPr lang="cs-CZ" b="1" dirty="0" smtClean="0"/>
            </a:b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Aby bylo možno krajinný ráz chránit, je nutno popsat a vyhodnotit znaky a hodnoty, které krajinný ráz dané krajiny utvářejí. </a:t>
            </a:r>
          </a:p>
          <a:p>
            <a:r>
              <a:rPr lang="cs-CZ" dirty="0" smtClean="0"/>
              <a:t>Dále se hodnotí vlivy navrhovaných záměrů na tyto znaky a hodnoty, </a:t>
            </a:r>
            <a:r>
              <a:rPr lang="cs-CZ" dirty="0" err="1" smtClean="0"/>
              <a:t>tj</a:t>
            </a:r>
            <a:r>
              <a:rPr lang="cs-CZ" dirty="0" smtClean="0"/>
              <a:t>, zásahy do krajinného rázu, nebo se provádí hodnocení území z hlediska krajinného rázu a stanoví se opatření k jeho ochraně.</a:t>
            </a:r>
          </a:p>
          <a:p>
            <a:r>
              <a:rPr lang="cs-CZ" dirty="0" smtClean="0"/>
              <a:t>Správa CHKO ve správním řízení rozhoduje o udělení (neudělení) souhlasu s umístěním a povolením staveb, případně k jiným činnostem, které by mohly snížit nebo změnit krajinný ráz. </a:t>
            </a:r>
          </a:p>
          <a:p>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Metodiky a postup hodnocení</a:t>
            </a:r>
            <a:br>
              <a:rPr lang="cs-CZ" b="1" dirty="0" smtClean="0"/>
            </a:b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V praxi se uplatňuje dvojí možnost hodnocení. </a:t>
            </a:r>
          </a:p>
          <a:p>
            <a:r>
              <a:rPr lang="cs-CZ" dirty="0" smtClean="0"/>
              <a:t>Jednou z nich je vyhodnocení krajinného rázu dané oblasti, která se většinou rozdělí na menší prostorové jednotky. V jednotlivých územních celcích se popisují její charakteristiky a hodnoty. Takto zpracovaný podklad není jen zhodnocením estetických a přírodních kvalit území, ale může být brán zároveň jako preventivní odborný podklad  při posuzování dalšího využití a změn v území.  </a:t>
            </a:r>
          </a:p>
          <a:p>
            <a:r>
              <a:rPr lang="cs-CZ" dirty="0" smtClean="0"/>
              <a:t>Druhým případem je hodnocení konkrétního (většinou navrhovaného) vlivu záměru na krajinný ráz, kdy je posuzováno jeho působení  a projev v daném prostředí.</a:t>
            </a:r>
          </a:p>
          <a:p>
            <a:r>
              <a:rPr lang="cs-CZ" dirty="0" smtClean="0"/>
              <a:t>Kromě vlastního postupu hodnocení, jež si může každý rozpracovat zcela libovolně, existuje několik pomocných metodik zabývajících se krajinným rázem. Jejich využívání je zcela individuální a nelze je zobecňovat, mnohdy se navíc používají kombinace hodnocení.</a:t>
            </a:r>
          </a:p>
          <a:p>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Územní ochrana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Národní park (NP)</a:t>
            </a:r>
          </a:p>
          <a:p>
            <a:r>
              <a:rPr lang="cs-CZ" dirty="0" smtClean="0"/>
              <a:t>Chráněná krajinná oblast (CHKO)</a:t>
            </a:r>
          </a:p>
          <a:p>
            <a:r>
              <a:rPr lang="cs-CZ" dirty="0" smtClean="0"/>
              <a:t>Národní přírodní rezervace (NPR)</a:t>
            </a:r>
          </a:p>
          <a:p>
            <a:r>
              <a:rPr lang="cs-CZ" dirty="0" smtClean="0"/>
              <a:t>Národní přírodní památka (NPP)</a:t>
            </a:r>
          </a:p>
          <a:p>
            <a:r>
              <a:rPr lang="cs-CZ" dirty="0" smtClean="0"/>
              <a:t>Přírodní rezervace (PR)</a:t>
            </a:r>
          </a:p>
          <a:p>
            <a:r>
              <a:rPr lang="cs-CZ" dirty="0" smtClean="0"/>
              <a:t>Přírodní památka (PP)</a:t>
            </a:r>
          </a:p>
          <a:p>
            <a:r>
              <a:rPr lang="cs-CZ" dirty="0" smtClean="0"/>
              <a:t>Evropsky významná lokalita (EVL)</a:t>
            </a:r>
          </a:p>
          <a:p>
            <a:r>
              <a:rPr lang="cs-CZ" dirty="0" smtClean="0"/>
              <a:t>Ptačí oblast (PO)</a:t>
            </a:r>
          </a:p>
          <a:p>
            <a:r>
              <a:rPr lang="cs-CZ" dirty="0" smtClean="0"/>
              <a:t>Ekologicky významný segment krajiny (EVSK)</a:t>
            </a:r>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Významný krajinný prvek</a:t>
            </a:r>
            <a:endParaRPr lang="cs-CZ" b="1" dirty="0"/>
          </a:p>
        </p:txBody>
      </p:sp>
      <p:sp>
        <p:nvSpPr>
          <p:cNvPr id="3" name="Zástupný symbol pro obsah 2"/>
          <p:cNvSpPr>
            <a:spLocks noGrp="1"/>
          </p:cNvSpPr>
          <p:nvPr>
            <p:ph idx="1"/>
          </p:nvPr>
        </p:nvSpPr>
        <p:spPr/>
        <p:txBody>
          <a:bodyPr>
            <a:normAutofit fontScale="25000" lnSpcReduction="20000"/>
          </a:bodyPr>
          <a:lstStyle/>
          <a:p>
            <a:pPr>
              <a:buNone/>
            </a:pPr>
            <a:r>
              <a:rPr lang="cs-CZ" sz="5600" b="1" dirty="0" smtClean="0"/>
              <a:t>„Ekologicky, geomorfologicky nebo esteticky hodnotná část krajiny utvářející její typický vzhled nebo přispívající k udržení její stability.“    </a:t>
            </a:r>
          </a:p>
          <a:p>
            <a:pPr>
              <a:buNone/>
            </a:pPr>
            <a:r>
              <a:rPr lang="cs-CZ" sz="5600" dirty="0" smtClean="0"/>
              <a:t>VKP jsou vymezeny ve dvou rovinách:</a:t>
            </a:r>
          </a:p>
          <a:p>
            <a:r>
              <a:rPr lang="cs-CZ" sz="5600" dirty="0" smtClean="0"/>
              <a:t> VKP ze zákona – jsou jimi veškeré lesy, rašeliniště, vodní toky, rybníky, jezera a údolní nivy.</a:t>
            </a:r>
          </a:p>
          <a:p>
            <a:r>
              <a:rPr lang="cs-CZ" sz="5600" dirty="0" smtClean="0"/>
              <a:t>Registrované VKP – mohou se jimi stát jiné části krajiny, zejména mokřady, stepní trávníky, remízy, meze, trvalé travní plochy, naleziště nerostů a zkamenělin, umělé i přirozené skalní útvary, výchozy či odkryvy nebo i cenné plochy porostů v sídelním útvaru, např. historické zahrady nebo parky .</a:t>
            </a:r>
          </a:p>
          <a:p>
            <a:r>
              <a:rPr lang="cs-CZ" sz="5600" dirty="0" smtClean="0"/>
              <a:t>Podnět k registraci VKP může dát tomuto úřadu kdokoliv. </a:t>
            </a:r>
          </a:p>
          <a:p>
            <a:r>
              <a:rPr lang="cs-CZ" sz="5600" dirty="0" smtClean="0"/>
              <a:t>Navržený VKP by měl splňovat alespoň jednu ze tří základních funkcí: </a:t>
            </a:r>
          </a:p>
          <a:p>
            <a:pPr>
              <a:buNone/>
            </a:pPr>
            <a:r>
              <a:rPr lang="cs-CZ" sz="5600" dirty="0" smtClean="0"/>
              <a:t>	-           utváří typický vzhled krajiny,</a:t>
            </a:r>
          </a:p>
          <a:p>
            <a:pPr>
              <a:buNone/>
            </a:pPr>
            <a:r>
              <a:rPr lang="cs-CZ" sz="5600" dirty="0" smtClean="0"/>
              <a:t>	-           přispívá k její estetické hodnotě,</a:t>
            </a:r>
          </a:p>
          <a:p>
            <a:pPr>
              <a:buNone/>
            </a:pPr>
            <a:r>
              <a:rPr lang="cs-CZ" sz="5600" dirty="0" smtClean="0"/>
              <a:t>	-           přispívá k udržení její ekologické stability. </a:t>
            </a:r>
          </a:p>
          <a:p>
            <a:r>
              <a:rPr lang="cs-CZ" sz="5600" dirty="0" smtClean="0"/>
              <a:t>VKP jsou kategorií ochrany těch částí (segmentů) volné krajiny, které nedosahují parametrů pro vyhlášení za zvláště chráněnou část přírody (tj. zvláště chráněná část přírody, např. chráněné území, nemůže podle zákona být registrována jako VKP).</a:t>
            </a:r>
          </a:p>
          <a:p>
            <a:pPr>
              <a:buNone/>
            </a:pPr>
            <a:r>
              <a:rPr lang="cs-CZ" sz="5600" dirty="0" smtClean="0"/>
              <a:t> </a:t>
            </a:r>
          </a:p>
          <a:p>
            <a:r>
              <a:rPr lang="cs-CZ" sz="5600" b="1" cap="all" dirty="0" smtClean="0"/>
              <a:t>OCHRANA</a:t>
            </a:r>
            <a:endParaRPr lang="cs-CZ" sz="5600" dirty="0" smtClean="0"/>
          </a:p>
          <a:p>
            <a:r>
              <a:rPr lang="cs-CZ" sz="5600" dirty="0" smtClean="0"/>
              <a:t>Zákon dále v § 4, odst. 2 uvádí, že VKP „</a:t>
            </a:r>
            <a:r>
              <a:rPr lang="cs-CZ" sz="5600" i="1" dirty="0" smtClean="0"/>
              <a:t>jsou chráněny před poškozováním a ničením. Využívají se pouze tak, aby nebyla narušena jejich obnova a nedošlo k ohrožení nebo oslabení jejich stabilizační funkce. K zásahům, které mohou vést k poškození či zničení VKP nebo ohrožení či oslabení jeho ekologicko-stabilizační funkce, je nutno získat závazné stanovisko orgánu ochrany přírody. Mezi takové zásahy se počítá zejména umisťování staveb, pozemkové úpravy, změny kultur pozemků, odvodňování pozemků, úpravy vodních toků a nádrží a těžba nerostů.“</a:t>
            </a:r>
            <a:endParaRPr lang="cs-CZ" sz="5600" dirty="0" smtClean="0"/>
          </a:p>
          <a:p>
            <a:r>
              <a:rPr lang="cs-CZ" sz="5600" dirty="0" smtClean="0"/>
              <a:t>Příslušným orgánem ochrany přírody je v případě VKP ze zákona místně příslušný obecní úřad obce s rozšířenou působností. V případě registrovaných VKP jsou to obecní úřady pověřených obcí.</a:t>
            </a:r>
          </a:p>
          <a:p>
            <a:endParaRPr lang="cs-CZ"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Přechodně chráněné plochy</a:t>
            </a:r>
            <a:br>
              <a:rPr lang="cs-CZ" b="1"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Jde o území s dočasným nebo nepředvídaným výskytem významných rostlinných nebo živočišných druhů, nerostů nebo paleontologických nálezů. Takové území může být příslušným orgánem ochrany přírody vyhlášeno za přechodně chráněnou plochu, a to na předem stanovenou dobu či na opakované období. V rozhodnutí o vyhlášení přechodně chráněné plochy se omezí takové využití území, které by znamenalo zničení, poškození nebo rušení vývoje předmětu ochrany. Přechodně chráněnou plochu lze vyhlásit též z jiných vážných důvodů, zejména vědeckých, studijních či informačních.</a:t>
            </a:r>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Územní systém ekologické stability (dále ÚSES)</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je vzájemně propojený soubor přirozených i pozměněných, avšak přírodě blízkých ekosystémů, které udržují přírodní rovnováhu.</a:t>
            </a:r>
          </a:p>
          <a:p>
            <a:r>
              <a:rPr lang="cs-CZ" dirty="0" smtClean="0"/>
              <a:t>Hlavním smyslem ÚSES je posílit ekologickou stabilitu krajiny zachováním nebo obnovením stabilních ekosystémů a jejich vzájemných vazeb. </a:t>
            </a:r>
          </a:p>
          <a:p>
            <a:r>
              <a:rPr lang="cs-CZ" dirty="0" smtClean="0"/>
              <a:t>Cílem územních systémů ekologické stability je zejména:  </a:t>
            </a:r>
          </a:p>
          <a:p>
            <a:pPr>
              <a:buNone/>
            </a:pPr>
            <a:r>
              <a:rPr lang="cs-CZ" dirty="0" smtClean="0"/>
              <a:t>- vytvoření sítě relativně ekologicky stabilních území ovlivňujících příznivě okolní, ekologicky méně stabilní krajinu,</a:t>
            </a:r>
          </a:p>
          <a:p>
            <a:pPr>
              <a:buNone/>
            </a:pPr>
            <a:r>
              <a:rPr lang="cs-CZ" dirty="0" smtClean="0"/>
              <a:t>- zachování či znovuobnovení přirozeného genofondu krajiny,</a:t>
            </a:r>
          </a:p>
          <a:p>
            <a:pPr>
              <a:buNone/>
            </a:pPr>
            <a:r>
              <a:rPr lang="cs-CZ" dirty="0" smtClean="0"/>
              <a:t>- zachování či podpoření rozmanitosti původních biologických druhů a jejich společenstev (biodiverzity).</a:t>
            </a:r>
          </a:p>
          <a:p>
            <a:r>
              <a:rPr lang="cs-CZ" dirty="0" smtClean="0"/>
              <a:t>Vytváření územního systému ekologické stability je veřejným zájmem, na kterém se podílejí vlastníci pozemků, obce i stát.</a:t>
            </a:r>
          </a:p>
          <a:p>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úrovně ÚSES</a:t>
            </a:r>
            <a:br>
              <a:rPr lang="cs-CZ" b="1" dirty="0" smtClean="0"/>
            </a:br>
            <a:endParaRPr lang="cs-CZ" dirty="0"/>
          </a:p>
        </p:txBody>
      </p:sp>
      <p:sp>
        <p:nvSpPr>
          <p:cNvPr id="3" name="Zástupný symbol pro obsah 2"/>
          <p:cNvSpPr>
            <a:spLocks noGrp="1"/>
          </p:cNvSpPr>
          <p:nvPr>
            <p:ph idx="1"/>
          </p:nvPr>
        </p:nvSpPr>
        <p:spPr/>
        <p:txBody>
          <a:bodyPr>
            <a:normAutofit fontScale="55000" lnSpcReduction="20000"/>
          </a:bodyPr>
          <a:lstStyle/>
          <a:p>
            <a:r>
              <a:rPr lang="cs-CZ" sz="3800" b="1" dirty="0" smtClean="0"/>
              <a:t>Provinciální a biosférický ÚSES</a:t>
            </a:r>
            <a:r>
              <a:rPr lang="cs-CZ" sz="3800" dirty="0" smtClean="0"/>
              <a:t> - jsou rozlehlé ekologicky významné krajinné oblasti, které reprezentují bohatství naší bioty v rámci biogeografických provincií a celé planety. Jádrová území s přírodním vývojem by u těchto segmentů měla mít plochu větší než 10000 ha.</a:t>
            </a:r>
          </a:p>
          <a:p>
            <a:r>
              <a:rPr lang="cs-CZ" sz="3800" b="1" dirty="0" err="1" smtClean="0"/>
              <a:t>Nadregionální</a:t>
            </a:r>
            <a:r>
              <a:rPr lang="cs-CZ" sz="3800" b="1" dirty="0" smtClean="0"/>
              <a:t> ÚSES</a:t>
            </a:r>
            <a:r>
              <a:rPr lang="cs-CZ" sz="3800" dirty="0" smtClean="0"/>
              <a:t> - jsou rozlehlé ekologicky významné krajinné celky a oblasti s min. plochou alespoň 1000 ha. Jejich síť by měla zajistit podmínky existence charakteristických společenstev s úplnou druhovou rozmanitostí bioty v rámci určitého biogeografického regionu.</a:t>
            </a:r>
          </a:p>
          <a:p>
            <a:r>
              <a:rPr lang="cs-CZ" sz="3800" b="1" dirty="0" smtClean="0"/>
              <a:t>Regionální ÚSES</a:t>
            </a:r>
            <a:r>
              <a:rPr lang="cs-CZ" sz="3800" dirty="0" smtClean="0"/>
              <a:t> - jsou plošně rozlehlejší EVSK s minimální plochou podle typů společenstev od 10 do 50 ha. Jejich síť musí reprezentovat rozmanitost typů </a:t>
            </a:r>
            <a:r>
              <a:rPr lang="cs-CZ" sz="3800" dirty="0" err="1" smtClean="0"/>
              <a:t>biochor</a:t>
            </a:r>
            <a:r>
              <a:rPr lang="cs-CZ" sz="3800" dirty="0" smtClean="0"/>
              <a:t> v rámci určitého biogeografického regionu.</a:t>
            </a:r>
          </a:p>
          <a:p>
            <a:r>
              <a:rPr lang="cs-CZ" sz="3800" b="1" dirty="0" smtClean="0"/>
              <a:t>Místní (lokální) ÚSES</a:t>
            </a:r>
            <a:r>
              <a:rPr lang="cs-CZ" sz="3800" dirty="0" smtClean="0"/>
              <a:t> - jsou plošně méně rozlehlé EVSK (obvykle do 5-10ha). Jejich síť reprezentuje rozmanitost skupin typů </a:t>
            </a:r>
            <a:r>
              <a:rPr lang="cs-CZ" sz="3800" dirty="0" err="1" smtClean="0"/>
              <a:t>geobiocénů</a:t>
            </a:r>
            <a:r>
              <a:rPr lang="cs-CZ" sz="3800" dirty="0" smtClean="0"/>
              <a:t> v rámci určité </a:t>
            </a:r>
            <a:r>
              <a:rPr lang="cs-CZ" sz="3800" dirty="0" err="1" smtClean="0"/>
              <a:t>biochory</a:t>
            </a:r>
            <a:r>
              <a:rPr lang="cs-CZ" sz="3800" dirty="0" smtClean="0"/>
              <a:t>.</a:t>
            </a:r>
          </a:p>
          <a:p>
            <a:pPr>
              <a:buNone/>
            </a:pPr>
            <a:endParaRPr lang="cs-CZ" dirty="0" smtClean="0"/>
          </a:p>
          <a:p>
            <a:pPr>
              <a:buNone/>
            </a:pPr>
            <a:endParaRPr lang="cs-CZ" dirty="0" smtClean="0"/>
          </a:p>
          <a:p>
            <a:pPr>
              <a:buNone/>
            </a:pPr>
            <a:endParaRPr lang="cs-CZ" dirty="0" smtClean="0"/>
          </a:p>
          <a:p>
            <a:pPr>
              <a:buNone/>
            </a:pPr>
            <a:endParaRPr lang="cs-CZ" dirty="0" smtClean="0"/>
          </a:p>
          <a:p>
            <a:pPr>
              <a:buNone/>
            </a:pP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Skladebné prvky ÚSES</a:t>
            </a:r>
            <a:br>
              <a:rPr lang="cs-CZ" b="1" dirty="0" smtClean="0"/>
            </a:br>
            <a:endParaRPr lang="cs-CZ" dirty="0"/>
          </a:p>
        </p:txBody>
      </p:sp>
      <p:sp>
        <p:nvSpPr>
          <p:cNvPr id="3" name="Zástupný symbol pro obsah 2"/>
          <p:cNvSpPr>
            <a:spLocks noGrp="1"/>
          </p:cNvSpPr>
          <p:nvPr>
            <p:ph idx="1"/>
          </p:nvPr>
        </p:nvSpPr>
        <p:spPr/>
        <p:txBody>
          <a:bodyPr>
            <a:normAutofit fontScale="62500" lnSpcReduction="20000"/>
          </a:bodyPr>
          <a:lstStyle/>
          <a:p>
            <a:r>
              <a:rPr lang="cs-CZ" b="1" dirty="0" smtClean="0"/>
              <a:t>Biocentrum</a:t>
            </a:r>
          </a:p>
          <a:p>
            <a:r>
              <a:rPr lang="cs-CZ" dirty="0" smtClean="0"/>
              <a:t>Biotop, nebo centrum biotopů v krajině, který svým stavem a velikostí umožňuje trvalou existenci přirozeného či  pozměněného, avšak přírodě blízkého ekosystému.</a:t>
            </a:r>
          </a:p>
          <a:p>
            <a:r>
              <a:rPr lang="cs-CZ" b="1" dirty="0" smtClean="0"/>
              <a:t>Biokoridor</a:t>
            </a:r>
          </a:p>
          <a:p>
            <a:r>
              <a:rPr lang="cs-CZ" dirty="0" smtClean="0"/>
              <a:t>Území, které neumožňuje rozhodující části organismů trvalou dlouhodobou existenci, avšak umožňuje jejich migraci mezi biocentry a tím vytváří z oddělených biocenter síť.</a:t>
            </a:r>
          </a:p>
          <a:p>
            <a:r>
              <a:rPr lang="cs-CZ" b="1" dirty="0" smtClean="0"/>
              <a:t>Interakční prvek</a:t>
            </a:r>
          </a:p>
          <a:p>
            <a:r>
              <a:rPr lang="cs-CZ" dirty="0" smtClean="0"/>
              <a:t>Krajinný segment, který na lokální úrovni zprostředkovává příznivé působení základních skladebných částí ÚSES (biocenter a biokoridorů) na okolní méně stabilní krajinu do větší vzdálenosti. Mimo to interakční prvky často umožňují trvalou existenci určitých druhů organismů, majících menší prostorové nároky (vedle řady druhů rostlin některé druhy hmyzu, drobných hlodavců, hmyzožravců, ptáků, obojživelníků atd.).</a:t>
            </a:r>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Spravedlivý obchod - Fair </a:t>
            </a:r>
            <a:r>
              <a:rPr lang="cs-CZ" dirty="0" err="1" smtClean="0"/>
              <a:t>trade</a:t>
            </a:r>
            <a:r>
              <a:rPr lang="cs-CZ" dirty="0" smtClean="0"/>
              <a:t> je obchodní partnerství, jehož cílem je přímá a účinná podpora znevýhodněných výrobců z rozvojových zemí. </a:t>
            </a:r>
          </a:p>
          <a:p>
            <a:r>
              <a:rPr lang="cs-CZ" dirty="0"/>
              <a:t>P</a:t>
            </a:r>
            <a:r>
              <a:rPr lang="cs-CZ" dirty="0" smtClean="0"/>
              <a:t>oskytuje konkrétním lidem v rozvojových zemích šanci vymanit se z bludného kruhu chudoby vlastními silami a žít důstojný život.</a:t>
            </a:r>
          </a:p>
          <a:p>
            <a:r>
              <a:rPr lang="cs-CZ" dirty="0"/>
              <a:t>D</a:t>
            </a:r>
            <a:r>
              <a:rPr lang="cs-CZ" dirty="0" smtClean="0"/>
              <a:t>ává spotřebitelům jedinečnou možnost snadno a účinně podpořit jiný ekonomický model, dát hlas jinému způsobu obchodování a výroby a v neposlední řadě získat velmi kvalitní výrobky za odpovídající cenu. </a:t>
            </a:r>
          </a:p>
          <a:p>
            <a:r>
              <a:rPr lang="cs-CZ" dirty="0"/>
              <a:t>G</a:t>
            </a:r>
            <a:r>
              <a:rPr lang="cs-CZ" dirty="0" smtClean="0"/>
              <a:t>arantuje výrobcům a pěstitelům dlouhodobé smlouvy. Díky nim můžou důstojně pracovat, žít a rozvíjet místní společenství. </a:t>
            </a:r>
          </a:p>
          <a:p>
            <a:r>
              <a:rPr lang="cs-CZ" dirty="0" smtClean="0"/>
              <a:t>Při výrobě nebyla zneužita dětská práce. </a:t>
            </a:r>
          </a:p>
          <a:p>
            <a:pPr>
              <a:buNone/>
            </a:pPr>
            <a:endParaRPr lang="cs-CZ" dirty="0" smtClean="0"/>
          </a:p>
          <a:p>
            <a:r>
              <a:rPr lang="cs-CZ" dirty="0" smtClean="0"/>
              <a:t>dodržování přísných předpisů. A to ohledně kvality (například zákaz užívání zdraví škodlivých pesticidů podle WHO) i ohledně pracovního prostředí (jasně stanovená pracovní doba či používání ochranných pomůcek).</a:t>
            </a: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Geograficky nepůvodní druhy</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Jedním z velmi důležitých faktorů, které mohou způsobit ohrožení populací druhů  rostlin a živočichů, je šíření geograficky nepůvodních druhů. Proto § 5, odst. 4 zákona o ochraně přírody a krajiny č. 114/1992 Sb. v platném znění (dále jen zákon) uvádí, že „</a:t>
            </a:r>
            <a:r>
              <a:rPr lang="cs-CZ" i="1" dirty="0" smtClean="0"/>
              <a:t>záměrné rozšíření geograficky nepůvodního druhu rostliny či živočicha do krajiny je možné jen s povolením orgánu ochrany přírody</a:t>
            </a:r>
            <a:r>
              <a:rPr lang="cs-CZ" dirty="0" smtClean="0"/>
              <a:t>“. Na povolení je vázána činnost úmyslná, tedy činnost vedená úmyslem rozšířit nepůvodní druh. Toto neplatí, pro nepůvodní druhy rostlin, pokud se hospodaří podle schváleného lesního hospodářského plánu nebo vlastníkem lesa převzaté lesní hospodářské osnovy. Geograficky nepůvodním druhem rostliny nebo živočicha je přitom míněn </a:t>
            </a:r>
            <a:r>
              <a:rPr lang="cs-CZ" b="1" dirty="0" smtClean="0"/>
              <a:t>druh, který není součástí přirozených společenstev určitého regionu</a:t>
            </a:r>
            <a:r>
              <a:rPr lang="cs-CZ" dirty="0" smtClean="0"/>
              <a:t>. Povolení k záměrnému šíření geograficky nepůvodních druhů vydávají ve správním řízení příslušné orgány ochrany přírody. </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Invazivní druhy</a:t>
            </a:r>
            <a:endParaRPr lang="cs-CZ" b="1" dirty="0"/>
          </a:p>
        </p:txBody>
      </p:sp>
      <p:sp>
        <p:nvSpPr>
          <p:cNvPr id="3" name="Zástupný symbol pro obsah 2"/>
          <p:cNvSpPr>
            <a:spLocks noGrp="1"/>
          </p:cNvSpPr>
          <p:nvPr>
            <p:ph idx="1"/>
          </p:nvPr>
        </p:nvSpPr>
        <p:spPr/>
        <p:txBody>
          <a:bodyPr>
            <a:normAutofit/>
          </a:bodyPr>
          <a:lstStyle/>
          <a:p>
            <a:pPr>
              <a:buNone/>
            </a:pPr>
            <a:r>
              <a:rPr lang="cs-CZ" dirty="0" smtClean="0"/>
              <a:t>Některé geograficky nepůvodní druhy se mohou velmi rychle šířit, čímž ohrožují biologickou </a:t>
            </a:r>
            <a:r>
              <a:rPr lang="cs-CZ" dirty="0" err="1" smtClean="0"/>
              <a:t>diverzitu</a:t>
            </a:r>
            <a:r>
              <a:rPr lang="cs-CZ" dirty="0" smtClean="0"/>
              <a:t>. Takové druhy jsou označovány jako invazní. Nekontrolované šíření těchto druhů může vést až k zásadní přeměně původních biotopů. Mezi nejnebezpečnější invazní druhy u nás patří bolševník velkolepý, všechny druhy křídlatek (k. japonská, k. sachalinská a k. česká) či netýkavka žláznatá.</a:t>
            </a:r>
          </a:p>
          <a:p>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Standardy péče o přírodu a krajinu</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Budou postupně pokrývat jednotlivé oblasti péče o přírodu a krajinu.</a:t>
            </a:r>
          </a:p>
          <a:p>
            <a:r>
              <a:rPr lang="cs-CZ" dirty="0" smtClean="0"/>
              <a:t> Standardy vycházejí z příkladů dobré praxe v daném oboru a jsou podkladem, který má sloužit ke zkvalitnění prováděných prací, zajistit porovnatelnost výstupů i sjednocení termínů v komunikaci mezi projektanty, dodavateli, odběrateli, úřady, odbornými institucemi i orgány státní správy.</a:t>
            </a:r>
            <a:br>
              <a:rPr lang="cs-CZ" dirty="0" smtClean="0"/>
            </a:br>
            <a:endParaRPr lang="cs-CZ" dirty="0" smtClean="0"/>
          </a:p>
          <a:p>
            <a:r>
              <a:rPr lang="cs-CZ" dirty="0" smtClean="0"/>
              <a:t>V rámci spolupráce Lesnické a dřevařské fakulty </a:t>
            </a:r>
            <a:r>
              <a:rPr lang="cs-CZ" dirty="0" err="1" smtClean="0"/>
              <a:t>Mendelovy</a:t>
            </a:r>
            <a:r>
              <a:rPr lang="cs-CZ" dirty="0" smtClean="0"/>
              <a:t> univerzity v Brně a Agentury ochrany přírody a krajiny ČR vznikají od roku 2010 </a:t>
            </a:r>
            <a:r>
              <a:rPr lang="cs-CZ" b="1" dirty="0" err="1" smtClean="0"/>
              <a:t>arboristické</a:t>
            </a:r>
            <a:r>
              <a:rPr lang="cs-CZ" b="1" dirty="0" smtClean="0"/>
              <a:t> standardy</a:t>
            </a:r>
            <a:r>
              <a:rPr lang="cs-CZ" dirty="0" smtClean="0"/>
              <a:t>, které postupně pokryjí celou oblast profesionální péče o dřeviny v </a:t>
            </a:r>
            <a:r>
              <a:rPr lang="cs-CZ" dirty="0" err="1" smtClean="0"/>
              <a:t>mimolesním</a:t>
            </a:r>
            <a:r>
              <a:rPr lang="cs-CZ" dirty="0" smtClean="0"/>
              <a:t> prostředí. Na jejich vývoji se podílí široká škála odborníků ze všech profesních organizací v oboru se zastoupením Sekce péče o dřeviny Společnosti pro zahradní a krajinářskou tvorbu, Svazu zakládání a údržby zeleně, Českého svazu ochránců přírody, soukromých firem a dalších organizací.</a:t>
            </a:r>
          </a:p>
          <a:p>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Stará ekologická zátěž</a:t>
            </a:r>
            <a:br>
              <a:rPr lang="cs-CZ" b="1" dirty="0" smtClean="0"/>
            </a:b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Pozůstatek lidských aktivit s nepříznivými důsledky pro životní prostředí, jako je nahromadění škodlivin v půdě a horninách, kontaminace staveb apod., vedoucí mimo jiné k dlouhodobému znečištění podzemních vod.</a:t>
            </a:r>
          </a:p>
          <a:p>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Brownfield</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plocha, která byla v minulosti využívána pro průmyslovou, zemědělskou, stavební nebo jinou činnost a mohla by být v následku této činnosti kontaminována (ekologická zátěž) či jinak zdevastována, což snižuje její atraktivitu pro budoucí využití. </a:t>
            </a:r>
          </a:p>
          <a:p>
            <a:r>
              <a:rPr lang="cs-CZ" dirty="0" smtClean="0"/>
              <a:t>průmyslové areály, staré zemědělské objekty, nevyužívané drážní pozemky, bývalé vojenské prostory, „</a:t>
            </a:r>
            <a:r>
              <a:rPr lang="cs-CZ" dirty="0" err="1" smtClean="0"/>
              <a:t>vybydlené</a:t>
            </a:r>
            <a:r>
              <a:rPr lang="cs-CZ" dirty="0" smtClean="0"/>
              <a:t>“ obytné čtvrti atd.</a:t>
            </a:r>
          </a:p>
          <a:p>
            <a:pPr>
              <a:buNone/>
            </a:pPr>
            <a:r>
              <a:rPr lang="cs-CZ" dirty="0" smtClean="0"/>
              <a:t> </a:t>
            </a:r>
          </a:p>
          <a:p>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Znaky </a:t>
            </a:r>
            <a:r>
              <a:rPr lang="cs-CZ" b="1" dirty="0" err="1" smtClean="0"/>
              <a:t>brownfields</a:t>
            </a:r>
            <a:endParaRPr lang="cs-CZ" b="1" dirty="0"/>
          </a:p>
        </p:txBody>
      </p:sp>
      <p:sp>
        <p:nvSpPr>
          <p:cNvPr id="3" name="Zástupný symbol pro obsah 2"/>
          <p:cNvSpPr>
            <a:spLocks noGrp="1"/>
          </p:cNvSpPr>
          <p:nvPr>
            <p:ph idx="1"/>
          </p:nvPr>
        </p:nvSpPr>
        <p:spPr/>
        <p:txBody>
          <a:bodyPr>
            <a:normAutofit fontScale="70000" lnSpcReduction="20000"/>
          </a:bodyPr>
          <a:lstStyle/>
          <a:p>
            <a:pPr>
              <a:buNone/>
            </a:pPr>
            <a:endParaRPr lang="cs-CZ" dirty="0" smtClean="0"/>
          </a:p>
          <a:p>
            <a:r>
              <a:rPr lang="cs-CZ" dirty="0" smtClean="0"/>
              <a:t>Jedná se o nemovitosti.</a:t>
            </a:r>
          </a:p>
          <a:p>
            <a:r>
              <a:rPr lang="cs-CZ" dirty="0" smtClean="0"/>
              <a:t>T</a:t>
            </a:r>
            <a:r>
              <a:rPr lang="cs-CZ" smtClean="0"/>
              <a:t>yto </a:t>
            </a:r>
            <a:r>
              <a:rPr lang="cs-CZ" dirty="0" smtClean="0"/>
              <a:t>nemovitosti nejsou užívány vůbec nebo z různých </a:t>
            </a:r>
            <a:r>
              <a:rPr lang="cs-CZ" smtClean="0"/>
              <a:t>důvodů nedostatečně.</a:t>
            </a:r>
            <a:endParaRPr lang="cs-CZ" dirty="0" smtClean="0"/>
          </a:p>
          <a:p>
            <a:r>
              <a:rPr lang="cs-CZ" dirty="0" smtClean="0"/>
              <a:t>Představují potenciální nebo reálné ekologické, estetické, příp. sociální riziko pro své okolí.</a:t>
            </a:r>
          </a:p>
          <a:p>
            <a:r>
              <a:rPr lang="cs-CZ" dirty="0" smtClean="0"/>
              <a:t>U nedostatečně využívaných pozemků / staveb je třeba jejich ekonomickou hodnot zvýšit změnou využitelnosti / stavební úpravou.</a:t>
            </a:r>
          </a:p>
          <a:p>
            <a:r>
              <a:rPr lang="cs-CZ" dirty="0" smtClean="0"/>
              <a:t>Nelze je efektivně využívat, aniž by proběh proces jejich regenerace.</a:t>
            </a:r>
            <a:br>
              <a:rPr lang="cs-CZ" dirty="0" smtClean="0"/>
            </a:br>
            <a:endParaRPr lang="cs-CZ" dirty="0" smtClean="0"/>
          </a:p>
          <a:p>
            <a:r>
              <a:rPr lang="cs-CZ" dirty="0" smtClean="0"/>
              <a:t>Problematiku lokalit, které lze označit jako </a:t>
            </a:r>
            <a:r>
              <a:rPr lang="cs-CZ" dirty="0" err="1" smtClean="0"/>
              <a:t>brownfields</a:t>
            </a:r>
            <a:r>
              <a:rPr lang="cs-CZ" dirty="0" smtClean="0"/>
              <a:t>, lze řešit buď obnovením jejich původní funkce, nebo nahrazením novým typem využití.</a:t>
            </a:r>
          </a:p>
          <a:p>
            <a:endParaRPr 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Sanace ekologických zátěží a rekultivace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průzkum dotčených území </a:t>
            </a:r>
          </a:p>
          <a:p>
            <a:r>
              <a:rPr lang="cs-CZ" dirty="0" smtClean="0"/>
              <a:t>technicko-ekonomické studie sanačních a rekultivačních prací, posouzení variant řešení  a návrh řešení</a:t>
            </a:r>
          </a:p>
          <a:p>
            <a:r>
              <a:rPr lang="cs-CZ" dirty="0" smtClean="0"/>
              <a:t>sanace znečištění zemin, podzemních vod</a:t>
            </a:r>
          </a:p>
          <a:p>
            <a:r>
              <a:rPr lang="cs-CZ" dirty="0" smtClean="0"/>
              <a:t>rekultivace skládek a devastovaných území </a:t>
            </a:r>
          </a:p>
          <a:p>
            <a:r>
              <a:rPr lang="cs-CZ" dirty="0" smtClean="0"/>
              <a:t>zamezení dalšího šíření znečištění </a:t>
            </a:r>
          </a:p>
          <a:p>
            <a:r>
              <a:rPr lang="cs-CZ" dirty="0" smtClean="0"/>
              <a:t>zneškodnění odpadů vzniklých v souvislosti se sanačními a rekultivačními pracemi </a:t>
            </a:r>
          </a:p>
          <a:p>
            <a:r>
              <a:rPr lang="cs-CZ" dirty="0" smtClean="0"/>
              <a:t>návrhy a vybudování monitorovacích systémů </a:t>
            </a:r>
          </a:p>
          <a:p>
            <a:r>
              <a:rPr lang="cs-CZ" dirty="0" smtClean="0"/>
              <a:t>monitoring účinnosti a efektivnosti sanačních prací </a:t>
            </a:r>
          </a:p>
          <a:p>
            <a:r>
              <a:rPr lang="cs-CZ" dirty="0" smtClean="0"/>
              <a:t>následný monitoring po realizaci sanačních a rekultivačních prací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Příklad rekultivací</a:t>
            </a:r>
            <a:endParaRPr lang="cs-CZ" b="1" dirty="0"/>
          </a:p>
        </p:txBody>
      </p:sp>
      <p:sp>
        <p:nvSpPr>
          <p:cNvPr id="3" name="Zástupný symbol pro obsah 2"/>
          <p:cNvSpPr>
            <a:spLocks noGrp="1"/>
          </p:cNvSpPr>
          <p:nvPr>
            <p:ph idx="1"/>
          </p:nvPr>
        </p:nvSpPr>
        <p:spPr/>
        <p:txBody>
          <a:bodyPr>
            <a:normAutofit fontScale="77500" lnSpcReduction="20000"/>
          </a:bodyPr>
          <a:lstStyle/>
          <a:p>
            <a:pPr>
              <a:buNone/>
            </a:pPr>
            <a:r>
              <a:rPr lang="cs-CZ" b="1" dirty="0" smtClean="0"/>
              <a:t>Mostecko:</a:t>
            </a:r>
          </a:p>
          <a:p>
            <a:r>
              <a:rPr lang="cs-CZ" dirty="0" smtClean="0"/>
              <a:t>Podkrušnohorská jezera</a:t>
            </a:r>
            <a:br>
              <a:rPr lang="cs-CZ" dirty="0" smtClean="0"/>
            </a:br>
            <a:r>
              <a:rPr lang="cs-CZ" dirty="0" smtClean="0"/>
              <a:t>Most: 2,5 mld. Kč - z toho 360 mil. Kč stála doprava vody z Nechranické nádrže na Ohři</a:t>
            </a:r>
            <a:br>
              <a:rPr lang="cs-CZ" dirty="0" smtClean="0"/>
            </a:br>
            <a:r>
              <a:rPr lang="cs-CZ" dirty="0" smtClean="0"/>
              <a:t>Medard (Sokolov): 1,5 mld. Kč</a:t>
            </a:r>
          </a:p>
          <a:p>
            <a:r>
              <a:rPr lang="cs-CZ" dirty="0" smtClean="0"/>
              <a:t>Ostravská jezera</a:t>
            </a:r>
            <a:br>
              <a:rPr lang="cs-CZ" dirty="0" smtClean="0"/>
            </a:br>
            <a:r>
              <a:rPr lang="cs-CZ" dirty="0" err="1" smtClean="0"/>
              <a:t>Darkovské</a:t>
            </a:r>
            <a:r>
              <a:rPr lang="cs-CZ" dirty="0" smtClean="0"/>
              <a:t> moře: 63 mil. Kč</a:t>
            </a:r>
          </a:p>
          <a:p>
            <a:r>
              <a:rPr lang="cs-CZ" dirty="0" smtClean="0"/>
              <a:t>Rekreační areály</a:t>
            </a:r>
            <a:br>
              <a:rPr lang="cs-CZ" dirty="0" smtClean="0"/>
            </a:br>
            <a:r>
              <a:rPr lang="cs-CZ" dirty="0" err="1" smtClean="0"/>
              <a:t>Velebudická</a:t>
            </a:r>
            <a:r>
              <a:rPr lang="cs-CZ" dirty="0" smtClean="0"/>
              <a:t> výsypka Most: Hipodrom, střelnice a golfové hřiště, největší rekultivace v zemi</a:t>
            </a:r>
            <a:br>
              <a:rPr lang="cs-CZ" dirty="0" smtClean="0"/>
            </a:br>
            <a:r>
              <a:rPr lang="cs-CZ" dirty="0" smtClean="0"/>
              <a:t>1 mld. Kč</a:t>
            </a:r>
            <a:br>
              <a:rPr lang="cs-CZ" dirty="0" smtClean="0"/>
            </a:br>
            <a:r>
              <a:rPr lang="cs-CZ" dirty="0" smtClean="0"/>
              <a:t>Benedikt Most: 500 mil. Kč</a:t>
            </a:r>
            <a:br>
              <a:rPr lang="cs-CZ" dirty="0" smtClean="0"/>
            </a:br>
            <a:r>
              <a:rPr lang="cs-CZ" dirty="0" smtClean="0"/>
              <a:t>Kozinec u Karviné: 600 mil. Kč</a:t>
            </a:r>
          </a:p>
          <a:p>
            <a:endParaRPr 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zátěže - příklad</a:t>
            </a:r>
            <a:endParaRPr lang="cs-CZ" b="1" dirty="0"/>
          </a:p>
        </p:txBody>
      </p:sp>
      <p:sp>
        <p:nvSpPr>
          <p:cNvPr id="3" name="Zástupný symbol pro obsah 2"/>
          <p:cNvSpPr>
            <a:spLocks noGrp="1"/>
          </p:cNvSpPr>
          <p:nvPr>
            <p:ph idx="1"/>
          </p:nvPr>
        </p:nvSpPr>
        <p:spPr/>
        <p:txBody>
          <a:bodyPr>
            <a:normAutofit fontScale="47500" lnSpcReduction="20000"/>
          </a:bodyPr>
          <a:lstStyle/>
          <a:p>
            <a:r>
              <a:rPr lang="cs-CZ" dirty="0" smtClean="0"/>
              <a:t>Chrudim začíná s přípravami na likvidaci ekologické zátěže po Transportě, bude odklízet odpad i kontaminovanou zeminu. Město stanovilo koordinátora bezpečnosti práce a také člověka, který bude mít na starosti technický dozor. Celá zakázka má stát 171 milionů korun. Informoval o tom starosta Chrudimi Petr Řezníček (SNK - ED).</a:t>
            </a:r>
          </a:p>
          <a:p>
            <a:r>
              <a:rPr lang="cs-CZ" dirty="0" smtClean="0"/>
              <a:t>"Koordinátor bezpečnosti práce bude mít těžkou pozici. Počítá se s tím, že lidé budou pracovat i v sedmimetrové hloubce, někde mohou potřebovat i dýchací přístroje a další ochranné pomůcky."</a:t>
            </a:r>
          </a:p>
          <a:p>
            <a:r>
              <a:rPr lang="cs-CZ" dirty="0" smtClean="0"/>
              <a:t>Areál po Transportě Chrudim je zamořený těkavými uhlovodíky, která představují nebezpečí i pro nedaleké </a:t>
            </a:r>
            <a:r>
              <a:rPr lang="cs-CZ" dirty="0" err="1" smtClean="0"/>
              <a:t>Medlešice</a:t>
            </a:r>
            <a:r>
              <a:rPr lang="cs-CZ" dirty="0" smtClean="0"/>
              <a:t> a Dřenice. Škodliviny v zemině jsou totiž karcinogenní. V současnosti brání kontaminaci spodních vod hydrogeologická bariéra, její provoz stojí osm milionů ročně. Rozpad nebezpečných látek přitom podle údajů města bude trvat až 250 let.</a:t>
            </a:r>
          </a:p>
          <a:p>
            <a:r>
              <a:rPr lang="cs-CZ" dirty="0" smtClean="0"/>
              <a:t>Předpokládá se, že jsou v podzemí jakési kobky, kam se za provozu Transporty vylévaly provozní materiály. Ty kontaminovaly půdu.</a:t>
            </a:r>
          </a:p>
          <a:p>
            <a:r>
              <a:rPr lang="cs-CZ" dirty="0" smtClean="0"/>
              <a:t>Chrudim nyní zadá veřejnou zakázku. Tu jí připraví specializovaná firma. Obálky s nabídkami firem by se podle plánu měly otevírat na konci června. Likvidace kontaminované zeminy a další práce by v areálu bývalého státního podniku Transporta Chrudim měly začít na konci roku. Z areálu se bude odvážet kontaminovaná zemina a nyní se předpokládá, že tam vznikne až sedm metrů hluboká jáma. Do té potom nákladní automobily dovezou novou zeminu. Sanace by měla trvat 12 až 18 měsíců.</a:t>
            </a:r>
          </a:p>
          <a:p>
            <a:r>
              <a:rPr lang="cs-CZ" dirty="0" smtClean="0"/>
              <a:t>Transporta byla firma s více než stoletou tradicí, která vyráběla zejména dopravní zařízení. Produkovala třeba výtahy, eskalátory a pásové dopravníky. Na počátku 90. let firma zaměstnávala přes 4000 lidí a měla obrat více než dvě miliardy Kč. V roce 1998 strojírny zkrachovaly. </a:t>
            </a:r>
          </a:p>
          <a:p>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Integrovaný registr znečišťování (IRZ)</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Česká republika se vstupem do Evropské unie a podpisem významných mezinárodních dokumentů (</a:t>
            </a:r>
            <a:r>
              <a:rPr lang="cs-CZ" dirty="0" err="1" smtClean="0">
                <a:hlinkClick r:id="rId2" action="ppaction://hlinkfile"/>
              </a:rPr>
              <a:t>Aarhuská</a:t>
            </a:r>
            <a:r>
              <a:rPr lang="cs-CZ" dirty="0" smtClean="0">
                <a:hlinkClick r:id="rId2" action="ppaction://hlinkfile"/>
              </a:rPr>
              <a:t> úmluva</a:t>
            </a:r>
            <a:r>
              <a:rPr lang="cs-CZ" dirty="0" smtClean="0"/>
              <a:t>, </a:t>
            </a:r>
            <a:r>
              <a:rPr lang="cs-CZ" dirty="0" smtClean="0">
                <a:hlinkClick r:id="rId2" action="ppaction://hlinkfile"/>
              </a:rPr>
              <a:t>Protokol o registrech úniků a přenosů znečišťujících látek</a:t>
            </a:r>
            <a:r>
              <a:rPr lang="cs-CZ" dirty="0" smtClean="0"/>
              <a:t>) zavázala plnit povinnosti v oblasti životního prostředí, které z těchto mezinárodních aktů vyplývají. Jedná se zejména o shromažďování a šíření informací o životním prostředí, umožnění svobodného přístupu veřejnosti k těmto informacím a tvorbu registru úniků a přenosů znečišťujících látek.</a:t>
            </a:r>
          </a:p>
          <a:p>
            <a:r>
              <a:rPr lang="cs-CZ" b="1" dirty="0" smtClean="0"/>
              <a:t>Vznikl  integrovaný registr znečišťování životního prostředí (dále jen integrovaný registr znečišťování – IRZ) jako veřejně přístupný informační systém emisí a přenosů znečišťujících látek.</a:t>
            </a:r>
            <a:r>
              <a:rPr lang="cs-CZ" dirty="0" smtClean="0"/>
              <a:t> Veřejná přístupnost kvalitativně odlišila IRZ od ostatních již provozovaných registrů v oblasti životního prostředí a klade daleko větší požadavky na správu a provoz registru.</a:t>
            </a:r>
          </a:p>
          <a:p>
            <a:r>
              <a:rPr lang="cs-CZ" dirty="0" smtClean="0"/>
              <a:t>Kompetentními orgány v rámci IRZ jsou Ministerstvo životního prostředí (MŽP), Česká inspekce životního prostředí (ČIŽP) a CENIA, česká informační agentura životního prostředí. Kontakty naleznete </a:t>
            </a:r>
            <a:r>
              <a:rPr lang="cs-CZ" dirty="0" smtClean="0">
                <a:hlinkClick r:id="rId3" action="ppaction://hlinkfile"/>
              </a:rPr>
              <a:t>zde</a:t>
            </a:r>
            <a:r>
              <a:rPr lang="cs-CZ" dirty="0" smtClean="0"/>
              <a:t>.</a:t>
            </a:r>
          </a:p>
          <a:p>
            <a:endParaRPr lang="cs-CZ" b="1" dirty="0" smtClean="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Evropská agentura pro životní prostředí</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smtClean="0"/>
              <a:t>EEA – </a:t>
            </a:r>
            <a:r>
              <a:rPr lang="cs-CZ" b="1" dirty="0" err="1" smtClean="0"/>
              <a:t>European</a:t>
            </a:r>
            <a:r>
              <a:rPr lang="cs-CZ" b="1" dirty="0" smtClean="0"/>
              <a:t> </a:t>
            </a:r>
            <a:r>
              <a:rPr lang="cs-CZ" b="1" dirty="0" err="1" smtClean="0"/>
              <a:t>Environment</a:t>
            </a:r>
            <a:r>
              <a:rPr lang="cs-CZ" b="1" dirty="0" smtClean="0"/>
              <a:t> </a:t>
            </a:r>
            <a:r>
              <a:rPr lang="cs-CZ" b="1" dirty="0" err="1" smtClean="0"/>
              <a:t>Agency</a:t>
            </a:r>
            <a:r>
              <a:rPr lang="cs-CZ" b="1" dirty="0" smtClean="0"/>
              <a:t>)</a:t>
            </a:r>
            <a:r>
              <a:rPr lang="cs-CZ" dirty="0" smtClean="0"/>
              <a:t> Evropská agentura pro životní prostředí (EEA) byla založena Nařízením EEC č. 1210/1990 ve znění Nařízení EEC č. 933/1990. EEA zahájila činnost v roce 1994. </a:t>
            </a:r>
          </a:p>
          <a:p>
            <a:r>
              <a:rPr lang="cs-CZ" dirty="0" smtClean="0"/>
              <a:t>Cílem činnosti EEA je podpora udržitelného rozvoje a nápomoc v dosahování zjevného a měřitelného zlepšení evropského životního prostředí. </a:t>
            </a:r>
          </a:p>
          <a:p>
            <a:r>
              <a:rPr lang="cs-CZ" dirty="0" smtClean="0"/>
              <a:t>poskytování aktuálních, cílených, relevantních a spolehlivých informací pro aktéry politického a veřejného rozhodování. Agentura zpracovává údaje z členských států a spolupracuje s </a:t>
            </a:r>
            <a:r>
              <a:rPr lang="cs-CZ" dirty="0" err="1" smtClean="0"/>
              <a:t>EIONETem</a:t>
            </a:r>
            <a:r>
              <a:rPr lang="cs-CZ" dirty="0" smtClean="0"/>
              <a:t> (Evropská síť environmentálních informací a pozorování) a s dalšími mezinárodními organizacemi.</a:t>
            </a:r>
            <a:endParaRPr 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Látky ohlašované do 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Existuje </a:t>
            </a:r>
            <a:r>
              <a:rPr lang="cs-CZ" b="1" dirty="0" smtClean="0"/>
              <a:t>seznam</a:t>
            </a:r>
            <a:r>
              <a:rPr lang="cs-CZ" dirty="0" smtClean="0"/>
              <a:t> </a:t>
            </a:r>
          </a:p>
          <a:p>
            <a:r>
              <a:rPr lang="cs-CZ" b="1" dirty="0" smtClean="0"/>
              <a:t>Seznam</a:t>
            </a:r>
            <a:r>
              <a:rPr lang="cs-CZ" dirty="0" smtClean="0"/>
              <a:t> poskytuje základní informace o látkách ohlašovaných do integrovaného registru znečišťování. </a:t>
            </a:r>
          </a:p>
          <a:p>
            <a:r>
              <a:rPr lang="cs-CZ" dirty="0" smtClean="0"/>
              <a:t>Informace o látkách byly čerpány z podkladů zpracovaných pro Ministerstvo životního prostředí vysokými školami a dalšími institucemi.</a:t>
            </a:r>
          </a:p>
          <a:p>
            <a:r>
              <a:rPr lang="cs-CZ" dirty="0" smtClean="0"/>
              <a:t>Integrovaný registr znečišťování obsahuje látky, které mají škodlivý vliv na životní prostředí a zdraví člověka, tudíž i popis vlastností látek je takto orientován a nemůže být považován za vyčerpávající. Je třeba rovněž zdůraznit, že informace se spíše týkají možných rizik než skutečných dopadů.</a:t>
            </a:r>
          </a:p>
          <a:p>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 </a:t>
            </a:r>
            <a:r>
              <a:rPr lang="cs-CZ" sz="4000" b="1" dirty="0" smtClean="0"/>
              <a:t>Klasifikace nebezpečných vlastností látek </a:t>
            </a:r>
            <a:endParaRPr lang="cs-CZ" sz="4000" dirty="0"/>
          </a:p>
        </p:txBody>
      </p:sp>
      <p:sp>
        <p:nvSpPr>
          <p:cNvPr id="3" name="Zástupný symbol pro obsah 2"/>
          <p:cNvSpPr>
            <a:spLocks noGrp="1"/>
          </p:cNvSpPr>
          <p:nvPr>
            <p:ph idx="1"/>
          </p:nvPr>
        </p:nvSpPr>
        <p:spPr/>
        <p:txBody>
          <a:bodyPr>
            <a:normAutofit fontScale="47500" lnSpcReduction="20000"/>
          </a:bodyPr>
          <a:lstStyle/>
          <a:p>
            <a:r>
              <a:rPr lang="cs-CZ" sz="5100" b="1" dirty="0" smtClean="0"/>
              <a:t>rizikové a bezpečnostní věty (věty R a S)</a:t>
            </a:r>
          </a:p>
          <a:p>
            <a:r>
              <a:rPr lang="cs-CZ" dirty="0" smtClean="0"/>
              <a:t>V seznamech látek na této internetové stránce jsou označeny látky podle systému rizikových a bezpečnostních vět. </a:t>
            </a:r>
          </a:p>
          <a:p>
            <a:r>
              <a:rPr lang="cs-CZ" dirty="0" smtClean="0"/>
              <a:t>Věty R a S jsou normalizovanými vyjádřeními týkajícími se fyzikálně-chemických rizik a rizik pro zdraví a životní prostředí. </a:t>
            </a:r>
          </a:p>
          <a:p>
            <a:r>
              <a:rPr lang="cs-CZ" dirty="0" smtClean="0"/>
              <a:t>Účelem klasifikace je identifikovat veškeré fyzikálně-chemické, toxikologické a </a:t>
            </a:r>
            <a:r>
              <a:rPr lang="cs-CZ" dirty="0" err="1" smtClean="0"/>
              <a:t>ekotoxikologické</a:t>
            </a:r>
            <a:r>
              <a:rPr lang="cs-CZ" dirty="0" smtClean="0"/>
              <a:t> vlastnosti látek a přípravků, které mohou představovat nebezpečí při běžném zacházení nebo při běžném používání. Za účelem ochrany spotřebitele a životního prostředí musejí být látky a přípravky po identifikaci kterékoliv z nebezpečných vlastností označeny tak, aby v označení byla uvedena tato nebezpečí. </a:t>
            </a:r>
          </a:p>
          <a:p>
            <a:r>
              <a:rPr lang="cs-CZ" dirty="0" smtClean="0"/>
              <a:t>Jelikož je řada látek uvedených v seznamu ve skutečnosti směsicí různých skupin látek, lze uvést věty R a S pouze pro některé typické příklady těchto směsic či skupin (v seznamu je to vždy uvedeno). Pro některé látky nejsou k dispozici žádné věty R a S, což může být na základě dvou důvodů:</a:t>
            </a:r>
          </a:p>
          <a:p>
            <a:r>
              <a:rPr lang="cs-CZ" dirty="0" smtClean="0"/>
              <a:t>látka není nebezpečná podle Směrnice, a proto neexistuje žádná klasifikace a značení, </a:t>
            </a:r>
          </a:p>
          <a:p>
            <a:r>
              <a:rPr lang="cs-CZ" dirty="0" smtClean="0"/>
              <a:t>látka není úmyslně vyráběna nebo prodávána, ale vzniká například jako vedlejší produkt průmyslového procesu (dioxiny).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Znečištění ovzduší</a:t>
            </a:r>
            <a:endParaRPr lang="cs-CZ" b="1" dirty="0"/>
          </a:p>
        </p:txBody>
      </p:sp>
      <p:sp>
        <p:nvSpPr>
          <p:cNvPr id="3" name="Zástupný symbol pro obsah 2"/>
          <p:cNvSpPr>
            <a:spLocks noGrp="1"/>
          </p:cNvSpPr>
          <p:nvPr>
            <p:ph idx="1"/>
          </p:nvPr>
        </p:nvSpPr>
        <p:spPr/>
        <p:txBody>
          <a:bodyPr/>
          <a:lstStyle/>
          <a:p>
            <a:pPr>
              <a:buNone/>
            </a:pPr>
            <a:r>
              <a:rPr lang="cs-CZ" dirty="0" smtClean="0"/>
              <a:t>Příklad města Brna </a:t>
            </a:r>
          </a:p>
          <a:p>
            <a:r>
              <a:rPr lang="cs-CZ" dirty="0" smtClean="0"/>
              <a:t>Sekundární prašnost vyvolaná automobilovou dopravou a nezpevněnými plochami</a:t>
            </a:r>
          </a:p>
          <a:p>
            <a:r>
              <a:rPr lang="cs-CZ" dirty="0" smtClean="0"/>
              <a:t>Imisní zatížení benzenem a Nox vyvolané automobilovou dopravou</a:t>
            </a:r>
            <a:endParaRPr 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Rozmístění stanic imisního monitoringu</a:t>
            </a:r>
            <a:endParaRPr lang="cs-CZ" b="1" dirty="0"/>
          </a:p>
        </p:txBody>
      </p:sp>
      <p:sp>
        <p:nvSpPr>
          <p:cNvPr id="3" name="Zástupný symbol pro obsah 2"/>
          <p:cNvSpPr>
            <a:spLocks noGrp="1"/>
          </p:cNvSpPr>
          <p:nvPr>
            <p:ph idx="1"/>
          </p:nvPr>
        </p:nvSpPr>
        <p:spPr/>
        <p:txBody>
          <a:bodyPr>
            <a:normAutofit fontScale="25000" lnSpcReduction="20000"/>
          </a:bodyPr>
          <a:lstStyle/>
          <a:p>
            <a:r>
              <a:rPr lang="cs-CZ" dirty="0" smtClean="0">
                <a:solidFill>
                  <a:schemeClr val="bg1"/>
                </a:solidFill>
              </a:rPr>
              <a:t>Sekundární prašnost vyvolaná automobilovou dopravou a nezpevněnými plochami</a:t>
            </a:r>
          </a:p>
          <a:p>
            <a:r>
              <a:rPr lang="cs-CZ" dirty="0" err="1" smtClean="0">
                <a:solidFill>
                  <a:schemeClr val="bg1"/>
                </a:solidFill>
              </a:rPr>
              <a:t>ImSekundární</a:t>
            </a:r>
            <a:r>
              <a:rPr lang="cs-CZ" dirty="0" smtClean="0">
                <a:solidFill>
                  <a:schemeClr val="bg1"/>
                </a:solidFill>
              </a:rPr>
              <a:t>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err="1" smtClean="0">
                <a:solidFill>
                  <a:schemeClr val="bg1"/>
                </a:solidFill>
              </a:rPr>
              <a:t>isní</a:t>
            </a:r>
            <a:r>
              <a:rPr lang="cs-CZ" dirty="0" smtClean="0">
                <a:solidFill>
                  <a:schemeClr val="bg1"/>
                </a:solidFill>
              </a:rPr>
              <a:t>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endParaRPr lang="cs-CZ" dirty="0"/>
          </a:p>
        </p:txBody>
      </p:sp>
      <p:pic>
        <p:nvPicPr>
          <p:cNvPr id="4" name="Picture 5"/>
          <p:cNvPicPr>
            <a:picLocks noChangeAspect="1" noChangeArrowheads="1"/>
          </p:cNvPicPr>
          <p:nvPr/>
        </p:nvPicPr>
        <p:blipFill>
          <a:blip r:embed="rId2" cstate="print"/>
          <a:srcRect/>
          <a:stretch>
            <a:fillRect/>
          </a:stretch>
        </p:blipFill>
        <p:spPr>
          <a:xfrm>
            <a:off x="467544" y="1628800"/>
            <a:ext cx="8064500" cy="565943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NOx</a:t>
            </a:r>
            <a:endParaRPr lang="cs-CZ" b="1" dirty="0"/>
          </a:p>
        </p:txBody>
      </p:sp>
      <p:pic>
        <p:nvPicPr>
          <p:cNvPr id="4" name="Picture 3"/>
          <p:cNvPicPr>
            <a:picLocks noGrp="1" noChangeAspect="1" noChangeArrowheads="1"/>
          </p:cNvPicPr>
          <p:nvPr>
            <p:ph idx="1"/>
          </p:nvPr>
        </p:nvPicPr>
        <p:blipFill>
          <a:blip r:embed="rId2" cstate="print"/>
          <a:srcRect/>
          <a:stretch>
            <a:fillRect/>
          </a:stretch>
        </p:blipFill>
        <p:spPr>
          <a:xfrm>
            <a:off x="1669016" y="1600200"/>
            <a:ext cx="5805967" cy="4525963"/>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grpSp>
        <p:nvGrpSpPr>
          <p:cNvPr id="3076" name="Group 4"/>
          <p:cNvGrpSpPr>
            <a:grpSpLocks noChangeAspect="1"/>
          </p:cNvGrpSpPr>
          <p:nvPr/>
        </p:nvGrpSpPr>
        <p:grpSpPr bwMode="auto">
          <a:xfrm>
            <a:off x="0" y="111125"/>
            <a:ext cx="9144000" cy="6746875"/>
            <a:chOff x="0" y="70"/>
            <a:chExt cx="5760" cy="4250"/>
          </a:xfrm>
        </p:grpSpPr>
        <p:sp>
          <p:nvSpPr>
            <p:cNvPr id="3075" name="AutoShape 3"/>
            <p:cNvSpPr>
              <a:spLocks noChangeAspect="1" noChangeArrowheads="1" noTextEdit="1"/>
            </p:cNvSpPr>
            <p:nvPr/>
          </p:nvSpPr>
          <p:spPr bwMode="auto">
            <a:xfrm>
              <a:off x="0" y="70"/>
              <a:ext cx="5760" cy="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pic>
          <p:nvPicPr>
            <p:cNvPr id="3077" name="Picture 5"/>
            <p:cNvPicPr>
              <a:picLocks noChangeAspect="1" noChangeArrowheads="1"/>
            </p:cNvPicPr>
            <p:nvPr/>
          </p:nvPicPr>
          <p:blipFill>
            <a:blip r:embed="rId2" cstate="print"/>
            <a:srcRect/>
            <a:stretch>
              <a:fillRect/>
            </a:stretch>
          </p:blipFill>
          <p:spPr bwMode="auto">
            <a:xfrm>
              <a:off x="15" y="85"/>
              <a:ext cx="5726" cy="4224"/>
            </a:xfrm>
            <a:prstGeom prst="rect">
              <a:avLst/>
            </a:prstGeom>
            <a:noFill/>
            <a:ln w="9525">
              <a:noFill/>
              <a:miter lim="800000"/>
              <a:headEnd/>
              <a:tailEnd/>
            </a:ln>
          </p:spPr>
        </p:pic>
        <p:sp>
          <p:nvSpPr>
            <p:cNvPr id="3078" name="Rectangle 6"/>
            <p:cNvSpPr>
              <a:spLocks noChangeArrowheads="1"/>
            </p:cNvSpPr>
            <p:nvPr/>
          </p:nvSpPr>
          <p:spPr bwMode="auto">
            <a:xfrm>
              <a:off x="7" y="77"/>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79" name="Rectangle 7"/>
            <p:cNvSpPr>
              <a:spLocks noChangeArrowheads="1"/>
            </p:cNvSpPr>
            <p:nvPr/>
          </p:nvSpPr>
          <p:spPr bwMode="auto">
            <a:xfrm>
              <a:off x="7" y="77"/>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0" name="Rectangle 8"/>
            <p:cNvSpPr>
              <a:spLocks noChangeArrowheads="1"/>
            </p:cNvSpPr>
            <p:nvPr/>
          </p:nvSpPr>
          <p:spPr bwMode="auto">
            <a:xfrm>
              <a:off x="15" y="77"/>
              <a:ext cx="572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1" name="Rectangle 9"/>
            <p:cNvSpPr>
              <a:spLocks noChangeArrowheads="1"/>
            </p:cNvSpPr>
            <p:nvPr/>
          </p:nvSpPr>
          <p:spPr bwMode="auto">
            <a:xfrm>
              <a:off x="5743" y="77"/>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2" name="Rectangle 10"/>
            <p:cNvSpPr>
              <a:spLocks noChangeArrowheads="1"/>
            </p:cNvSpPr>
            <p:nvPr/>
          </p:nvSpPr>
          <p:spPr bwMode="auto">
            <a:xfrm>
              <a:off x="5743" y="77"/>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3" name="Rectangle 11"/>
            <p:cNvSpPr>
              <a:spLocks noChangeArrowheads="1"/>
            </p:cNvSpPr>
            <p:nvPr/>
          </p:nvSpPr>
          <p:spPr bwMode="auto">
            <a:xfrm>
              <a:off x="7" y="85"/>
              <a:ext cx="8"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4" name="Rectangle 12"/>
            <p:cNvSpPr>
              <a:spLocks noChangeArrowheads="1"/>
            </p:cNvSpPr>
            <p:nvPr/>
          </p:nvSpPr>
          <p:spPr bwMode="auto">
            <a:xfrm>
              <a:off x="5750" y="85"/>
              <a:ext cx="8"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5" name="Rectangle 13"/>
            <p:cNvSpPr>
              <a:spLocks noChangeArrowheads="1"/>
            </p:cNvSpPr>
            <p:nvPr/>
          </p:nvSpPr>
          <p:spPr bwMode="auto">
            <a:xfrm>
              <a:off x="5743" y="85"/>
              <a:ext cx="7"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6" name="Rectangle 14"/>
            <p:cNvSpPr>
              <a:spLocks noChangeArrowheads="1"/>
            </p:cNvSpPr>
            <p:nvPr/>
          </p:nvSpPr>
          <p:spPr bwMode="auto">
            <a:xfrm>
              <a:off x="7" y="4311"/>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7" name="Rectangle 15"/>
            <p:cNvSpPr>
              <a:spLocks noChangeArrowheads="1"/>
            </p:cNvSpPr>
            <p:nvPr/>
          </p:nvSpPr>
          <p:spPr bwMode="auto">
            <a:xfrm>
              <a:off x="7" y="4311"/>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8" name="Rectangle 16"/>
            <p:cNvSpPr>
              <a:spLocks noChangeArrowheads="1"/>
            </p:cNvSpPr>
            <p:nvPr/>
          </p:nvSpPr>
          <p:spPr bwMode="auto">
            <a:xfrm>
              <a:off x="15" y="4319"/>
              <a:ext cx="5728"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9" name="Rectangle 17"/>
            <p:cNvSpPr>
              <a:spLocks noChangeArrowheads="1"/>
            </p:cNvSpPr>
            <p:nvPr/>
          </p:nvSpPr>
          <p:spPr bwMode="auto">
            <a:xfrm>
              <a:off x="15" y="4311"/>
              <a:ext cx="572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0" name="Rectangle 18"/>
            <p:cNvSpPr>
              <a:spLocks noChangeArrowheads="1"/>
            </p:cNvSpPr>
            <p:nvPr/>
          </p:nvSpPr>
          <p:spPr bwMode="auto">
            <a:xfrm>
              <a:off x="5750" y="4311"/>
              <a:ext cx="8"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1" name="Rectangle 19"/>
            <p:cNvSpPr>
              <a:spLocks noChangeArrowheads="1"/>
            </p:cNvSpPr>
            <p:nvPr/>
          </p:nvSpPr>
          <p:spPr bwMode="auto">
            <a:xfrm>
              <a:off x="5743" y="4319"/>
              <a:ext cx="15"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2" name="Rectangle 20"/>
            <p:cNvSpPr>
              <a:spLocks noChangeArrowheads="1"/>
            </p:cNvSpPr>
            <p:nvPr/>
          </p:nvSpPr>
          <p:spPr bwMode="auto">
            <a:xfrm>
              <a:off x="5743" y="4311"/>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3" name="Rectangle 21"/>
            <p:cNvSpPr>
              <a:spLocks noChangeArrowheads="1"/>
            </p:cNvSpPr>
            <p:nvPr/>
          </p:nvSpPr>
          <p:spPr bwMode="auto">
            <a:xfrm>
              <a:off x="5743" y="4311"/>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4" name="Rectangle 22"/>
            <p:cNvSpPr>
              <a:spLocks noChangeArrowheads="1"/>
            </p:cNvSpPr>
            <p:nvPr/>
          </p:nvSpPr>
          <p:spPr bwMode="auto">
            <a:xfrm>
              <a:off x="5758" y="4159"/>
              <a:ext cx="126" cy="2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300" b="0" i="0" u="none" strike="noStrike" cap="none" normalizeH="0" baseline="0" smtClean="0">
                  <a:ln>
                    <a:noFill/>
                  </a:ln>
                  <a:solidFill>
                    <a:srgbClr val="000000"/>
                  </a:solidFill>
                  <a:effectLst/>
                  <a:latin typeface="Times New Roman" pitchFamily="18" charset="0"/>
                </a:rPr>
                <a:t> </a:t>
              </a:r>
              <a:endParaRPr kumimoji="0" lang="cs-CZ" sz="1800" b="0" i="0" u="none" strike="noStrike" cap="none" normalizeH="0" baseline="0" smtClean="0">
                <a:ln>
                  <a:noFill/>
                </a:ln>
                <a:solidFill>
                  <a:schemeClr val="tx1"/>
                </a:solidFill>
                <a:effectLst/>
                <a:latin typeface="Arial" pitchFamily="34" charset="0"/>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Bilance emise prachových částic</a:t>
            </a:r>
            <a:endParaRPr lang="cs-CZ" b="1" dirty="0"/>
          </a:p>
        </p:txBody>
      </p:sp>
      <p:pic>
        <p:nvPicPr>
          <p:cNvPr id="7" name="Picture 7" descr="M7_EMI_PM10"/>
          <p:cNvPicPr>
            <a:picLocks noChangeAspect="1" noChangeArrowheads="1"/>
          </p:cNvPicPr>
          <p:nvPr/>
        </p:nvPicPr>
        <p:blipFill>
          <a:blip r:embed="rId2" cstate="print"/>
          <a:srcRect/>
          <a:stretch>
            <a:fillRect/>
          </a:stretch>
        </p:blipFill>
        <p:spPr>
          <a:xfrm>
            <a:off x="683568" y="1700808"/>
            <a:ext cx="4355976" cy="4032448"/>
          </a:xfrm>
          <a:prstGeom prst="rect">
            <a:avLst/>
          </a:prstGeom>
          <a:solidFill>
            <a:srgbClr val="FFFFFF"/>
          </a:solidFill>
        </p:spPr>
      </p:pic>
      <p:grpSp>
        <p:nvGrpSpPr>
          <p:cNvPr id="2052" name="Group 4"/>
          <p:cNvGrpSpPr>
            <a:grpSpLocks noChangeAspect="1"/>
          </p:cNvGrpSpPr>
          <p:nvPr/>
        </p:nvGrpSpPr>
        <p:grpSpPr bwMode="auto">
          <a:xfrm>
            <a:off x="5148263" y="1700213"/>
            <a:ext cx="3744912" cy="3313112"/>
            <a:chOff x="3243" y="1071"/>
            <a:chExt cx="2359" cy="2087"/>
          </a:xfrm>
        </p:grpSpPr>
        <p:sp>
          <p:nvSpPr>
            <p:cNvPr id="2051" name="AutoShape 3"/>
            <p:cNvSpPr>
              <a:spLocks noChangeAspect="1" noChangeArrowheads="1" noTextEdit="1"/>
            </p:cNvSpPr>
            <p:nvPr/>
          </p:nvSpPr>
          <p:spPr bwMode="auto">
            <a:xfrm>
              <a:off x="3243" y="1071"/>
              <a:ext cx="2359" cy="2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3" name="Rectangle 5"/>
            <p:cNvSpPr>
              <a:spLocks noChangeArrowheads="1"/>
            </p:cNvSpPr>
            <p:nvPr/>
          </p:nvSpPr>
          <p:spPr bwMode="auto">
            <a:xfrm>
              <a:off x="3282" y="1106"/>
              <a:ext cx="2273" cy="201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4" name="Freeform 6"/>
            <p:cNvSpPr>
              <a:spLocks/>
            </p:cNvSpPr>
            <p:nvPr/>
          </p:nvSpPr>
          <p:spPr bwMode="auto">
            <a:xfrm>
              <a:off x="4516" y="1644"/>
              <a:ext cx="667" cy="1146"/>
            </a:xfrm>
            <a:custGeom>
              <a:avLst/>
              <a:gdLst/>
              <a:ahLst/>
              <a:cxnLst>
                <a:cxn ang="0">
                  <a:pos x="40" y="162"/>
                </a:cxn>
                <a:cxn ang="0">
                  <a:pos x="86" y="86"/>
                </a:cxn>
                <a:cxn ang="0">
                  <a:pos x="0" y="1"/>
                </a:cxn>
                <a:cxn ang="0">
                  <a:pos x="0" y="1"/>
                </a:cxn>
                <a:cxn ang="0">
                  <a:pos x="0" y="86"/>
                </a:cxn>
                <a:cxn ang="0">
                  <a:pos x="40" y="162"/>
                </a:cxn>
              </a:cxnLst>
              <a:rect l="0" t="0" r="r" b="b"/>
              <a:pathLst>
                <a:path w="86" h="162">
                  <a:moveTo>
                    <a:pt x="40" y="162"/>
                  </a:moveTo>
                  <a:cubicBezTo>
                    <a:pt x="68" y="147"/>
                    <a:pt x="86" y="118"/>
                    <a:pt x="86" y="86"/>
                  </a:cubicBezTo>
                  <a:cubicBezTo>
                    <a:pt x="86" y="39"/>
                    <a:pt x="47" y="1"/>
                    <a:pt x="0" y="1"/>
                  </a:cubicBezTo>
                  <a:cubicBezTo>
                    <a:pt x="0" y="0"/>
                    <a:pt x="0" y="1"/>
                    <a:pt x="0" y="1"/>
                  </a:cubicBezTo>
                  <a:lnTo>
                    <a:pt x="0" y="86"/>
                  </a:lnTo>
                  <a:lnTo>
                    <a:pt x="40" y="162"/>
                  </a:lnTo>
                  <a:close/>
                </a:path>
              </a:pathLst>
            </a:custGeom>
            <a:solidFill>
              <a:srgbClr val="FFFF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5" name="Freeform 7"/>
            <p:cNvSpPr>
              <a:spLocks/>
            </p:cNvSpPr>
            <p:nvPr/>
          </p:nvSpPr>
          <p:spPr bwMode="auto">
            <a:xfrm>
              <a:off x="4291" y="2373"/>
              <a:ext cx="465" cy="608"/>
            </a:xfrm>
            <a:custGeom>
              <a:avLst/>
              <a:gdLst/>
              <a:ahLst/>
              <a:cxnLst>
                <a:cxn ang="0">
                  <a:pos x="0" y="83"/>
                </a:cxn>
                <a:cxn ang="0">
                  <a:pos x="20" y="86"/>
                </a:cxn>
                <a:cxn ang="0">
                  <a:pos x="60" y="76"/>
                </a:cxn>
                <a:cxn ang="0">
                  <a:pos x="20" y="0"/>
                </a:cxn>
                <a:cxn ang="0">
                  <a:pos x="0" y="83"/>
                </a:cxn>
              </a:cxnLst>
              <a:rect l="0" t="0" r="r" b="b"/>
              <a:pathLst>
                <a:path w="60" h="86">
                  <a:moveTo>
                    <a:pt x="0" y="83"/>
                  </a:moveTo>
                  <a:cubicBezTo>
                    <a:pt x="7" y="85"/>
                    <a:pt x="13" y="86"/>
                    <a:pt x="20" y="86"/>
                  </a:cubicBezTo>
                  <a:cubicBezTo>
                    <a:pt x="34" y="85"/>
                    <a:pt x="48" y="82"/>
                    <a:pt x="60" y="76"/>
                  </a:cubicBezTo>
                  <a:lnTo>
                    <a:pt x="20" y="0"/>
                  </a:lnTo>
                  <a:lnTo>
                    <a:pt x="0" y="83"/>
                  </a:lnTo>
                  <a:close/>
                </a:path>
              </a:pathLst>
            </a:custGeom>
            <a:solidFill>
              <a:srgbClr val="FF99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6" name="Freeform 8"/>
            <p:cNvSpPr>
              <a:spLocks/>
            </p:cNvSpPr>
            <p:nvPr/>
          </p:nvSpPr>
          <p:spPr bwMode="auto">
            <a:xfrm>
              <a:off x="3662" y="1722"/>
              <a:ext cx="667" cy="1146"/>
            </a:xfrm>
            <a:custGeom>
              <a:avLst/>
              <a:gdLst/>
              <a:ahLst/>
              <a:cxnLst>
                <a:cxn ang="0">
                  <a:pos x="52" y="0"/>
                </a:cxn>
                <a:cxn ang="0">
                  <a:pos x="1" y="79"/>
                </a:cxn>
                <a:cxn ang="0">
                  <a:pos x="66" y="162"/>
                </a:cxn>
                <a:cxn ang="0">
                  <a:pos x="86" y="79"/>
                </a:cxn>
                <a:cxn ang="0">
                  <a:pos x="52" y="0"/>
                </a:cxn>
              </a:cxnLst>
              <a:rect l="0" t="0" r="r" b="b"/>
              <a:pathLst>
                <a:path w="86" h="162">
                  <a:moveTo>
                    <a:pt x="52" y="0"/>
                  </a:moveTo>
                  <a:cubicBezTo>
                    <a:pt x="21" y="14"/>
                    <a:pt x="1" y="45"/>
                    <a:pt x="1" y="79"/>
                  </a:cubicBezTo>
                  <a:cubicBezTo>
                    <a:pt x="0" y="119"/>
                    <a:pt x="28" y="153"/>
                    <a:pt x="66" y="162"/>
                  </a:cubicBezTo>
                  <a:lnTo>
                    <a:pt x="86" y="79"/>
                  </a:lnTo>
                  <a:lnTo>
                    <a:pt x="52" y="0"/>
                  </a:lnTo>
                  <a:close/>
                </a:path>
              </a:pathLst>
            </a:custGeom>
            <a:solidFill>
              <a:srgbClr val="00FF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7" name="Freeform 9"/>
            <p:cNvSpPr>
              <a:spLocks/>
            </p:cNvSpPr>
            <p:nvPr/>
          </p:nvSpPr>
          <p:spPr bwMode="auto">
            <a:xfrm>
              <a:off x="4151" y="1587"/>
              <a:ext cx="264" cy="602"/>
            </a:xfrm>
            <a:custGeom>
              <a:avLst/>
              <a:gdLst/>
              <a:ahLst/>
              <a:cxnLst>
                <a:cxn ang="0">
                  <a:pos x="34" y="0"/>
                </a:cxn>
                <a:cxn ang="0">
                  <a:pos x="0" y="6"/>
                </a:cxn>
                <a:cxn ang="0">
                  <a:pos x="34" y="85"/>
                </a:cxn>
                <a:cxn ang="0">
                  <a:pos x="34" y="0"/>
                </a:cxn>
              </a:cxnLst>
              <a:rect l="0" t="0" r="r" b="b"/>
              <a:pathLst>
                <a:path w="34" h="85">
                  <a:moveTo>
                    <a:pt x="34" y="0"/>
                  </a:moveTo>
                  <a:cubicBezTo>
                    <a:pt x="22" y="0"/>
                    <a:pt x="11" y="2"/>
                    <a:pt x="0" y="6"/>
                  </a:cubicBezTo>
                  <a:lnTo>
                    <a:pt x="34" y="85"/>
                  </a:lnTo>
                  <a:lnTo>
                    <a:pt x="34" y="0"/>
                  </a:lnTo>
                  <a:close/>
                </a:path>
              </a:pathLst>
            </a:custGeom>
            <a:solidFill>
              <a:srgbClr val="00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8" name="Rectangle 10"/>
            <p:cNvSpPr>
              <a:spLocks noChangeArrowheads="1"/>
            </p:cNvSpPr>
            <p:nvPr/>
          </p:nvSpPr>
          <p:spPr bwMode="auto">
            <a:xfrm>
              <a:off x="4360" y="1106"/>
              <a:ext cx="1172" cy="213"/>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9" name="Rectangle 11"/>
            <p:cNvSpPr>
              <a:spLocks noChangeArrowheads="1"/>
            </p:cNvSpPr>
            <p:nvPr/>
          </p:nvSpPr>
          <p:spPr bwMode="auto">
            <a:xfrm>
              <a:off x="4384" y="1149"/>
              <a:ext cx="58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300" b="1" i="0" u="none" strike="noStrike" cap="none" normalizeH="0" baseline="0" dirty="0" smtClean="0">
                  <a:ln>
                    <a:noFill/>
                  </a:ln>
                  <a:solidFill>
                    <a:srgbClr val="000000"/>
                  </a:solidFill>
                  <a:effectLst/>
                  <a:latin typeface="Arial" pitchFamily="34" charset="0"/>
                </a:rPr>
                <a:t>Emise Brno</a:t>
              </a:r>
              <a:endParaRPr kumimoji="0" lang="cs-CZ" sz="1800" b="0" i="0" u="none" strike="noStrike" cap="none" normalizeH="0" baseline="0" dirty="0" smtClean="0">
                <a:ln>
                  <a:noFill/>
                </a:ln>
                <a:solidFill>
                  <a:schemeClr val="tx1"/>
                </a:solidFill>
                <a:effectLst/>
                <a:latin typeface="Arial" pitchFamily="34" charset="0"/>
              </a:endParaRPr>
            </a:p>
          </p:txBody>
        </p:sp>
        <p:sp>
          <p:nvSpPr>
            <p:cNvPr id="2060" name="Freeform 12"/>
            <p:cNvSpPr>
              <a:spLocks/>
            </p:cNvSpPr>
            <p:nvPr/>
          </p:nvSpPr>
          <p:spPr bwMode="auto">
            <a:xfrm>
              <a:off x="5167" y="1849"/>
              <a:ext cx="24" cy="262"/>
            </a:xfrm>
            <a:custGeom>
              <a:avLst/>
              <a:gdLst/>
              <a:ahLst/>
              <a:cxnLst>
                <a:cxn ang="0">
                  <a:pos x="3" y="0"/>
                </a:cxn>
                <a:cxn ang="0">
                  <a:pos x="3" y="5"/>
                </a:cxn>
                <a:cxn ang="0">
                  <a:pos x="0" y="37"/>
                </a:cxn>
              </a:cxnLst>
              <a:rect l="0" t="0" r="r" b="b"/>
              <a:pathLst>
                <a:path w="3" h="37">
                  <a:moveTo>
                    <a:pt x="3" y="0"/>
                  </a:moveTo>
                  <a:lnTo>
                    <a:pt x="3" y="5"/>
                  </a:lnTo>
                  <a:lnTo>
                    <a:pt x="0" y="3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1" name="Freeform 13"/>
            <p:cNvSpPr>
              <a:spLocks/>
            </p:cNvSpPr>
            <p:nvPr/>
          </p:nvSpPr>
          <p:spPr bwMode="auto">
            <a:xfrm>
              <a:off x="4547" y="2967"/>
              <a:ext cx="279" cy="14"/>
            </a:xfrm>
            <a:custGeom>
              <a:avLst/>
              <a:gdLst/>
              <a:ahLst/>
              <a:cxnLst>
                <a:cxn ang="0">
                  <a:pos x="36" y="0"/>
                </a:cxn>
                <a:cxn ang="0">
                  <a:pos x="31" y="0"/>
                </a:cxn>
                <a:cxn ang="0">
                  <a:pos x="0" y="2"/>
                </a:cxn>
              </a:cxnLst>
              <a:rect l="0" t="0" r="r" b="b"/>
              <a:pathLst>
                <a:path w="36" h="2">
                  <a:moveTo>
                    <a:pt x="36" y="0"/>
                  </a:moveTo>
                  <a:lnTo>
                    <a:pt x="31" y="0"/>
                  </a:lnTo>
                  <a:lnTo>
                    <a:pt x="0" y="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2" name="Freeform 14"/>
            <p:cNvSpPr>
              <a:spLocks/>
            </p:cNvSpPr>
            <p:nvPr/>
          </p:nvSpPr>
          <p:spPr bwMode="auto">
            <a:xfrm>
              <a:off x="3569" y="2337"/>
              <a:ext cx="101" cy="326"/>
            </a:xfrm>
            <a:custGeom>
              <a:avLst/>
              <a:gdLst/>
              <a:ahLst/>
              <a:cxnLst>
                <a:cxn ang="0">
                  <a:pos x="0" y="46"/>
                </a:cxn>
                <a:cxn ang="0">
                  <a:pos x="0" y="41"/>
                </a:cxn>
                <a:cxn ang="0">
                  <a:pos x="13" y="0"/>
                </a:cxn>
              </a:cxnLst>
              <a:rect l="0" t="0" r="r" b="b"/>
              <a:pathLst>
                <a:path w="13" h="46">
                  <a:moveTo>
                    <a:pt x="0" y="46"/>
                  </a:moveTo>
                  <a:lnTo>
                    <a:pt x="0" y="41"/>
                  </a:lnTo>
                  <a:lnTo>
                    <a:pt x="13"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3" name="Freeform 15"/>
            <p:cNvSpPr>
              <a:spLocks/>
            </p:cNvSpPr>
            <p:nvPr/>
          </p:nvSpPr>
          <p:spPr bwMode="auto">
            <a:xfrm>
              <a:off x="4143" y="1573"/>
              <a:ext cx="140" cy="29"/>
            </a:xfrm>
            <a:custGeom>
              <a:avLst/>
              <a:gdLst/>
              <a:ahLst/>
              <a:cxnLst>
                <a:cxn ang="0">
                  <a:pos x="0" y="0"/>
                </a:cxn>
                <a:cxn ang="0">
                  <a:pos x="5" y="0"/>
                </a:cxn>
                <a:cxn ang="0">
                  <a:pos x="18" y="4"/>
                </a:cxn>
              </a:cxnLst>
              <a:rect l="0" t="0" r="r" b="b"/>
              <a:pathLst>
                <a:path w="18" h="4">
                  <a:moveTo>
                    <a:pt x="0" y="0"/>
                  </a:moveTo>
                  <a:lnTo>
                    <a:pt x="5" y="0"/>
                  </a:lnTo>
                  <a:lnTo>
                    <a:pt x="18" y="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4" name="Rectangle 16"/>
            <p:cNvSpPr>
              <a:spLocks noChangeArrowheads="1"/>
            </p:cNvSpPr>
            <p:nvPr/>
          </p:nvSpPr>
          <p:spPr bwMode="auto">
            <a:xfrm>
              <a:off x="3763" y="1460"/>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4</a:t>
              </a:r>
              <a:endParaRPr kumimoji="0" lang="cs-CZ" sz="1800" b="0" i="0" u="none" strike="noStrike" cap="none" normalizeH="0" baseline="0" smtClean="0">
                <a:ln>
                  <a:noFill/>
                </a:ln>
                <a:solidFill>
                  <a:schemeClr val="tx1"/>
                </a:solidFill>
                <a:effectLst/>
                <a:latin typeface="Arial" pitchFamily="34" charset="0"/>
              </a:endParaRPr>
            </a:p>
          </p:txBody>
        </p:sp>
        <p:sp>
          <p:nvSpPr>
            <p:cNvPr id="2065" name="Rectangle 17"/>
            <p:cNvSpPr>
              <a:spLocks noChangeArrowheads="1"/>
            </p:cNvSpPr>
            <p:nvPr/>
          </p:nvSpPr>
          <p:spPr bwMode="auto">
            <a:xfrm>
              <a:off x="3825" y="1573"/>
              <a:ext cx="310"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6,37%</a:t>
              </a:r>
              <a:endParaRPr kumimoji="0" lang="cs-CZ" sz="1800" b="0" i="0" u="none" strike="noStrike" cap="none" normalizeH="0" baseline="0" smtClean="0">
                <a:ln>
                  <a:noFill/>
                </a:ln>
                <a:solidFill>
                  <a:schemeClr val="tx1"/>
                </a:solidFill>
                <a:effectLst/>
                <a:latin typeface="Arial" pitchFamily="34" charset="0"/>
              </a:endParaRPr>
            </a:p>
          </p:txBody>
        </p:sp>
        <p:sp>
          <p:nvSpPr>
            <p:cNvPr id="2066" name="Rectangle 18"/>
            <p:cNvSpPr>
              <a:spLocks noChangeArrowheads="1"/>
            </p:cNvSpPr>
            <p:nvPr/>
          </p:nvSpPr>
          <p:spPr bwMode="auto">
            <a:xfrm>
              <a:off x="3383" y="2684"/>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3</a:t>
              </a:r>
              <a:endParaRPr kumimoji="0" lang="cs-CZ" sz="1800" b="0" i="0" u="none" strike="noStrike" cap="none" normalizeH="0" baseline="0" smtClean="0">
                <a:ln>
                  <a:noFill/>
                </a:ln>
                <a:solidFill>
                  <a:schemeClr val="tx1"/>
                </a:solidFill>
                <a:effectLst/>
                <a:latin typeface="Arial" pitchFamily="34" charset="0"/>
              </a:endParaRPr>
            </a:p>
          </p:txBody>
        </p:sp>
        <p:sp>
          <p:nvSpPr>
            <p:cNvPr id="2067" name="Rectangle 19"/>
            <p:cNvSpPr>
              <a:spLocks noChangeArrowheads="1"/>
            </p:cNvSpPr>
            <p:nvPr/>
          </p:nvSpPr>
          <p:spPr bwMode="auto">
            <a:xfrm>
              <a:off x="3414" y="2797"/>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40,08%</a:t>
              </a:r>
              <a:endParaRPr kumimoji="0" lang="cs-CZ" sz="1800" b="0" i="0" u="none" strike="noStrike" cap="none" normalizeH="0" baseline="0" smtClean="0">
                <a:ln>
                  <a:noFill/>
                </a:ln>
                <a:solidFill>
                  <a:schemeClr val="tx1"/>
                </a:solidFill>
                <a:effectLst/>
                <a:latin typeface="Arial" pitchFamily="34" charset="0"/>
              </a:endParaRPr>
            </a:p>
          </p:txBody>
        </p:sp>
        <p:sp>
          <p:nvSpPr>
            <p:cNvPr id="2068" name="Rectangle 20"/>
            <p:cNvSpPr>
              <a:spLocks noChangeArrowheads="1"/>
            </p:cNvSpPr>
            <p:nvPr/>
          </p:nvSpPr>
          <p:spPr bwMode="auto">
            <a:xfrm>
              <a:off x="4842" y="2854"/>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2</a:t>
              </a:r>
              <a:endParaRPr kumimoji="0" lang="cs-CZ" sz="1800" b="0" i="0" u="none" strike="noStrike" cap="none" normalizeH="0" baseline="0" smtClean="0">
                <a:ln>
                  <a:noFill/>
                </a:ln>
                <a:solidFill>
                  <a:schemeClr val="tx1"/>
                </a:solidFill>
                <a:effectLst/>
                <a:latin typeface="Arial" pitchFamily="34" charset="0"/>
              </a:endParaRPr>
            </a:p>
          </p:txBody>
        </p:sp>
        <p:sp>
          <p:nvSpPr>
            <p:cNvPr id="2069" name="Rectangle 21"/>
            <p:cNvSpPr>
              <a:spLocks noChangeArrowheads="1"/>
            </p:cNvSpPr>
            <p:nvPr/>
          </p:nvSpPr>
          <p:spPr bwMode="auto">
            <a:xfrm>
              <a:off x="4873" y="2967"/>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11,45%</a:t>
              </a:r>
              <a:endParaRPr kumimoji="0" lang="cs-CZ" sz="1800" b="0" i="0" u="none" strike="noStrike" cap="none" normalizeH="0" baseline="0" smtClean="0">
                <a:ln>
                  <a:noFill/>
                </a:ln>
                <a:solidFill>
                  <a:schemeClr val="tx1"/>
                </a:solidFill>
                <a:effectLst/>
                <a:latin typeface="Arial" pitchFamily="34" charset="0"/>
              </a:endParaRPr>
            </a:p>
          </p:txBody>
        </p:sp>
        <p:sp>
          <p:nvSpPr>
            <p:cNvPr id="2070" name="Rectangle 22"/>
            <p:cNvSpPr>
              <a:spLocks noChangeArrowheads="1"/>
            </p:cNvSpPr>
            <p:nvPr/>
          </p:nvSpPr>
          <p:spPr bwMode="auto">
            <a:xfrm>
              <a:off x="5004" y="1609"/>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1</a:t>
              </a:r>
              <a:endParaRPr kumimoji="0" lang="cs-CZ" sz="1800" b="0" i="0" u="none" strike="noStrike" cap="none" normalizeH="0" baseline="0" smtClean="0">
                <a:ln>
                  <a:noFill/>
                </a:ln>
                <a:solidFill>
                  <a:schemeClr val="tx1"/>
                </a:solidFill>
                <a:effectLst/>
                <a:latin typeface="Arial" pitchFamily="34" charset="0"/>
              </a:endParaRPr>
            </a:p>
          </p:txBody>
        </p:sp>
        <p:sp>
          <p:nvSpPr>
            <p:cNvPr id="2071" name="Rectangle 23"/>
            <p:cNvSpPr>
              <a:spLocks noChangeArrowheads="1"/>
            </p:cNvSpPr>
            <p:nvPr/>
          </p:nvSpPr>
          <p:spPr bwMode="auto">
            <a:xfrm>
              <a:off x="5036" y="1722"/>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42,11%</a:t>
              </a:r>
              <a:endParaRPr kumimoji="0" lang="cs-CZ" sz="1800" b="0" i="0" u="none" strike="noStrike" cap="none" normalizeH="0" baseline="0" smtClean="0">
                <a:ln>
                  <a:noFill/>
                </a:ln>
                <a:solidFill>
                  <a:schemeClr val="tx1"/>
                </a:solidFill>
                <a:effectLst/>
                <a:latin typeface="Arial" pitchFamily="34" charset="0"/>
              </a:endParaRPr>
            </a:p>
          </p:txBody>
        </p:sp>
        <p:sp>
          <p:nvSpPr>
            <p:cNvPr id="2072" name="Rectangle 24"/>
            <p:cNvSpPr>
              <a:spLocks noChangeArrowheads="1"/>
            </p:cNvSpPr>
            <p:nvPr/>
          </p:nvSpPr>
          <p:spPr bwMode="auto">
            <a:xfrm>
              <a:off x="3282" y="1106"/>
              <a:ext cx="2273" cy="201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Bilance emisí </a:t>
            </a:r>
            <a:r>
              <a:rPr lang="cs-CZ" dirty="0" err="1" smtClean="0"/>
              <a:t>NOx</a:t>
            </a:r>
            <a:endParaRPr lang="cs-CZ" dirty="0"/>
          </a:p>
        </p:txBody>
      </p:sp>
      <p:pic>
        <p:nvPicPr>
          <p:cNvPr id="4" name="Picture 5"/>
          <p:cNvPicPr>
            <a:picLocks noGrp="1" noChangeAspect="1" noChangeArrowheads="1"/>
          </p:cNvPicPr>
          <p:nvPr>
            <p:ph idx="1"/>
          </p:nvPr>
        </p:nvPicPr>
        <p:blipFill>
          <a:blip r:embed="rId2" cstate="print"/>
          <a:srcRect/>
          <a:stretch>
            <a:fillRect/>
          </a:stretch>
        </p:blipFill>
        <p:spPr>
          <a:xfrm>
            <a:off x="899592" y="1988840"/>
            <a:ext cx="3744415" cy="3744416"/>
          </a:xfrm>
          <a:solidFill>
            <a:srgbClr val="FFFFFF"/>
          </a:solidFill>
        </p:spPr>
      </p:pic>
      <p:grpSp>
        <p:nvGrpSpPr>
          <p:cNvPr id="1028" name="Group 4"/>
          <p:cNvGrpSpPr>
            <a:grpSpLocks noChangeAspect="1"/>
          </p:cNvGrpSpPr>
          <p:nvPr/>
        </p:nvGrpSpPr>
        <p:grpSpPr bwMode="auto">
          <a:xfrm>
            <a:off x="4787900" y="1844675"/>
            <a:ext cx="4248150" cy="4032250"/>
            <a:chOff x="3016" y="1162"/>
            <a:chExt cx="2676" cy="2540"/>
          </a:xfrm>
        </p:grpSpPr>
        <p:sp>
          <p:nvSpPr>
            <p:cNvPr id="1027" name="AutoShape 3"/>
            <p:cNvSpPr>
              <a:spLocks noChangeAspect="1" noChangeArrowheads="1" noTextEdit="1"/>
            </p:cNvSpPr>
            <p:nvPr/>
          </p:nvSpPr>
          <p:spPr bwMode="auto">
            <a:xfrm>
              <a:off x="3016" y="1162"/>
              <a:ext cx="2676" cy="2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29" name="Rectangle 5"/>
            <p:cNvSpPr>
              <a:spLocks noChangeArrowheads="1"/>
            </p:cNvSpPr>
            <p:nvPr/>
          </p:nvSpPr>
          <p:spPr bwMode="auto">
            <a:xfrm>
              <a:off x="3060" y="1206"/>
              <a:ext cx="2579" cy="2452"/>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30" name="Freeform 6"/>
            <p:cNvSpPr>
              <a:spLocks/>
            </p:cNvSpPr>
            <p:nvPr/>
          </p:nvSpPr>
          <p:spPr bwMode="auto">
            <a:xfrm>
              <a:off x="4315" y="1768"/>
              <a:ext cx="552" cy="721"/>
            </a:xfrm>
            <a:custGeom>
              <a:avLst/>
              <a:gdLst/>
              <a:ahLst/>
              <a:cxnLst>
                <a:cxn ang="0">
                  <a:pos x="63" y="30"/>
                </a:cxn>
                <a:cxn ang="0">
                  <a:pos x="0" y="0"/>
                </a:cxn>
                <a:cxn ang="0">
                  <a:pos x="0" y="82"/>
                </a:cxn>
                <a:cxn ang="0">
                  <a:pos x="63" y="30"/>
                </a:cxn>
              </a:cxnLst>
              <a:rect l="0" t="0" r="r" b="b"/>
              <a:pathLst>
                <a:path w="63" h="82">
                  <a:moveTo>
                    <a:pt x="63" y="30"/>
                  </a:moveTo>
                  <a:cubicBezTo>
                    <a:pt x="48" y="11"/>
                    <a:pt x="24" y="0"/>
                    <a:pt x="0" y="0"/>
                  </a:cubicBezTo>
                  <a:lnTo>
                    <a:pt x="0" y="82"/>
                  </a:lnTo>
                  <a:lnTo>
                    <a:pt x="63" y="30"/>
                  </a:lnTo>
                  <a:close/>
                </a:path>
              </a:pathLst>
            </a:custGeom>
            <a:solidFill>
              <a:srgbClr val="FFFF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 name="Freeform 7"/>
            <p:cNvSpPr>
              <a:spLocks/>
            </p:cNvSpPr>
            <p:nvPr/>
          </p:nvSpPr>
          <p:spPr bwMode="auto">
            <a:xfrm>
              <a:off x="4385" y="2094"/>
              <a:ext cx="631" cy="457"/>
            </a:xfrm>
            <a:custGeom>
              <a:avLst/>
              <a:gdLst/>
              <a:ahLst/>
              <a:cxnLst>
                <a:cxn ang="0">
                  <a:pos x="72" y="13"/>
                </a:cxn>
                <a:cxn ang="0">
                  <a:pos x="63" y="0"/>
                </a:cxn>
                <a:cxn ang="0">
                  <a:pos x="0" y="52"/>
                </a:cxn>
                <a:cxn ang="0">
                  <a:pos x="72" y="13"/>
                </a:cxn>
              </a:cxnLst>
              <a:rect l="0" t="0" r="r" b="b"/>
              <a:pathLst>
                <a:path w="72" h="52">
                  <a:moveTo>
                    <a:pt x="72" y="13"/>
                  </a:moveTo>
                  <a:cubicBezTo>
                    <a:pt x="70" y="8"/>
                    <a:pt x="67" y="4"/>
                    <a:pt x="63" y="0"/>
                  </a:cubicBezTo>
                  <a:lnTo>
                    <a:pt x="0" y="52"/>
                  </a:lnTo>
                  <a:lnTo>
                    <a:pt x="72" y="13"/>
                  </a:lnTo>
                  <a:close/>
                </a:path>
              </a:pathLst>
            </a:custGeom>
            <a:solidFill>
              <a:srgbClr val="FF99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 name="Freeform 8"/>
            <p:cNvSpPr>
              <a:spLocks/>
            </p:cNvSpPr>
            <p:nvPr/>
          </p:nvSpPr>
          <p:spPr bwMode="auto">
            <a:xfrm>
              <a:off x="4411" y="2269"/>
              <a:ext cx="720" cy="361"/>
            </a:xfrm>
            <a:custGeom>
              <a:avLst/>
              <a:gdLst/>
              <a:ahLst/>
              <a:cxnLst>
                <a:cxn ang="0">
                  <a:pos x="81" y="41"/>
                </a:cxn>
                <a:cxn ang="0">
                  <a:pos x="82" y="39"/>
                </a:cxn>
                <a:cxn ang="0">
                  <a:pos x="72" y="0"/>
                </a:cxn>
                <a:cxn ang="0">
                  <a:pos x="0" y="39"/>
                </a:cxn>
                <a:cxn ang="0">
                  <a:pos x="81" y="41"/>
                </a:cxn>
              </a:cxnLst>
              <a:rect l="0" t="0" r="r" b="b"/>
              <a:pathLst>
                <a:path w="82" h="41">
                  <a:moveTo>
                    <a:pt x="81" y="41"/>
                  </a:moveTo>
                  <a:cubicBezTo>
                    <a:pt x="81" y="40"/>
                    <a:pt x="82" y="39"/>
                    <a:pt x="82" y="39"/>
                  </a:cubicBezTo>
                  <a:cubicBezTo>
                    <a:pt x="82" y="25"/>
                    <a:pt x="78" y="12"/>
                    <a:pt x="72" y="0"/>
                  </a:cubicBezTo>
                  <a:lnTo>
                    <a:pt x="0" y="39"/>
                  </a:lnTo>
                  <a:lnTo>
                    <a:pt x="81" y="41"/>
                  </a:lnTo>
                  <a:close/>
                </a:path>
              </a:pathLst>
            </a:custGeom>
            <a:solidFill>
              <a:srgbClr val="00FF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 name="Freeform 9"/>
            <p:cNvSpPr>
              <a:spLocks/>
            </p:cNvSpPr>
            <p:nvPr/>
          </p:nvSpPr>
          <p:spPr bwMode="auto">
            <a:xfrm>
              <a:off x="3463" y="1988"/>
              <a:ext cx="1431" cy="1442"/>
            </a:xfrm>
            <a:custGeom>
              <a:avLst/>
              <a:gdLst/>
              <a:ahLst/>
              <a:cxnLst>
                <a:cxn ang="0">
                  <a:pos x="81" y="0"/>
                </a:cxn>
                <a:cxn ang="0">
                  <a:pos x="0" y="81"/>
                </a:cxn>
                <a:cxn ang="0">
                  <a:pos x="82" y="164"/>
                </a:cxn>
                <a:cxn ang="0">
                  <a:pos x="163" y="84"/>
                </a:cxn>
                <a:cxn ang="0">
                  <a:pos x="82" y="82"/>
                </a:cxn>
                <a:cxn ang="0">
                  <a:pos x="81" y="0"/>
                </a:cxn>
              </a:cxnLst>
              <a:rect l="0" t="0" r="r" b="b"/>
              <a:pathLst>
                <a:path w="163" h="164">
                  <a:moveTo>
                    <a:pt x="81" y="0"/>
                  </a:moveTo>
                  <a:cubicBezTo>
                    <a:pt x="36" y="0"/>
                    <a:pt x="0" y="36"/>
                    <a:pt x="0" y="81"/>
                  </a:cubicBezTo>
                  <a:cubicBezTo>
                    <a:pt x="0" y="127"/>
                    <a:pt x="36" y="164"/>
                    <a:pt x="82" y="164"/>
                  </a:cubicBezTo>
                  <a:cubicBezTo>
                    <a:pt x="126" y="164"/>
                    <a:pt x="162" y="129"/>
                    <a:pt x="163" y="84"/>
                  </a:cubicBezTo>
                  <a:lnTo>
                    <a:pt x="82" y="82"/>
                  </a:lnTo>
                  <a:lnTo>
                    <a:pt x="81" y="0"/>
                  </a:lnTo>
                  <a:close/>
                </a:path>
              </a:pathLst>
            </a:custGeom>
            <a:solidFill>
              <a:srgbClr val="00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 name="Rectangle 10"/>
            <p:cNvSpPr>
              <a:spLocks noChangeArrowheads="1"/>
            </p:cNvSpPr>
            <p:nvPr/>
          </p:nvSpPr>
          <p:spPr bwMode="auto">
            <a:xfrm>
              <a:off x="4130" y="1232"/>
              <a:ext cx="1422" cy="26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35" name="Rectangle 11"/>
            <p:cNvSpPr>
              <a:spLocks noChangeArrowheads="1"/>
            </p:cNvSpPr>
            <p:nvPr/>
          </p:nvSpPr>
          <p:spPr bwMode="auto">
            <a:xfrm>
              <a:off x="4157" y="1285"/>
              <a:ext cx="1124"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smtClean="0">
                  <a:ln>
                    <a:noFill/>
                  </a:ln>
                  <a:solidFill>
                    <a:srgbClr val="000000"/>
                  </a:solidFill>
                  <a:effectLst/>
                  <a:latin typeface="Arial" pitchFamily="34" charset="0"/>
                </a:rPr>
                <a:t>Emise </a:t>
              </a:r>
              <a:r>
                <a:rPr kumimoji="0" lang="cs-CZ" sz="1700" b="1" i="0" u="none" strike="noStrike" cap="none" normalizeH="0" baseline="0" dirty="0" err="1" smtClean="0">
                  <a:ln>
                    <a:noFill/>
                  </a:ln>
                  <a:solidFill>
                    <a:srgbClr val="000000"/>
                  </a:solidFill>
                  <a:effectLst/>
                  <a:latin typeface="Arial" pitchFamily="34" charset="0"/>
                </a:rPr>
                <a:t>NOx</a:t>
              </a:r>
              <a:r>
                <a:rPr kumimoji="0" lang="cs-CZ" sz="1700" b="1" i="0" u="none" strike="noStrike" cap="none" normalizeH="0" baseline="0" dirty="0" smtClean="0">
                  <a:ln>
                    <a:noFill/>
                  </a:ln>
                  <a:solidFill>
                    <a:srgbClr val="000000"/>
                  </a:solidFill>
                  <a:effectLst/>
                  <a:latin typeface="Arial" pitchFamily="34" charset="0"/>
                </a:rPr>
                <a:t>, Brno</a:t>
              </a:r>
              <a:endParaRPr kumimoji="0" lang="cs-CZ" sz="1800" b="0" i="0" u="none" strike="noStrike" cap="none" normalizeH="0" baseline="0" dirty="0" smtClean="0">
                <a:ln>
                  <a:noFill/>
                </a:ln>
                <a:solidFill>
                  <a:schemeClr val="tx1"/>
                </a:solidFill>
                <a:effectLst/>
                <a:latin typeface="Arial" pitchFamily="34" charset="0"/>
              </a:endParaRPr>
            </a:p>
          </p:txBody>
        </p:sp>
        <p:sp>
          <p:nvSpPr>
            <p:cNvPr id="1036" name="Freeform 12"/>
            <p:cNvSpPr>
              <a:spLocks/>
            </p:cNvSpPr>
            <p:nvPr/>
          </p:nvSpPr>
          <p:spPr bwMode="auto">
            <a:xfrm>
              <a:off x="4981" y="2102"/>
              <a:ext cx="185" cy="44"/>
            </a:xfrm>
            <a:custGeom>
              <a:avLst/>
              <a:gdLst/>
              <a:ahLst/>
              <a:cxnLst>
                <a:cxn ang="0">
                  <a:pos x="21" y="0"/>
                </a:cxn>
                <a:cxn ang="0">
                  <a:pos x="21" y="5"/>
                </a:cxn>
                <a:cxn ang="0">
                  <a:pos x="0" y="5"/>
                </a:cxn>
              </a:cxnLst>
              <a:rect l="0" t="0" r="r" b="b"/>
              <a:pathLst>
                <a:path w="21" h="5">
                  <a:moveTo>
                    <a:pt x="21" y="0"/>
                  </a:moveTo>
                  <a:lnTo>
                    <a:pt x="21" y="5"/>
                  </a:lnTo>
                  <a:lnTo>
                    <a:pt x="0" y="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7" name="Freeform 13"/>
            <p:cNvSpPr>
              <a:spLocks/>
            </p:cNvSpPr>
            <p:nvPr/>
          </p:nvSpPr>
          <p:spPr bwMode="auto">
            <a:xfrm>
              <a:off x="5113" y="2454"/>
              <a:ext cx="158" cy="229"/>
            </a:xfrm>
            <a:custGeom>
              <a:avLst/>
              <a:gdLst/>
              <a:ahLst/>
              <a:cxnLst>
                <a:cxn ang="0">
                  <a:pos x="18" y="26"/>
                </a:cxn>
                <a:cxn ang="0">
                  <a:pos x="18" y="21"/>
                </a:cxn>
                <a:cxn ang="0">
                  <a:pos x="0" y="0"/>
                </a:cxn>
              </a:cxnLst>
              <a:rect l="0" t="0" r="r" b="b"/>
              <a:pathLst>
                <a:path w="18" h="26">
                  <a:moveTo>
                    <a:pt x="18" y="26"/>
                  </a:moveTo>
                  <a:lnTo>
                    <a:pt x="18" y="21"/>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8" name="Rectangle 14"/>
            <p:cNvSpPr>
              <a:spLocks noChangeArrowheads="1"/>
            </p:cNvSpPr>
            <p:nvPr/>
          </p:nvSpPr>
          <p:spPr bwMode="auto">
            <a:xfrm>
              <a:off x="3253" y="3245"/>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4</a:t>
              </a:r>
              <a:endParaRPr kumimoji="0" lang="cs-CZ"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3288" y="3377"/>
              <a:ext cx="404"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74,47%</a:t>
              </a:r>
              <a:endParaRPr kumimoji="0" lang="cs-CZ"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4595" y="1601"/>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1</a:t>
              </a:r>
              <a:endParaRPr kumimoji="0" lang="cs-CZ" sz="1800" b="0" i="0" u="none" strike="noStrike" cap="none" normalizeH="0" baseline="0" smtClean="0">
                <a:ln>
                  <a:noFill/>
                </a:ln>
                <a:solidFill>
                  <a:schemeClr val="tx1"/>
                </a:solidFill>
                <a:effectLst/>
                <a:latin typeface="Arial" pitchFamily="34" charset="0"/>
              </a:endParaRPr>
            </a:p>
          </p:txBody>
        </p:sp>
        <p:sp>
          <p:nvSpPr>
            <p:cNvPr id="1041" name="Rectangle 17"/>
            <p:cNvSpPr>
              <a:spLocks noChangeArrowheads="1"/>
            </p:cNvSpPr>
            <p:nvPr/>
          </p:nvSpPr>
          <p:spPr bwMode="auto">
            <a:xfrm>
              <a:off x="4630" y="1733"/>
              <a:ext cx="404"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14,20%</a:t>
              </a:r>
              <a:endParaRPr kumimoji="0" lang="cs-CZ"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5078" y="2709"/>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3</a:t>
              </a:r>
              <a:endParaRPr kumimoji="0" lang="cs-CZ"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5139" y="2841"/>
              <a:ext cx="342"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8,43%</a:t>
              </a:r>
              <a:endParaRPr kumimoji="0" lang="cs-CZ"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4973" y="1821"/>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2</a:t>
              </a:r>
              <a:endParaRPr kumimoji="0" lang="cs-CZ" sz="1800" b="0" i="0" u="none" strike="noStrike" cap="none" normalizeH="0" baseline="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5034" y="1953"/>
              <a:ext cx="342"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2,90%</a:t>
              </a:r>
              <a:endParaRPr kumimoji="0" lang="cs-CZ"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3060" y="1206"/>
              <a:ext cx="2579" cy="245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Aarhuská</a:t>
            </a:r>
            <a:r>
              <a:rPr lang="cs-CZ" b="1" dirty="0" smtClean="0"/>
              <a:t> úmluva</a:t>
            </a:r>
            <a:endParaRPr lang="cs-CZ" dirty="0"/>
          </a:p>
        </p:txBody>
      </p:sp>
      <p:sp>
        <p:nvSpPr>
          <p:cNvPr id="3" name="Zástupný symbol pro obsah 2"/>
          <p:cNvSpPr>
            <a:spLocks noGrp="1"/>
          </p:cNvSpPr>
          <p:nvPr>
            <p:ph idx="1"/>
          </p:nvPr>
        </p:nvSpPr>
        <p:spPr/>
        <p:txBody>
          <a:bodyPr/>
          <a:lstStyle/>
          <a:p>
            <a:r>
              <a:rPr lang="cs-CZ" b="1" dirty="0" err="1" smtClean="0"/>
              <a:t>Aarhus</a:t>
            </a:r>
            <a:r>
              <a:rPr lang="cs-CZ" b="1" dirty="0" smtClean="0"/>
              <a:t> </a:t>
            </a:r>
            <a:r>
              <a:rPr lang="cs-CZ" b="1" dirty="0" err="1" smtClean="0"/>
              <a:t>Convention</a:t>
            </a:r>
            <a:r>
              <a:rPr lang="cs-CZ" b="1" dirty="0" smtClean="0"/>
              <a:t> on Access to </a:t>
            </a:r>
            <a:r>
              <a:rPr lang="cs-CZ" b="1" dirty="0" err="1" smtClean="0"/>
              <a:t>Information</a:t>
            </a:r>
            <a:r>
              <a:rPr lang="cs-CZ" b="1" dirty="0" smtClean="0"/>
              <a:t>, Public </a:t>
            </a:r>
            <a:r>
              <a:rPr lang="cs-CZ" b="1" dirty="0" err="1" smtClean="0"/>
              <a:t>Participation</a:t>
            </a:r>
            <a:r>
              <a:rPr lang="cs-CZ" b="1" dirty="0" smtClean="0"/>
              <a:t> in </a:t>
            </a:r>
            <a:r>
              <a:rPr lang="cs-CZ" b="1" dirty="0" err="1" smtClean="0"/>
              <a:t>Decision</a:t>
            </a:r>
            <a:r>
              <a:rPr lang="cs-CZ" b="1" dirty="0" smtClean="0"/>
              <a:t>-</a:t>
            </a:r>
            <a:r>
              <a:rPr lang="cs-CZ" b="1" dirty="0" err="1" smtClean="0"/>
              <a:t>making</a:t>
            </a:r>
            <a:r>
              <a:rPr lang="cs-CZ" b="1" dirty="0" smtClean="0"/>
              <a:t> </a:t>
            </a:r>
            <a:r>
              <a:rPr lang="cs-CZ" b="1" dirty="0" err="1" smtClean="0"/>
              <a:t>and</a:t>
            </a:r>
            <a:r>
              <a:rPr lang="cs-CZ" b="1" dirty="0" smtClean="0"/>
              <a:t> Access to Justice in </a:t>
            </a:r>
            <a:r>
              <a:rPr lang="cs-CZ" b="1" dirty="0" err="1" smtClean="0"/>
              <a:t>Environmental</a:t>
            </a:r>
            <a:r>
              <a:rPr lang="cs-CZ" b="1" dirty="0" smtClean="0"/>
              <a:t> </a:t>
            </a:r>
            <a:r>
              <a:rPr lang="cs-CZ" b="1" dirty="0" err="1" smtClean="0"/>
              <a:t>Matters</a:t>
            </a:r>
            <a:r>
              <a:rPr lang="cs-CZ" b="1" dirty="0" smtClean="0"/>
              <a:t>)</a:t>
            </a:r>
            <a:r>
              <a:rPr lang="cs-CZ" dirty="0" smtClean="0"/>
              <a:t> Úmluva o přístupu k informacím, účasti veřejnosti na rozhodování a přístupu k právní ochraně v záležitostech životního prostředí uzavřená v </a:t>
            </a:r>
            <a:r>
              <a:rPr lang="cs-CZ" dirty="0" err="1" smtClean="0"/>
              <a:t>Aarhusu</a:t>
            </a:r>
            <a:r>
              <a:rPr lang="cs-CZ" dirty="0" smtClean="0"/>
              <a:t>, Dánsko, 25. června 1998  </a:t>
            </a:r>
            <a:br>
              <a:rPr lang="cs-CZ" dirty="0" smtClean="0"/>
            </a:b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CITES</a:t>
            </a:r>
            <a:endParaRPr lang="cs-CZ" b="1" dirty="0"/>
          </a:p>
        </p:txBody>
      </p:sp>
      <p:sp>
        <p:nvSpPr>
          <p:cNvPr id="3" name="Zástupný symbol pro obsah 2"/>
          <p:cNvSpPr>
            <a:spLocks noGrp="1"/>
          </p:cNvSpPr>
          <p:nvPr>
            <p:ph idx="1"/>
          </p:nvPr>
        </p:nvSpPr>
        <p:spPr/>
        <p:txBody>
          <a:bodyPr>
            <a:normAutofit fontScale="77500" lnSpcReduction="20000"/>
          </a:bodyPr>
          <a:lstStyle/>
          <a:p>
            <a:endParaRPr lang="cs-CZ" dirty="0" smtClean="0"/>
          </a:p>
          <a:p>
            <a:r>
              <a:rPr lang="cs-CZ" dirty="0" smtClean="0"/>
              <a:t>Úmluva o mezinárodním obchodu s ohroženými druhy volně žijících živočichů a planě rostoucích rostlin (CITES) byla sjednána v roce 1973 ve Washingtonu. </a:t>
            </a:r>
          </a:p>
          <a:p>
            <a:r>
              <a:rPr lang="cs-CZ" dirty="0" smtClean="0"/>
              <a:t>cílem je ochrana ohrožených druhů živočichů a rostlin před hrozbou vyhubení v přírodě z důvodu nadměrného využívání pro komerční účely.</a:t>
            </a:r>
          </a:p>
          <a:p>
            <a:r>
              <a:rPr lang="cs-CZ" dirty="0" smtClean="0"/>
              <a:t> reguluje zejména obchod s exempláři ohrožených druhů získaných z volné přírody, kontroluje obchod s živočichy odchovanými v zajetí nebo člověkem vypěstovanými rostlinami druhů, které jsou v přírodě ohroženy. </a:t>
            </a:r>
          </a:p>
          <a:p>
            <a:r>
              <a:rPr lang="cs-CZ" dirty="0" smtClean="0"/>
              <a:t>175 smluvních stran, Česká republika je smluvní stranou od 1.1.1993.</a:t>
            </a:r>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Úmluva o biologické rozmanitosti</a:t>
            </a:r>
            <a:r>
              <a:rPr lang="cs-CZ" dirty="0" smtClean="0"/>
              <a:t/>
            </a:r>
            <a:br>
              <a:rPr lang="cs-CZ" dirty="0" smtClean="0"/>
            </a:br>
            <a:r>
              <a:rPr lang="cs-CZ" b="1" dirty="0" smtClean="0"/>
              <a:t>(CHM)</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mezinárodní klíčový dokument v ochraně biologické rozmanitosti, jehož cílem je:</a:t>
            </a:r>
          </a:p>
          <a:p>
            <a:pPr>
              <a:buNone/>
            </a:pPr>
            <a:r>
              <a:rPr lang="cs-CZ" b="1" dirty="0" smtClean="0"/>
              <a:t>-  ochrana biologické rozmanitosti</a:t>
            </a:r>
          </a:p>
          <a:p>
            <a:pPr>
              <a:buNone/>
            </a:pPr>
            <a:r>
              <a:rPr lang="cs-CZ" b="1" dirty="0" smtClean="0"/>
              <a:t>-  udržitelné využívání jejích složek</a:t>
            </a:r>
          </a:p>
          <a:p>
            <a:pPr>
              <a:buNone/>
            </a:pPr>
            <a:r>
              <a:rPr lang="cs-CZ" b="1" dirty="0" smtClean="0"/>
              <a:t>-  spravedlivé a rovnocenné rozdělování přínosů plynoucích z využívání genetických zdrojů organismů.</a:t>
            </a:r>
          </a:p>
          <a:p>
            <a:r>
              <a:rPr lang="cs-CZ" dirty="0" smtClean="0"/>
              <a:t>Česká republika je smluvní stranou Úmluvy od roku 1994 (č. 134/1999 Sb.) a za její naplňování je zodpovědné Ministerstvo životního prostředí společně s Ministerstvem zemědělství.</a:t>
            </a:r>
          </a:p>
          <a:p>
            <a:pPr>
              <a:buNone/>
            </a:pPr>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3769</Words>
  <Application>Microsoft Office PowerPoint</Application>
  <PresentationFormat>Předvádění na obrazovce (4:3)</PresentationFormat>
  <Paragraphs>412</Paragraphs>
  <Slides>68</Slides>
  <Notes>1</Notes>
  <HiddenSlides>0</HiddenSlides>
  <MMClips>0</MMClips>
  <ScaleCrop>false</ScaleCrop>
  <HeadingPairs>
    <vt:vector size="4" baseType="variant">
      <vt:variant>
        <vt:lpstr>Motiv</vt:lpstr>
      </vt:variant>
      <vt:variant>
        <vt:i4>1</vt:i4>
      </vt:variant>
      <vt:variant>
        <vt:lpstr>Nadpisy snímků</vt:lpstr>
      </vt:variant>
      <vt:variant>
        <vt:i4>68</vt:i4>
      </vt:variant>
    </vt:vector>
  </HeadingPairs>
  <TitlesOfParts>
    <vt:vector size="69" baseType="lpstr">
      <vt:lpstr>Motiv sady Office</vt:lpstr>
      <vt:lpstr>Ekologické aspekty lidské činnosti</vt:lpstr>
      <vt:lpstr>Základní pojmy</vt:lpstr>
      <vt:lpstr>Snímek 3</vt:lpstr>
      <vt:lpstr>Agenda 21</vt:lpstr>
      <vt:lpstr>Fair trade</vt:lpstr>
      <vt:lpstr>Evropská agentura pro životní prostředí</vt:lpstr>
      <vt:lpstr>Aarhuská úmluva</vt:lpstr>
      <vt:lpstr>CITES</vt:lpstr>
      <vt:lpstr>Úmluva o biologické rozmanitosti (CHM)</vt:lpstr>
      <vt:lpstr>FSC (Forest Stewardship Council)</vt:lpstr>
      <vt:lpstr>EIA a SEA</vt:lpstr>
      <vt:lpstr>geobiocenóza</vt:lpstr>
      <vt:lpstr>Ekosystém</vt:lpstr>
      <vt:lpstr>Některé zákonitosti ekosystému</vt:lpstr>
      <vt:lpstr>Rovnováha ekosystému</vt:lpstr>
      <vt:lpstr>Dělení ekosystémů</vt:lpstr>
      <vt:lpstr>Přírodní ekosystémy</vt:lpstr>
      <vt:lpstr>Umělé ekosystémy</vt:lpstr>
      <vt:lpstr>Ekosystémy podle prostředí</vt:lpstr>
      <vt:lpstr>„Ekologické pojištění“</vt:lpstr>
      <vt:lpstr>Fungování ekosystému</vt:lpstr>
      <vt:lpstr>Globální aspekty lidského rozvoje </vt:lpstr>
      <vt:lpstr>Index HDI - Index lidského rozvoje  </vt:lpstr>
      <vt:lpstr>Globální ekologie</vt:lpstr>
      <vt:lpstr>Přesto: I.</vt:lpstr>
      <vt:lpstr>II.</vt:lpstr>
      <vt:lpstr>III.</vt:lpstr>
      <vt:lpstr>IV.</vt:lpstr>
      <vt:lpstr>V.</vt:lpstr>
      <vt:lpstr>Řešení?!</vt:lpstr>
      <vt:lpstr>Strategický rámec udržitelného rozvoje České republiky </vt:lpstr>
      <vt:lpstr>Udržitelný rozvoj (UR)</vt:lpstr>
      <vt:lpstr>Pilíře udržitelnosti</vt:lpstr>
      <vt:lpstr>Indikátory udržitelného rozvoje </vt:lpstr>
      <vt:lpstr>Udržitelná výroba a spotřeba </vt:lpstr>
      <vt:lpstr>Ekologická stopa (ES)</vt:lpstr>
      <vt:lpstr>Globální hektar</vt:lpstr>
      <vt:lpstr>ES ve světě a v ČR</vt:lpstr>
      <vt:lpstr>ES české republiky</vt:lpstr>
      <vt:lpstr>Agentura ochrany přírody a krajiny České republiky (AOPK ČR)</vt:lpstr>
      <vt:lpstr>Ráz krajiny</vt:lpstr>
      <vt:lpstr>Co znamená ochrana krajinného rázu? </vt:lpstr>
      <vt:lpstr>Metodiky a postup hodnocení </vt:lpstr>
      <vt:lpstr>Územní ochrana</vt:lpstr>
      <vt:lpstr>Významný krajinný prvek</vt:lpstr>
      <vt:lpstr>Přechodně chráněné plochy </vt:lpstr>
      <vt:lpstr>Územní systém ekologické stability (dále ÚSES)</vt:lpstr>
      <vt:lpstr>úrovně ÚSES </vt:lpstr>
      <vt:lpstr>Skladebné prvky ÚSES </vt:lpstr>
      <vt:lpstr>Geograficky nepůvodní druhy</vt:lpstr>
      <vt:lpstr>Invazivní druhy</vt:lpstr>
      <vt:lpstr>Standardy péče o přírodu a krajinu</vt:lpstr>
      <vt:lpstr>Stará ekologická zátěž </vt:lpstr>
      <vt:lpstr>Brownfield</vt:lpstr>
      <vt:lpstr>Znaky brownfields</vt:lpstr>
      <vt:lpstr>Sanace ekologických zátěží a rekultivace</vt:lpstr>
      <vt:lpstr>Příklad rekultivací</vt:lpstr>
      <vt:lpstr>Ekologické zátěže - příklad</vt:lpstr>
      <vt:lpstr>Integrovaný registr znečišťování (IRZ)</vt:lpstr>
      <vt:lpstr>Látky ohlašované do IRZ</vt:lpstr>
      <vt:lpstr>  Klasifikace nebezpečných vlastností látek </vt:lpstr>
      <vt:lpstr>Znečištění ovzduší</vt:lpstr>
      <vt:lpstr>Rozmístění stanic imisního monitoringu</vt:lpstr>
      <vt:lpstr>Registr Zdrojů Znečištění Ovzduší</vt:lpstr>
      <vt:lpstr>NOx</vt:lpstr>
      <vt:lpstr>Snímek 66</vt:lpstr>
      <vt:lpstr>Bilance emise prachových částic</vt:lpstr>
      <vt:lpstr>Bilance emisí NOx</vt:lpstr>
    </vt:vector>
  </TitlesOfParts>
  <Company>Pedagogická fakulta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Ekologické aspekty lidské činnosti</dc:title>
  <dc:creator>Javorova Barbora</dc:creator>
  <cp:lastModifiedBy>Javorova Barbora</cp:lastModifiedBy>
  <cp:revision>53</cp:revision>
  <dcterms:created xsi:type="dcterms:W3CDTF">2012-10-22T11:33:13Z</dcterms:created>
  <dcterms:modified xsi:type="dcterms:W3CDTF">2013-09-21T12:57:50Z</dcterms:modified>
</cp:coreProperties>
</file>