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0" r:id="rId3"/>
    <p:sldId id="261" r:id="rId4"/>
    <p:sldId id="262" r:id="rId5"/>
    <p:sldId id="263" r:id="rId6"/>
    <p:sldId id="264" r:id="rId7"/>
    <p:sldId id="280" r:id="rId8"/>
    <p:sldId id="281" r:id="rId9"/>
    <p:sldId id="282" r:id="rId10"/>
    <p:sldId id="283" r:id="rId11"/>
    <p:sldId id="284" r:id="rId12"/>
    <p:sldId id="265" r:id="rId13"/>
    <p:sldId id="266" r:id="rId14"/>
    <p:sldId id="267" r:id="rId15"/>
    <p:sldId id="268" r:id="rId16"/>
    <p:sldId id="269" r:id="rId17"/>
    <p:sldId id="270" r:id="rId18"/>
    <p:sldId id="271" r:id="rId19"/>
    <p:sldId id="272" r:id="rId20"/>
    <p:sldId id="273" r:id="rId21"/>
    <p:sldId id="274" r:id="rId22"/>
    <p:sldId id="275" r:id="rId23"/>
    <p:sldId id="276" r:id="rId24"/>
    <p:sldId id="277" r:id="rId25"/>
    <p:sldId id="278" r:id="rId26"/>
    <p:sldId id="279" r:id="rId27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1C7A57-A7AB-4088-99AC-470CD83C1F9D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183C3B-3598-48AF-A53E-AB133B634A06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5CD1B3-0A7D-4111-8382-186D58DBEAF0}" type="datetimeFigureOut">
              <a:rPr lang="cs-CZ" smtClean="0"/>
              <a:pPr/>
              <a:t>19.10.2013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565607B-2BB8-4469-B995-2CA723167BBB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MANAGEMENT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HISTORIE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Vedení </a:t>
            </a:r>
            <a:r>
              <a:rPr lang="cs-CZ" dirty="0" smtClean="0"/>
              <a:t>(</a:t>
            </a:r>
            <a:r>
              <a:rPr lang="cs-CZ" dirty="0" err="1" smtClean="0"/>
              <a:t>Leadership</a:t>
            </a:r>
            <a:r>
              <a:rPr lang="cs-CZ" dirty="0" smtClean="0"/>
              <a:t>)  - otázka: </a:t>
            </a:r>
          </a:p>
          <a:p>
            <a:r>
              <a:rPr lang="cs-CZ" b="1" cap="all" dirty="0" smtClean="0"/>
              <a:t>Co</a:t>
            </a:r>
            <a:r>
              <a:rPr lang="cs-CZ" dirty="0" smtClean="0"/>
              <a:t> chceme dokázat? </a:t>
            </a:r>
          </a:p>
          <a:p>
            <a:r>
              <a:rPr lang="cs-CZ" dirty="0" smtClean="0"/>
              <a:t>Kam chceme dojít? </a:t>
            </a:r>
          </a:p>
          <a:p>
            <a:r>
              <a:rPr lang="cs-CZ" dirty="0" smtClean="0"/>
              <a:t>Co je </a:t>
            </a:r>
            <a:r>
              <a:rPr lang="cs-CZ" b="1" dirty="0" smtClean="0"/>
              <a:t>konečný cíl</a:t>
            </a:r>
            <a:r>
              <a:rPr lang="cs-CZ" dirty="0" smtClean="0"/>
              <a:t>, ke kterému naše firma směřuje? </a:t>
            </a:r>
          </a:p>
          <a:p>
            <a:r>
              <a:rPr lang="cs-CZ" dirty="0" smtClean="0"/>
              <a:t>Jaký je základní účel, </a:t>
            </a:r>
            <a:r>
              <a:rPr lang="cs-CZ" b="1" dirty="0" smtClean="0"/>
              <a:t>poslání</a:t>
            </a:r>
            <a:r>
              <a:rPr lang="cs-CZ" dirty="0" smtClean="0"/>
              <a:t>, </a:t>
            </a:r>
            <a:r>
              <a:rPr lang="cs-CZ" b="1" dirty="0" smtClean="0"/>
              <a:t>mise</a:t>
            </a:r>
            <a:r>
              <a:rPr lang="cs-CZ" dirty="0" smtClean="0"/>
              <a:t> naší organizace? (tj. základní </a:t>
            </a:r>
            <a:r>
              <a:rPr lang="cs-CZ" b="1" dirty="0" smtClean="0"/>
              <a:t>strategie</a:t>
            </a:r>
            <a:r>
              <a:rPr lang="cs-CZ" dirty="0" smtClean="0"/>
              <a:t>).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Řízení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b="1" dirty="0" smtClean="0"/>
              <a:t>Řízení </a:t>
            </a:r>
            <a:r>
              <a:rPr lang="cs-CZ" dirty="0" smtClean="0"/>
              <a:t>(Management) – je již zaměřeno na otázky druhého řádu:</a:t>
            </a:r>
          </a:p>
          <a:p>
            <a:r>
              <a:rPr lang="cs-CZ" dirty="0" smtClean="0"/>
              <a:t> </a:t>
            </a:r>
            <a:r>
              <a:rPr lang="cs-CZ" b="1" cap="all" dirty="0" smtClean="0"/>
              <a:t>Jak </a:t>
            </a:r>
            <a:r>
              <a:rPr lang="cs-CZ" dirty="0" smtClean="0"/>
              <a:t>to udělat nejlépe? </a:t>
            </a:r>
          </a:p>
          <a:p>
            <a:r>
              <a:rPr lang="cs-CZ" dirty="0" smtClean="0"/>
              <a:t>Jak se tam co nejrychleji a </a:t>
            </a:r>
            <a:r>
              <a:rPr lang="cs-CZ" b="1" dirty="0" smtClean="0"/>
              <a:t>nejefektivněji</a:t>
            </a:r>
            <a:r>
              <a:rPr lang="cs-CZ" dirty="0" smtClean="0"/>
              <a:t> dostanu? </a:t>
            </a:r>
          </a:p>
          <a:p>
            <a:r>
              <a:rPr lang="cs-CZ" dirty="0" smtClean="0"/>
              <a:t>Jakým způsobem nejlépe organizovat a řídit práci všech lidí v organizaci, abychom k danému cíli dospěli s vynaložením co nejmenší námahy i prostředků? (tj. </a:t>
            </a:r>
            <a:r>
              <a:rPr lang="cs-CZ" b="1" dirty="0" smtClean="0"/>
              <a:t>taktika, </a:t>
            </a:r>
            <a:r>
              <a:rPr lang="cs-CZ" b="1" dirty="0" err="1" smtClean="0"/>
              <a:t>operativa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395536" y="152400"/>
            <a:ext cx="8229600" cy="1447800"/>
          </a:xfrm>
        </p:spPr>
        <p:txBody>
          <a:bodyPr>
            <a:normAutofit fontScale="90000"/>
          </a:bodyPr>
          <a:lstStyle/>
          <a:p>
            <a:r>
              <a:rPr lang="cs-CZ" b="1" dirty="0" smtClean="0"/>
              <a:t>Východiska a obecné principy manažerské práce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Systematický rozvoj západního managementu v prvních desetiletích minulého století je spojován se 4 klasickými směry. </a:t>
            </a:r>
          </a:p>
          <a:p>
            <a:pPr>
              <a:buNone/>
            </a:pPr>
            <a:r>
              <a:rPr lang="cs-CZ" dirty="0" smtClean="0"/>
              <a:t>Obvykle se označují jako školy: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Vědeckého řízení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Lidských vztahů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Správního řízení</a:t>
            </a:r>
          </a:p>
          <a:p>
            <a:pPr marL="514350" lvl="0" indent="-514350">
              <a:buFont typeface="+mj-lt"/>
              <a:buAutoNum type="arabicPeriod"/>
            </a:pPr>
            <a:r>
              <a:rPr lang="cs-CZ" dirty="0" smtClean="0"/>
              <a:t>Byrokratického řízení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Ad1. Škola vědeckého řízení (taylorismus) 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/>
          </a:bodyPr>
          <a:lstStyle/>
          <a:p>
            <a:pPr>
              <a:buNone/>
            </a:pPr>
            <a:r>
              <a:rPr lang="cs-CZ" dirty="0" smtClean="0"/>
              <a:t>F.W. </a:t>
            </a:r>
            <a:r>
              <a:rPr lang="cs-CZ" dirty="0" err="1" smtClean="0"/>
              <a:t>Taylor</a:t>
            </a:r>
            <a:r>
              <a:rPr lang="cs-CZ" dirty="0" smtClean="0"/>
              <a:t>, F.B. </a:t>
            </a:r>
            <a:r>
              <a:rPr lang="cs-CZ" dirty="0" err="1" smtClean="0"/>
              <a:t>Gilberth</a:t>
            </a:r>
            <a:r>
              <a:rPr lang="cs-CZ" dirty="0" smtClean="0"/>
              <a:t>, H. </a:t>
            </a:r>
            <a:r>
              <a:rPr lang="cs-CZ" dirty="0" err="1" smtClean="0"/>
              <a:t>Emerson</a:t>
            </a:r>
            <a:r>
              <a:rPr lang="cs-CZ" dirty="0" smtClean="0"/>
              <a:t>, S. E. </a:t>
            </a:r>
            <a:r>
              <a:rPr lang="cs-CZ" dirty="0" err="1" smtClean="0"/>
              <a:t>Thompson</a:t>
            </a:r>
            <a:r>
              <a:rPr lang="cs-CZ" dirty="0" smtClean="0"/>
              <a:t>.</a:t>
            </a:r>
          </a:p>
          <a:p>
            <a:r>
              <a:rPr lang="cs-CZ" dirty="0" smtClean="0"/>
              <a:t>Klady: zdůvodněné racionální postupy plánování, provádění a odměňování práce, umění dělat sladěně, rychle, kvalitně a hospodárně.</a:t>
            </a:r>
          </a:p>
          <a:p>
            <a:r>
              <a:rPr lang="cs-CZ" dirty="0" smtClean="0"/>
              <a:t>Zápory: Podcenění zvláštní úlohy člověka, kterého inženýrské přístupy degradovali na výrobní faktor souměřitelný s výrobkem nebo strojem.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Ad2. Škola lidských vztahů</a:t>
            </a:r>
            <a:br>
              <a:rPr lang="cs-CZ" b="1" dirty="0" smtClean="0"/>
            </a:b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cs-CZ" dirty="0" smtClean="0"/>
              <a:t>Hlavní představitel v USA E. </a:t>
            </a:r>
            <a:r>
              <a:rPr lang="cs-CZ" dirty="0" err="1" smtClean="0"/>
              <a:t>Mayo</a:t>
            </a:r>
            <a:r>
              <a:rPr lang="cs-CZ" dirty="0" smtClean="0"/>
              <a:t>, M. P. </a:t>
            </a:r>
            <a:r>
              <a:rPr lang="cs-CZ" dirty="0" err="1" smtClean="0"/>
              <a:t>Folletová</a:t>
            </a:r>
            <a:r>
              <a:rPr lang="cs-CZ" dirty="0" smtClean="0"/>
              <a:t>, W.D. </a:t>
            </a:r>
            <a:r>
              <a:rPr lang="cs-CZ" dirty="0" err="1" smtClean="0"/>
              <a:t>Scott</a:t>
            </a:r>
            <a:r>
              <a:rPr lang="cs-CZ" dirty="0" smtClean="0"/>
              <a:t> a další.</a:t>
            </a:r>
          </a:p>
          <a:p>
            <a:pPr>
              <a:buNone/>
            </a:pPr>
            <a:r>
              <a:rPr lang="cs-CZ" dirty="0" smtClean="0"/>
              <a:t>Evropa – „otec“ průmyslové psychologie či psychotechniky – Němec H. </a:t>
            </a:r>
            <a:r>
              <a:rPr lang="cs-CZ" dirty="0" err="1" smtClean="0"/>
              <a:t>Munsterberg</a:t>
            </a:r>
            <a:r>
              <a:rPr lang="cs-CZ" dirty="0" smtClean="0"/>
              <a:t>  </a:t>
            </a:r>
          </a:p>
          <a:p>
            <a:r>
              <a:rPr lang="cs-CZ" dirty="0" smtClean="0"/>
              <a:t>Klady: Je východiskem pro moderní personalistiku až do závěru, že lidé jsou největším kapitálem dobrých organizací.</a:t>
            </a:r>
          </a:p>
          <a:p>
            <a:r>
              <a:rPr lang="cs-CZ" dirty="0" smtClean="0"/>
              <a:t>Zápory: Kritizována bývá zahloubanost do </a:t>
            </a:r>
            <a:r>
              <a:rPr lang="cs-CZ" dirty="0" err="1" smtClean="0"/>
              <a:t>psychologicko</a:t>
            </a:r>
            <a:r>
              <a:rPr lang="cs-CZ" dirty="0" smtClean="0"/>
              <a:t> - sociálních otázek, vede k nedoceňování věcnosti problematiky řízení.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Ad3: Škola správního řízení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Francouz H. </a:t>
            </a:r>
            <a:r>
              <a:rPr lang="cs-CZ" dirty="0" err="1" smtClean="0"/>
              <a:t>Fayol</a:t>
            </a:r>
            <a:r>
              <a:rPr lang="cs-CZ" dirty="0" smtClean="0"/>
              <a:t> ( 14 </a:t>
            </a:r>
            <a:r>
              <a:rPr lang="cs-CZ" dirty="0" err="1" smtClean="0"/>
              <a:t>Fayolových</a:t>
            </a:r>
            <a:r>
              <a:rPr lang="cs-CZ" dirty="0" smtClean="0"/>
              <a:t> principů správní činnosti)</a:t>
            </a:r>
          </a:p>
          <a:p>
            <a:r>
              <a:rPr lang="cs-CZ" dirty="0" smtClean="0"/>
              <a:t>Klady: stále platný koncept manažerských funkcí, myšlenka řídit celek organizace sladěně a vyváženě – jako „orchestr“. </a:t>
            </a:r>
          </a:p>
          <a:p>
            <a:r>
              <a:rPr lang="cs-CZ" dirty="0" smtClean="0"/>
              <a:t>Zápory: nebezpečí snahy příliš systematizovat bohatost manažerských procesů do obecných konceptů.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Ad 4: Škola byrokratického řízení</a:t>
            </a:r>
            <a:br>
              <a:rPr lang="cs-CZ" b="1" dirty="0" smtClean="0"/>
            </a:b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Klíčovým představitelem Němec M. Weber .</a:t>
            </a:r>
          </a:p>
          <a:p>
            <a:r>
              <a:rPr lang="cs-CZ" dirty="0" smtClean="0"/>
              <a:t>Klady: 6 Weberových principů byrokratické organizace je klasickým východiskem pro dnešní pojetí organizačních řádů a norem.</a:t>
            </a:r>
          </a:p>
          <a:p>
            <a:r>
              <a:rPr lang="cs-CZ" dirty="0" smtClean="0"/>
              <a:t>Zápory: byrokratická strnulost skrytá v doporučovaných řádech.</a:t>
            </a:r>
          </a:p>
          <a:p>
            <a:pPr>
              <a:buNone/>
            </a:pPr>
            <a:r>
              <a:rPr lang="cs-CZ" dirty="0" smtClean="0"/>
              <a:t> 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„</a:t>
            </a:r>
            <a:r>
              <a:rPr lang="cs-CZ" b="1" dirty="0" err="1" smtClean="0"/>
              <a:t>postklasické</a:t>
            </a:r>
            <a:r>
              <a:rPr lang="cs-CZ" b="1" dirty="0" smtClean="0"/>
              <a:t>“ období</a:t>
            </a:r>
            <a:r>
              <a:rPr lang="pl-PL" baseline="0" dirty="0" smtClean="0">
                <a:latin typeface="Calibri"/>
              </a:rPr>
              <a:t> 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sahá až do současnosti</a:t>
            </a:r>
          </a:p>
          <a:p>
            <a:r>
              <a:rPr lang="cs-CZ" dirty="0" smtClean="0"/>
              <a:t>Klasifikace manažerských přístupů: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procesní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err="1" smtClean="0"/>
              <a:t>psychologicko</a:t>
            </a:r>
            <a:r>
              <a:rPr lang="cs-CZ" dirty="0" smtClean="0"/>
              <a:t> – sociální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systémové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kvantitativní přístupy</a:t>
            </a:r>
          </a:p>
          <a:p>
            <a:pPr marL="514350" lvl="0" indent="-514350">
              <a:buFont typeface="+mj-lt"/>
              <a:buAutoNum type="alphaUcPeriod"/>
            </a:pPr>
            <a:r>
              <a:rPr lang="cs-CZ" dirty="0" smtClean="0"/>
              <a:t>empirické přístupy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MANAŽERSKÉ FUNKCE</a:t>
            </a:r>
            <a:r>
              <a:rPr lang="cs-CZ" dirty="0" smtClean="0"/>
              <a:t/>
            </a:r>
            <a:br>
              <a:rPr lang="cs-CZ" dirty="0" smtClean="0"/>
            </a:br>
            <a:endParaRPr lang="cs-CZ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None/>
            </a:pPr>
            <a:r>
              <a:rPr lang="cs-CZ" b="1" dirty="0" smtClean="0"/>
              <a:t>Typické činnosti, které manažer (vedoucí pracovník) vykonává ve své práci</a:t>
            </a:r>
            <a:r>
              <a:rPr lang="cs-CZ" dirty="0" smtClean="0"/>
              <a:t>. </a:t>
            </a:r>
          </a:p>
          <a:p>
            <a:pPr>
              <a:buNone/>
            </a:pPr>
            <a:r>
              <a:rPr lang="cs-CZ" dirty="0" smtClean="0"/>
              <a:t>Jsou </a:t>
            </a:r>
            <a:r>
              <a:rPr lang="cs-CZ" b="1" dirty="0" smtClean="0"/>
              <a:t>základní orientací</a:t>
            </a:r>
            <a:r>
              <a:rPr lang="cs-CZ" dirty="0" smtClean="0"/>
              <a:t> </a:t>
            </a:r>
            <a:r>
              <a:rPr lang="cs-CZ" b="1" dirty="0" smtClean="0"/>
              <a:t>pro studium managementu</a:t>
            </a:r>
            <a:r>
              <a:rPr lang="cs-CZ" dirty="0" smtClean="0"/>
              <a:t>.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err="1" smtClean="0"/>
              <a:t>Harold</a:t>
            </a:r>
            <a:r>
              <a:rPr lang="cs-CZ" dirty="0" smtClean="0"/>
              <a:t> </a:t>
            </a:r>
            <a:r>
              <a:rPr lang="cs-CZ" dirty="0" err="1" smtClean="0"/>
              <a:t>Koontz</a:t>
            </a:r>
            <a:r>
              <a:rPr lang="cs-CZ" dirty="0" smtClean="0"/>
              <a:t> a </a:t>
            </a:r>
            <a:r>
              <a:rPr lang="cs-CZ" dirty="0" err="1" smtClean="0"/>
              <a:t>Heinz</a:t>
            </a:r>
            <a:r>
              <a:rPr lang="cs-CZ" dirty="0" smtClean="0"/>
              <a:t> </a:t>
            </a:r>
            <a:r>
              <a:rPr lang="cs-CZ" dirty="0" err="1" smtClean="0"/>
              <a:t>Weihrich</a:t>
            </a:r>
            <a:r>
              <a:rPr lang="cs-CZ" dirty="0" smtClean="0"/>
              <a:t>:</a:t>
            </a:r>
          </a:p>
          <a:p>
            <a:pPr>
              <a:buNone/>
            </a:pPr>
            <a:endParaRPr lang="cs-CZ" dirty="0" smtClean="0"/>
          </a:p>
          <a:p>
            <a:pPr lvl="0"/>
            <a:r>
              <a:rPr lang="cs-CZ" b="1" dirty="0" smtClean="0"/>
              <a:t>plánování – </a:t>
            </a:r>
            <a:r>
              <a:rPr lang="cs-CZ" b="1" dirty="0" err="1" smtClean="0"/>
              <a:t>planning</a:t>
            </a:r>
            <a:endParaRPr lang="cs-CZ" dirty="0" smtClean="0"/>
          </a:p>
          <a:p>
            <a:pPr lvl="0"/>
            <a:r>
              <a:rPr lang="cs-CZ" b="1" dirty="0" smtClean="0"/>
              <a:t>organizování – </a:t>
            </a:r>
            <a:r>
              <a:rPr lang="cs-CZ" b="1" dirty="0" err="1" smtClean="0"/>
              <a:t>organizing</a:t>
            </a:r>
            <a:endParaRPr lang="cs-CZ" dirty="0" smtClean="0"/>
          </a:p>
          <a:p>
            <a:pPr lvl="0"/>
            <a:r>
              <a:rPr lang="cs-CZ" b="1" dirty="0" smtClean="0"/>
              <a:t>personální zajištění – </a:t>
            </a:r>
            <a:r>
              <a:rPr lang="cs-CZ" b="1" dirty="0" err="1" smtClean="0"/>
              <a:t>staffing</a:t>
            </a:r>
            <a:endParaRPr lang="cs-CZ" dirty="0" smtClean="0"/>
          </a:p>
          <a:p>
            <a:pPr lvl="0"/>
            <a:r>
              <a:rPr lang="cs-CZ" b="1" dirty="0" smtClean="0"/>
              <a:t>vedení lidí – </a:t>
            </a:r>
            <a:r>
              <a:rPr lang="cs-CZ" b="1" dirty="0" err="1" smtClean="0"/>
              <a:t>leading</a:t>
            </a:r>
            <a:endParaRPr lang="cs-CZ" dirty="0" smtClean="0"/>
          </a:p>
          <a:p>
            <a:pPr lvl="0"/>
            <a:r>
              <a:rPr lang="cs-CZ" b="1" dirty="0" smtClean="0"/>
              <a:t>kontrola – </a:t>
            </a:r>
            <a:r>
              <a:rPr lang="cs-CZ" b="1" dirty="0" err="1" smtClean="0"/>
              <a:t>controlling</a:t>
            </a:r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Specifika firmy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Z obecného hlediska je </a:t>
            </a:r>
            <a:r>
              <a:rPr lang="cs-CZ" b="1" dirty="0" smtClean="0"/>
              <a:t>firma</a:t>
            </a:r>
            <a:r>
              <a:rPr lang="cs-CZ" dirty="0" smtClean="0"/>
              <a:t> (organizace) „plánovitě organizovaná hospodářská jednotka, v níž se zhotovují a prodávají věcné statky a služby“. </a:t>
            </a:r>
          </a:p>
          <a:p>
            <a:r>
              <a:rPr lang="cs-CZ" dirty="0" smtClean="0"/>
              <a:t>Předmětem jejího hospodářství jsou potom všechna rozhodnutí o využití disponibilních výrobních faktorů, jejichž prostřednictvím se má dosáhnout určitých cílů, (ve většině případů zejména </a:t>
            </a:r>
            <a:r>
              <a:rPr lang="cs-CZ" b="1" dirty="0" smtClean="0"/>
              <a:t>maximálního zisku</a:t>
            </a:r>
            <a:r>
              <a:rPr lang="cs-CZ" dirty="0" smtClean="0"/>
              <a:t>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>
                <a:latin typeface="Times New Roman"/>
              </a:rPr>
              <a:t>P.F. </a:t>
            </a:r>
            <a:r>
              <a:rPr lang="cs-CZ" b="1" dirty="0" err="1" smtClean="0">
                <a:latin typeface="Times New Roman"/>
              </a:rPr>
              <a:t>Drucker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b="1" dirty="0" smtClean="0"/>
              <a:t>Peter Ferdinand </a:t>
            </a:r>
            <a:r>
              <a:rPr lang="cs-CZ" b="1" dirty="0" err="1" smtClean="0"/>
              <a:t>Drucker</a:t>
            </a:r>
            <a:r>
              <a:rPr lang="cs-CZ" dirty="0" smtClean="0"/>
              <a:t> </a:t>
            </a:r>
          </a:p>
          <a:p>
            <a:r>
              <a:rPr lang="cs-CZ" dirty="0" smtClean="0"/>
              <a:t>19. 11. 1909  - 11. 11. 2005 </a:t>
            </a:r>
          </a:p>
          <a:p>
            <a:r>
              <a:rPr lang="cs-CZ" dirty="0" smtClean="0"/>
              <a:t>Zakladatel moderního managementu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Podnik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Podnik</a:t>
            </a:r>
            <a:r>
              <a:rPr lang="cs-CZ" dirty="0" smtClean="0"/>
              <a:t> vystupuje jako </a:t>
            </a:r>
            <a:r>
              <a:rPr lang="cs-CZ" b="1" dirty="0" smtClean="0"/>
              <a:t>organizačně ucelená jednotka</a:t>
            </a:r>
            <a:r>
              <a:rPr lang="cs-CZ" dirty="0" smtClean="0"/>
              <a:t>. Jeho vnitřní články (útvary, divize, pracovní skupiny…) mají pouze podmíněnou samostatnost, danou rozsahem delegování pravomoci a odpovědnosti z podnikového vedení. Jednotlivé podniky se od sebe vzájemně liší ať už velikostí (od několika desítek zaměstnanců až po několik tisíc), tak svým zaměřením (výroba, správa, služby atd.).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Společné rysy podniků a firem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cs-CZ" dirty="0" smtClean="0"/>
              <a:t>Podniky mají několik charakteristických vlastností. Můžeme je popsat, dle potřeby, z několika hledisek:</a:t>
            </a:r>
          </a:p>
          <a:p>
            <a:r>
              <a:rPr lang="cs-CZ" b="1" dirty="0" smtClean="0"/>
              <a:t>1. výrobně-technického</a:t>
            </a:r>
            <a:r>
              <a:rPr lang="cs-CZ" dirty="0" smtClean="0"/>
              <a:t> - technická samostatnost; podnik je technologicky relativně uzavřený celek. Z tohoto hlediska jde o systém </a:t>
            </a:r>
            <a:r>
              <a:rPr lang="cs-CZ" b="1" dirty="0" smtClean="0"/>
              <a:t>spojení lidí a výrobních prostředků v procesu</a:t>
            </a:r>
            <a:r>
              <a:rPr lang="cs-CZ" dirty="0" smtClean="0"/>
              <a:t>. Podnik ke své práci potřebuje pracovníky a výrobní zařízení, dále energii, pohonné hmoty, suroviny, hotové výrobky jiných firem nezbytné k realizaci svých cílů.</a:t>
            </a:r>
          </a:p>
          <a:p>
            <a:r>
              <a:rPr lang="cs-CZ" b="1" dirty="0" smtClean="0"/>
              <a:t>2. sociologického</a:t>
            </a:r>
            <a:r>
              <a:rPr lang="cs-CZ" i="1" dirty="0" smtClean="0"/>
              <a:t> </a:t>
            </a:r>
            <a:r>
              <a:rPr lang="cs-CZ" dirty="0" smtClean="0"/>
              <a:t>-  kolektiv lidí, soubor vzájemných mezilidských vztahů, prostředí, v němž se rozvíjí sociální vztahy všech jeho členů (zaměstnanců i zaměstnavatelů). Vytváří se zde pocit </a:t>
            </a:r>
            <a:r>
              <a:rPr lang="cs-CZ" b="1" dirty="0" smtClean="0"/>
              <a:t>sounáležitosti</a:t>
            </a:r>
            <a:r>
              <a:rPr lang="cs-CZ" dirty="0" smtClean="0"/>
              <a:t> s podnikem, </a:t>
            </a:r>
            <a:r>
              <a:rPr lang="cs-CZ" b="1" dirty="0" smtClean="0"/>
              <a:t>zainteresovanosti</a:t>
            </a:r>
            <a:r>
              <a:rPr lang="cs-CZ" dirty="0" smtClean="0"/>
              <a:t> na jeho činnosti, pocit </a:t>
            </a:r>
            <a:r>
              <a:rPr lang="cs-CZ" b="1" dirty="0" smtClean="0"/>
              <a:t>hrdosti</a:t>
            </a:r>
            <a:r>
              <a:rPr lang="cs-CZ" dirty="0" smtClean="0"/>
              <a:t> na vykonanou práci, ale i </a:t>
            </a:r>
            <a:r>
              <a:rPr lang="cs-CZ" b="1" dirty="0" smtClean="0"/>
              <a:t>odpovědnost</a:t>
            </a:r>
            <a:r>
              <a:rPr lang="cs-CZ" dirty="0" smtClean="0"/>
              <a:t> za správné fungování celého podniku. </a:t>
            </a:r>
          </a:p>
          <a:p>
            <a:r>
              <a:rPr lang="cs-CZ" b="1" dirty="0" smtClean="0"/>
              <a:t>3. organizačního </a:t>
            </a:r>
            <a:r>
              <a:rPr lang="cs-CZ" dirty="0" smtClean="0"/>
              <a:t>- každý podnik má svoji specifickou organizační strukturu. </a:t>
            </a:r>
          </a:p>
          <a:p>
            <a:r>
              <a:rPr lang="cs-CZ" b="1" dirty="0" smtClean="0"/>
              <a:t>4. právního </a:t>
            </a:r>
            <a:r>
              <a:rPr lang="cs-CZ" dirty="0" smtClean="0"/>
              <a:t>- podnik se nachází v právním prostředí, řídí se psanými i nepsanými zákony země, v níž působí. Je právnickou (případně, zřídka i fyzickou) osobou, která disponuje </a:t>
            </a:r>
            <a:r>
              <a:rPr lang="cs-CZ" b="1" dirty="0" smtClean="0"/>
              <a:t>právní subjektivitou</a:t>
            </a:r>
            <a:r>
              <a:rPr lang="cs-CZ" dirty="0" smtClean="0"/>
              <a:t>, z čehož pro něj plyne celá řada práv, ale i povinností.</a:t>
            </a:r>
          </a:p>
          <a:p>
            <a:r>
              <a:rPr lang="cs-CZ" dirty="0" smtClean="0"/>
              <a:t>5. </a:t>
            </a:r>
            <a:r>
              <a:rPr lang="cs-CZ" b="1" dirty="0" smtClean="0"/>
              <a:t>ekonomického </a:t>
            </a:r>
            <a:r>
              <a:rPr lang="cs-CZ" dirty="0" smtClean="0"/>
              <a:t>– princip samofinancování- financování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Vlivy okolí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Každá firma (organizace) působí v nějakém prostředí, které na ni více či méně působí. Do okolí firmy můžeme zařadit její zákazníky, dodavatele, konkurenci, ale i státní a finanční orgány, domácnosti, trh práce, surovin a materiálů, služeb, financí atd. </a:t>
            </a:r>
          </a:p>
          <a:p>
            <a:r>
              <a:rPr lang="cs-CZ" dirty="0" smtClean="0"/>
              <a:t>Z hlediska působení na firmu (organizaci) můžeme vlivy dělit na přímé a nepřímé.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Nepřímé vlivy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lnSpcReduction="10000"/>
          </a:bodyPr>
          <a:lstStyle/>
          <a:p>
            <a:r>
              <a:rPr lang="cs-CZ" b="1" dirty="0" smtClean="0"/>
              <a:t>politické</a:t>
            </a:r>
            <a:r>
              <a:rPr lang="cs-CZ" dirty="0" smtClean="0"/>
              <a:t> - vyplývají z hospodářské politiky státu. </a:t>
            </a:r>
          </a:p>
          <a:p>
            <a:r>
              <a:rPr lang="cs-CZ" b="1" dirty="0" smtClean="0"/>
              <a:t>ekonomické</a:t>
            </a:r>
            <a:r>
              <a:rPr lang="cs-CZ" dirty="0" smtClean="0"/>
              <a:t> - úrokové míry, úroveň inflace, trendy vývoje na světových i domácích trzích, kupní sílu atd. </a:t>
            </a:r>
          </a:p>
          <a:p>
            <a:r>
              <a:rPr lang="cs-CZ" b="1" dirty="0" smtClean="0"/>
              <a:t>sociální</a:t>
            </a:r>
            <a:r>
              <a:rPr lang="cs-CZ" dirty="0" smtClean="0"/>
              <a:t> –vývoj lidských hodnot, potřeb, postojů, životního stylu, módních trendů - vycházejí především z historického, kulturního a demografického vývoje společnosti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Vlivy přímé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 smtClean="0"/>
              <a:t>konkurence</a:t>
            </a:r>
            <a:r>
              <a:rPr lang="cs-CZ" dirty="0" smtClean="0"/>
              <a:t> </a:t>
            </a:r>
          </a:p>
          <a:p>
            <a:r>
              <a:rPr lang="cs-CZ" b="1" dirty="0" smtClean="0"/>
              <a:t>zákazníci </a:t>
            </a:r>
            <a:r>
              <a:rPr lang="cs-CZ" dirty="0" smtClean="0"/>
              <a:t>- určují, jakým směrem se bude organizace ubírat</a:t>
            </a:r>
          </a:p>
          <a:p>
            <a:r>
              <a:rPr lang="cs-CZ" b="1" dirty="0" smtClean="0"/>
              <a:t>dodavatelé </a:t>
            </a:r>
            <a:r>
              <a:rPr lang="cs-CZ" dirty="0" smtClean="0"/>
              <a:t>- vliv na náklady organizace</a:t>
            </a:r>
          </a:p>
          <a:p>
            <a:r>
              <a:rPr lang="cs-CZ" b="1" dirty="0" smtClean="0"/>
              <a:t>věřitelé </a:t>
            </a:r>
            <a:r>
              <a:rPr lang="cs-CZ" dirty="0" smtClean="0"/>
              <a:t>– málokterá organizace má dostatek financí na velké investiční celky, věřitelem může být banka, jiná organizace, obchodní partner</a:t>
            </a:r>
          </a:p>
          <a:p>
            <a:r>
              <a:rPr lang="cs-CZ" b="1" dirty="0" smtClean="0"/>
              <a:t>trh práce </a:t>
            </a:r>
            <a:r>
              <a:rPr lang="cs-CZ" dirty="0" smtClean="0"/>
              <a:t>- možnost získat pracovníky s potřebnou kvalifikací. 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rtl="0"/>
            <a:r>
              <a:rPr lang="cs-CZ" b="1" baseline="0" dirty="0" smtClean="0">
                <a:latin typeface="Calibri"/>
              </a:rPr>
              <a:t>Kritické</a:t>
            </a:r>
            <a:r>
              <a:rPr lang="cs-CZ" b="1" dirty="0" smtClean="0">
                <a:latin typeface="Calibri"/>
              </a:rPr>
              <a:t> faktory úspěchu</a:t>
            </a:r>
            <a:endParaRPr lang="cs-CZ" b="1" baseline="0" dirty="0" smtClean="0">
              <a:latin typeface="Calibri"/>
            </a:endParaRP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cs-CZ" dirty="0" smtClean="0"/>
              <a:t>pojetí tzv. </a:t>
            </a:r>
            <a:r>
              <a:rPr lang="cs-CZ" b="1" dirty="0" smtClean="0"/>
              <a:t>Kritických faktorů úspěchu</a:t>
            </a:r>
            <a:r>
              <a:rPr lang="cs-CZ" dirty="0" smtClean="0"/>
              <a:t> (</a:t>
            </a:r>
            <a:r>
              <a:rPr lang="cs-CZ" dirty="0" err="1" smtClean="0"/>
              <a:t>Critical</a:t>
            </a:r>
            <a:r>
              <a:rPr lang="cs-CZ" dirty="0" smtClean="0"/>
              <a:t> </a:t>
            </a:r>
            <a:r>
              <a:rPr lang="cs-CZ" dirty="0" err="1" smtClean="0"/>
              <a:t>Success</a:t>
            </a:r>
            <a:r>
              <a:rPr lang="cs-CZ" dirty="0" smtClean="0"/>
              <a:t> </a:t>
            </a:r>
            <a:r>
              <a:rPr lang="cs-CZ" dirty="0" err="1" smtClean="0"/>
              <a:t>Fartors</a:t>
            </a:r>
            <a:r>
              <a:rPr lang="cs-CZ" dirty="0" smtClean="0"/>
              <a:t>)</a:t>
            </a:r>
          </a:p>
          <a:p>
            <a:pPr lvl="0"/>
            <a:r>
              <a:rPr lang="cs-CZ" dirty="0" smtClean="0"/>
              <a:t>snaží se </a:t>
            </a:r>
            <a:r>
              <a:rPr lang="cs-CZ" b="1" dirty="0" smtClean="0"/>
              <a:t>koncentrovat pozornost vedoucích </a:t>
            </a:r>
            <a:r>
              <a:rPr lang="cs-CZ" dirty="0" smtClean="0"/>
              <a:t>pracovníků na </a:t>
            </a:r>
            <a:r>
              <a:rPr lang="cs-CZ" b="1" dirty="0" smtClean="0"/>
              <a:t>ty stránky </a:t>
            </a:r>
            <a:r>
              <a:rPr lang="cs-CZ" dirty="0" smtClean="0"/>
              <a:t>jejich </a:t>
            </a:r>
            <a:r>
              <a:rPr lang="cs-CZ" b="1" dirty="0" smtClean="0"/>
              <a:t>práce</a:t>
            </a:r>
            <a:r>
              <a:rPr lang="cs-CZ" dirty="0" smtClean="0"/>
              <a:t>, které mají pro ně zásadní </a:t>
            </a:r>
            <a:r>
              <a:rPr lang="cs-CZ" b="1" dirty="0" smtClean="0"/>
              <a:t>význam</a:t>
            </a:r>
            <a:r>
              <a:rPr lang="cs-CZ" dirty="0" smtClean="0"/>
              <a:t>. Jejich dílčí </a:t>
            </a:r>
            <a:r>
              <a:rPr lang="cs-CZ" b="1" dirty="0" smtClean="0"/>
              <a:t>kvalitou a harmonickou integrací v celek </a:t>
            </a:r>
            <a:r>
              <a:rPr lang="cs-CZ" dirty="0" smtClean="0"/>
              <a:t>je výrazně podmíněna globální </a:t>
            </a:r>
            <a:r>
              <a:rPr lang="cs-CZ" b="1" dirty="0" smtClean="0"/>
              <a:t>úspěšnost </a:t>
            </a:r>
            <a:r>
              <a:rPr lang="cs-CZ" dirty="0" smtClean="0"/>
              <a:t>fungování firmy.</a:t>
            </a:r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4 hlavní CSF z pohledu moderního managementu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dirty="0" smtClean="0"/>
              <a:t>Věcný obsah manažerské práce</a:t>
            </a:r>
          </a:p>
          <a:p>
            <a:r>
              <a:rPr lang="cs-CZ" dirty="0" smtClean="0"/>
              <a:t>Její strukturní formy</a:t>
            </a:r>
          </a:p>
          <a:p>
            <a:r>
              <a:rPr lang="cs-CZ" dirty="0" smtClean="0"/>
              <a:t>Vhodné nástroje</a:t>
            </a:r>
          </a:p>
          <a:p>
            <a:r>
              <a:rPr lang="cs-CZ" dirty="0" smtClean="0"/>
              <a:t>Lidé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b="1" dirty="0" smtClean="0"/>
              <a:t>Různá pojetí definice managementu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cs-CZ" dirty="0" smtClean="0"/>
              <a:t>Vedení lidí</a:t>
            </a:r>
          </a:p>
          <a:p>
            <a:pPr lvl="0"/>
            <a:r>
              <a:rPr lang="cs-CZ" dirty="0" smtClean="0"/>
              <a:t>Specifické funkce vykonávané vedoucími pracovníky</a:t>
            </a:r>
          </a:p>
          <a:p>
            <a:pPr lvl="0"/>
            <a:r>
              <a:rPr lang="cs-CZ" dirty="0" smtClean="0"/>
              <a:t>Předmět studia a jeho účel</a:t>
            </a:r>
            <a:endParaRPr lang="cs-CZ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první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pojetí Americké společnosti pro management</a:t>
            </a:r>
            <a:r>
              <a:rPr lang="cs-CZ" b="1" dirty="0" smtClean="0"/>
              <a:t>: </a:t>
            </a:r>
          </a:p>
          <a:p>
            <a:endParaRPr lang="cs-CZ" b="1" dirty="0" smtClean="0"/>
          </a:p>
          <a:p>
            <a:pPr>
              <a:buNone/>
            </a:pPr>
            <a:r>
              <a:rPr lang="cs-CZ" b="1" dirty="0" smtClean="0"/>
              <a:t>„M znamená vykonávání úkolů prostřednictvím práce jiných, dnes bývá interpretováno jako M je umění dosahovat cíle organizace rukama a hlavami druhých.“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druhá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pojetí K.H. </a:t>
            </a:r>
            <a:r>
              <a:rPr lang="cs-CZ" dirty="0" err="1" smtClean="0"/>
              <a:t>Chunga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b="1" dirty="0" smtClean="0"/>
              <a:t>„M je proces plánování</a:t>
            </a:r>
            <a:r>
              <a:rPr lang="cs-CZ" dirty="0" smtClean="0"/>
              <a:t>… „</a:t>
            </a:r>
          </a:p>
          <a:p>
            <a:pPr>
              <a:buNone/>
            </a:pPr>
            <a:r>
              <a:rPr lang="cs-CZ" dirty="0" smtClean="0"/>
              <a:t>a K. </a:t>
            </a:r>
            <a:r>
              <a:rPr lang="cs-CZ" dirty="0" err="1" smtClean="0"/>
              <a:t>Mullera</a:t>
            </a:r>
            <a:r>
              <a:rPr lang="cs-CZ" dirty="0" smtClean="0"/>
              <a:t>: </a:t>
            </a:r>
          </a:p>
          <a:p>
            <a:pPr>
              <a:buNone/>
            </a:pPr>
            <a:r>
              <a:rPr lang="cs-CZ" dirty="0" smtClean="0"/>
              <a:t>„</a:t>
            </a:r>
            <a:r>
              <a:rPr lang="cs-CZ" b="1" dirty="0" smtClean="0"/>
              <a:t>M jsou typické činnosti, které manažer vykonává, jako je rozhodování, organizování, plánování, kontrolování, vedené lidí, koordinace, motivování atd..“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třetí skupina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>
              <a:buNone/>
            </a:pPr>
            <a:r>
              <a:rPr lang="cs-CZ" dirty="0" smtClean="0"/>
              <a:t>např. S.P. </a:t>
            </a:r>
            <a:r>
              <a:rPr lang="cs-CZ" dirty="0" err="1" smtClean="0"/>
              <a:t>Robins</a:t>
            </a:r>
            <a:r>
              <a:rPr lang="cs-CZ" dirty="0" smtClean="0"/>
              <a:t> ,A. </a:t>
            </a:r>
            <a:r>
              <a:rPr lang="cs-CZ" dirty="0" err="1" smtClean="0"/>
              <a:t>Pearce</a:t>
            </a:r>
            <a:r>
              <a:rPr lang="cs-CZ" dirty="0" smtClean="0"/>
              <a:t> a R.B. Robinson: 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r>
              <a:rPr lang="cs-CZ" dirty="0" smtClean="0"/>
              <a:t>„</a:t>
            </a:r>
            <a:r>
              <a:rPr lang="cs-CZ" b="1" dirty="0" smtClean="0"/>
              <a:t>M je proces optimalizace využití lidských, materiálních a finančních zdrojů k dosažení organizačních cílů.</a:t>
            </a:r>
            <a:r>
              <a:rPr lang="cs-CZ" dirty="0" smtClean="0"/>
              <a:t>“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Management - shrnutí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85000" lnSpcReduction="20000"/>
          </a:bodyPr>
          <a:lstStyle/>
          <a:p>
            <a:pPr lvl="0"/>
            <a:r>
              <a:rPr lang="cs-CZ" dirty="0" smtClean="0"/>
              <a:t>Ucelený soubor ověřených přístupů, názorů, zkušeností, doporučení a metod, které vedoucí pracovníci (manažeři) užívají ke zvládnutí specifických činností (manažerských funkcí), jež jsou nezbytné k dosažení soustavy podnikatelských cílů organizace.</a:t>
            </a:r>
          </a:p>
          <a:p>
            <a:pPr lvl="0"/>
            <a:r>
              <a:rPr lang="cs-CZ" dirty="0" smtClean="0"/>
              <a:t>„Vykonavateli“ M jsou lidé tj. vedoucí pracovníci („manažeři“).</a:t>
            </a:r>
          </a:p>
          <a:p>
            <a:pPr lvl="0"/>
            <a:r>
              <a:rPr lang="cs-CZ" dirty="0" smtClean="0"/>
              <a:t>Lze aplikovat na různých organizačních úrovních.</a:t>
            </a:r>
          </a:p>
          <a:p>
            <a:pPr lvl="0"/>
            <a:r>
              <a:rPr lang="cs-CZ" dirty="0" smtClean="0"/>
              <a:t>Je obsahovou náplní značně obecnou disciplínou se širokým aplikačním záběrem.</a:t>
            </a:r>
          </a:p>
          <a:p>
            <a:pPr lvl="0"/>
            <a:r>
              <a:rPr lang="cs-CZ" dirty="0" smtClean="0"/>
              <a:t>Obecným posláním manažerské činnosti je dosažení prosperity uvažované organizace či procesu.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a řízení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cs-CZ" b="1" dirty="0" smtClean="0"/>
              <a:t>V českých podmínkách</a:t>
            </a:r>
            <a:r>
              <a:rPr lang="cs-CZ" dirty="0" smtClean="0"/>
              <a:t> se obvykle vedení a řízení příliš </a:t>
            </a:r>
            <a:r>
              <a:rPr lang="cs-CZ" b="1" dirty="0" smtClean="0"/>
              <a:t>nerozlišuje</a:t>
            </a:r>
            <a:r>
              <a:rPr lang="cs-CZ" dirty="0" smtClean="0"/>
              <a:t>. Obojí bývá zahrnuto pod jednotný pojem management či teorie řízení. </a:t>
            </a:r>
          </a:p>
          <a:p>
            <a:r>
              <a:rPr lang="cs-CZ" b="1" dirty="0" smtClean="0"/>
              <a:t>Vedení musí vždy začínat </a:t>
            </a:r>
            <a:r>
              <a:rPr lang="cs-CZ" dirty="0" smtClean="0"/>
              <a:t>a ani sebelepší řízení nemůže nedostatek vedení nahradit.</a:t>
            </a:r>
          </a:p>
          <a:p>
            <a:pPr>
              <a:buNone/>
            </a:pPr>
            <a:endParaRPr lang="cs-CZ" dirty="0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Vedení a řízení</a:t>
            </a:r>
            <a:endParaRPr lang="cs-CZ" b="1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cs-CZ" b="1" i="1" dirty="0" smtClean="0"/>
          </a:p>
          <a:p>
            <a:r>
              <a:rPr lang="cs-CZ" b="1" dirty="0" smtClean="0"/>
              <a:t>Vedení </a:t>
            </a:r>
            <a:r>
              <a:rPr lang="cs-CZ" dirty="0" smtClean="0"/>
              <a:t>řeší</a:t>
            </a:r>
            <a:r>
              <a:rPr lang="cs-CZ" b="1" dirty="0" smtClean="0"/>
              <a:t> CO DĚLAT, řízení </a:t>
            </a:r>
            <a:r>
              <a:rPr lang="cs-CZ" dirty="0" smtClean="0"/>
              <a:t>se zabývá tím</a:t>
            </a:r>
            <a:r>
              <a:rPr lang="cs-CZ" b="1" dirty="0" smtClean="0"/>
              <a:t>, JAK TO UDĚLAT!!! </a:t>
            </a:r>
          </a:p>
          <a:p>
            <a:r>
              <a:rPr lang="cs-CZ" dirty="0" smtClean="0"/>
              <a:t>P. </a:t>
            </a:r>
            <a:r>
              <a:rPr lang="cs-CZ" dirty="0" err="1" smtClean="0"/>
              <a:t>Drucker</a:t>
            </a:r>
            <a:r>
              <a:rPr lang="cs-CZ" dirty="0" smtClean="0"/>
              <a:t> a W. </a:t>
            </a:r>
            <a:r>
              <a:rPr lang="cs-CZ" dirty="0" err="1" smtClean="0"/>
              <a:t>Bennis</a:t>
            </a:r>
            <a:r>
              <a:rPr lang="cs-CZ" dirty="0" smtClean="0"/>
              <a:t> v dnes již klasické definici: </a:t>
            </a:r>
          </a:p>
          <a:p>
            <a:r>
              <a:rPr lang="cs-CZ" b="1" dirty="0" smtClean="0"/>
              <a:t>ŘÍZENÍ JE DĚLÁNÍ VĚCÍ SPRÁVNĚ; </a:t>
            </a:r>
            <a:endParaRPr lang="cs-CZ" dirty="0" smtClean="0"/>
          </a:p>
          <a:p>
            <a:pPr>
              <a:buNone/>
            </a:pPr>
            <a:r>
              <a:rPr lang="cs-CZ" b="1" dirty="0" smtClean="0"/>
              <a:t>	VEDENÍ JE DĚLÁNÍ SPRÁVNÝCH VĚCÍ.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</TotalTime>
  <Words>700</Words>
  <Application>Microsoft Office PowerPoint</Application>
  <PresentationFormat>Předvádění na obrazovce (4:3)</PresentationFormat>
  <Paragraphs>126</Paragraphs>
  <Slides>26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26</vt:i4>
      </vt:variant>
    </vt:vector>
  </HeadingPairs>
  <TitlesOfParts>
    <vt:vector size="27" baseType="lpstr">
      <vt:lpstr>Motiv sady Office</vt:lpstr>
      <vt:lpstr>MANAGEMENT</vt:lpstr>
      <vt:lpstr>P.F. Drucker</vt:lpstr>
      <vt:lpstr>Různá pojetí definice managementu</vt:lpstr>
      <vt:lpstr>první skupina</vt:lpstr>
      <vt:lpstr>druhá skupina</vt:lpstr>
      <vt:lpstr>třetí skupina</vt:lpstr>
      <vt:lpstr>Management - shrnutí</vt:lpstr>
      <vt:lpstr>Vedení a řízení</vt:lpstr>
      <vt:lpstr>Vedení a řízení</vt:lpstr>
      <vt:lpstr>Vedení</vt:lpstr>
      <vt:lpstr>Řízení</vt:lpstr>
      <vt:lpstr>Východiska a obecné principy manažerské práce </vt:lpstr>
      <vt:lpstr>Ad1. Škola vědeckého řízení (taylorismus)  </vt:lpstr>
      <vt:lpstr>Ad2. Škola lidských vztahů </vt:lpstr>
      <vt:lpstr>Ad3: Škola správního řízení </vt:lpstr>
      <vt:lpstr>Ad 4: Škola byrokratického řízení </vt:lpstr>
      <vt:lpstr>„postklasické“ období </vt:lpstr>
      <vt:lpstr>MANAŽERSKÉ FUNKCE </vt:lpstr>
      <vt:lpstr>Specifika firmy</vt:lpstr>
      <vt:lpstr>Podnik</vt:lpstr>
      <vt:lpstr>Společné rysy podniků a firem</vt:lpstr>
      <vt:lpstr>Vlivy okolí</vt:lpstr>
      <vt:lpstr>Nepřímé vlivy</vt:lpstr>
      <vt:lpstr>Vlivy přímé</vt:lpstr>
      <vt:lpstr>Kritické faktory úspěchu</vt:lpstr>
      <vt:lpstr>4 hlavní CSF z pohledu moderního managementu</vt:lpstr>
    </vt:vector>
  </TitlesOfParts>
  <Company>Pedagogická fakulta MU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MANAGEMENT</dc:title>
  <dc:creator>Javorova Barbora</dc:creator>
  <cp:lastModifiedBy>Javorova Barbora</cp:lastModifiedBy>
  <cp:revision>3</cp:revision>
  <dcterms:created xsi:type="dcterms:W3CDTF">2013-10-16T10:23:00Z</dcterms:created>
  <dcterms:modified xsi:type="dcterms:W3CDTF">2013-10-19T11:01:56Z</dcterms:modified>
</cp:coreProperties>
</file>