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69" r:id="rId16"/>
    <p:sldId id="270" r:id="rId17"/>
    <p:sldId id="271" r:id="rId18"/>
    <p:sldId id="272" r:id="rId19"/>
    <p:sldId id="273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3AC40-54FA-4D65-848B-3B7B603AF07F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MANAGAMENT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ORGANIZOVÁNÍ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Liniové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Přímá rozhodovací pravomoc ve vertikální dimenzi</a:t>
            </a:r>
          </a:p>
          <a:p>
            <a:r>
              <a:rPr lang="cs-CZ" dirty="0" smtClean="0"/>
              <a:t>Přímá zodpovědnost za plnění předem vymezené soustavy cílů a úkolů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Štábní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Poradní funkce pro zabezpečení kvalifikovaného rozhodování strukturních jednotek s liniovou pravomocí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Kombinované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Liniově – štábní  </a:t>
            </a:r>
          </a:p>
          <a:p>
            <a:r>
              <a:rPr lang="cs-CZ" dirty="0" smtClean="0"/>
              <a:t>delegování části pravomocí z liniové struktury na štábní (poradní) v jednoznačně vymezené funkční oblasti </a:t>
            </a:r>
          </a:p>
          <a:p>
            <a:r>
              <a:rPr lang="cs-CZ" b="1" dirty="0" smtClean="0"/>
              <a:t>typický příklad:  </a:t>
            </a:r>
            <a:r>
              <a:rPr lang="cs-CZ" dirty="0" smtClean="0"/>
              <a:t>vedení a kontrola účetnictví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Cílově – programové</a:t>
            </a:r>
          </a:p>
          <a:p>
            <a:r>
              <a:rPr lang="cs-CZ" dirty="0" smtClean="0"/>
              <a:t>Kombinují organizační vztahy příslušnosti k útvaru a vedení krátkodobější akce – např. projektu</a:t>
            </a:r>
          </a:p>
          <a:p>
            <a:r>
              <a:rPr lang="cs-CZ" dirty="0" smtClean="0"/>
              <a:t>Vznikají „maticové struktury“, „pružné týmy“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Maticové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Posílení tvůrčí spolupráce</a:t>
            </a:r>
          </a:p>
          <a:p>
            <a:r>
              <a:rPr lang="cs-CZ" dirty="0" smtClean="0"/>
              <a:t>Vytváření několika sfér pravomocí, které se navzájem protínají</a:t>
            </a:r>
          </a:p>
          <a:p>
            <a:r>
              <a:rPr lang="cs-CZ" dirty="0" smtClean="0"/>
              <a:t>Pravomoci se dělí mezi více pracovníků</a:t>
            </a:r>
          </a:p>
          <a:p>
            <a:r>
              <a:rPr lang="cs-CZ" dirty="0" smtClean="0"/>
              <a:t>Daný problém řeší ti nejkvalifikovanější, uplatní se odborné specializace</a:t>
            </a:r>
          </a:p>
          <a:p>
            <a:r>
              <a:rPr lang="cs-CZ" dirty="0" smtClean="0"/>
              <a:t>Konflikty – pracovník může odpovídat více nadřízeným, hůře se měří podíly jednotlivců na výsledku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Struktury komisionálního typu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Různé komise – účelně sestavené skupiny lidí na určitý časový úsek či k určitému úkolu</a:t>
            </a:r>
          </a:p>
          <a:p>
            <a:r>
              <a:rPr lang="cs-CZ" dirty="0" smtClean="0"/>
              <a:t>Často poradní orgány k liniovému řízení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C. Míra delegace pravomoci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Centralizované</a:t>
            </a:r>
          </a:p>
          <a:p>
            <a:r>
              <a:rPr lang="cs-CZ" dirty="0" smtClean="0"/>
              <a:t>Decentralizované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D. Struktury podle členitosti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Doplňkové klasifikační hledisko</a:t>
            </a:r>
          </a:p>
          <a:p>
            <a:r>
              <a:rPr lang="cs-CZ" dirty="0" smtClean="0"/>
              <a:t>Charakteristika organizace podle počtu podřízených útvarů a řídících úrovní</a:t>
            </a:r>
          </a:p>
          <a:p>
            <a:r>
              <a:rPr lang="cs-CZ" dirty="0" smtClean="0"/>
              <a:t>Též jako hledisko „tvaru“</a:t>
            </a:r>
          </a:p>
          <a:p>
            <a:pPr>
              <a:buNone/>
            </a:pPr>
            <a:r>
              <a:rPr lang="cs-CZ" dirty="0" smtClean="0"/>
              <a:t>Struktury</a:t>
            </a:r>
          </a:p>
          <a:p>
            <a:r>
              <a:rPr lang="cs-CZ" b="1" dirty="0" smtClean="0"/>
              <a:t>Ploché</a:t>
            </a:r>
          </a:p>
          <a:p>
            <a:r>
              <a:rPr lang="cs-CZ" b="1" dirty="0" smtClean="0"/>
              <a:t>Špičaté</a:t>
            </a:r>
            <a:endParaRPr lang="cs-CZ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E. Struktury podle časového trvání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Doplňkové klasifikační hledisko</a:t>
            </a:r>
          </a:p>
          <a:p>
            <a:r>
              <a:rPr lang="cs-CZ" dirty="0" smtClean="0"/>
              <a:t>Struktury </a:t>
            </a:r>
            <a:r>
              <a:rPr lang="cs-CZ" b="1" dirty="0" smtClean="0"/>
              <a:t>dočasné </a:t>
            </a:r>
            <a:r>
              <a:rPr lang="cs-CZ" dirty="0" smtClean="0"/>
              <a:t>např. práce týmu, dočasně odloučená jednotka, projektové týmy…</a:t>
            </a:r>
          </a:p>
          <a:p>
            <a:r>
              <a:rPr lang="cs-CZ" dirty="0" smtClean="0"/>
              <a:t>Struktury </a:t>
            </a:r>
            <a:r>
              <a:rPr lang="cs-CZ" b="1" dirty="0" smtClean="0"/>
              <a:t>trvalé</a:t>
            </a:r>
            <a:endParaRPr lang="cs-CZ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Proces tvorby organizační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mtClean="0"/>
              <a:t>Vytipování </a:t>
            </a:r>
            <a:r>
              <a:rPr lang="cs-CZ" dirty="0" smtClean="0"/>
              <a:t>potřebných hlavních, obslužných a pomocných činností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Provedení racionální dělby práce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Racionální sdružování účelně specializovaných činností do strukturních jednotek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Stanovení pravomocí a zodpovědnosti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Zajištění způsobu komunikace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OSCAR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Zkratka řetězce požadavků, které musí být procesem organizování zajištěny</a:t>
            </a:r>
          </a:p>
          <a:p>
            <a:r>
              <a:rPr lang="cs-CZ" b="1" dirty="0" smtClean="0"/>
              <a:t>Cíle </a:t>
            </a:r>
            <a:r>
              <a:rPr lang="cs-CZ" dirty="0" smtClean="0"/>
              <a:t>(O= </a:t>
            </a:r>
            <a:r>
              <a:rPr lang="cs-CZ" dirty="0" err="1" smtClean="0"/>
              <a:t>Objectives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Specializace </a:t>
            </a:r>
            <a:r>
              <a:rPr lang="cs-CZ" dirty="0" smtClean="0"/>
              <a:t>(S= </a:t>
            </a:r>
            <a:r>
              <a:rPr lang="cs-CZ" dirty="0" err="1" smtClean="0"/>
              <a:t>Specialization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Koordinace</a:t>
            </a:r>
            <a:r>
              <a:rPr lang="cs-CZ" dirty="0" smtClean="0"/>
              <a:t> ( C= </a:t>
            </a:r>
            <a:r>
              <a:rPr lang="cs-CZ" dirty="0" err="1" smtClean="0"/>
              <a:t>Coordination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Pravomoc</a:t>
            </a:r>
            <a:r>
              <a:rPr lang="cs-CZ" dirty="0" smtClean="0"/>
              <a:t> (A=</a:t>
            </a:r>
            <a:r>
              <a:rPr lang="cs-CZ" dirty="0" err="1" smtClean="0"/>
              <a:t>Authority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Zodpovědnost</a:t>
            </a:r>
            <a:r>
              <a:rPr lang="cs-CZ" dirty="0" smtClean="0"/>
              <a:t> (R= </a:t>
            </a:r>
            <a:r>
              <a:rPr lang="cs-CZ" dirty="0" err="1" smtClean="0"/>
              <a:t>Responsibility</a:t>
            </a:r>
            <a:r>
              <a:rPr lang="cs-CZ" dirty="0" smtClean="0"/>
              <a:t>)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Funkční požadavky organizace a její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V dnešní době, kdy jedinou jistotou je </a:t>
            </a:r>
            <a:r>
              <a:rPr lang="cs-CZ" b="1" dirty="0" smtClean="0"/>
              <a:t>změna</a:t>
            </a:r>
            <a:r>
              <a:rPr lang="cs-CZ" dirty="0" smtClean="0"/>
              <a:t>, je třeba respektovat některé obecné požadavky:</a:t>
            </a:r>
          </a:p>
          <a:p>
            <a:r>
              <a:rPr lang="cs-CZ" dirty="0" smtClean="0"/>
              <a:t>Požadavek </a:t>
            </a:r>
            <a:r>
              <a:rPr lang="cs-CZ" b="1" dirty="0" smtClean="0"/>
              <a:t>podnikavosti</a:t>
            </a:r>
            <a:r>
              <a:rPr lang="cs-CZ" dirty="0" smtClean="0"/>
              <a:t> – změny organizačních struktur</a:t>
            </a:r>
          </a:p>
          <a:p>
            <a:r>
              <a:rPr lang="cs-CZ" dirty="0" smtClean="0"/>
              <a:t>Požadavek </a:t>
            </a:r>
            <a:r>
              <a:rPr lang="cs-CZ" b="1" dirty="0" smtClean="0"/>
              <a:t>efektivnosti</a:t>
            </a:r>
            <a:r>
              <a:rPr lang="cs-CZ" dirty="0" smtClean="0"/>
              <a:t> – porovnání s konkurencí, světovými standardy</a:t>
            </a:r>
          </a:p>
          <a:p>
            <a:r>
              <a:rPr lang="cs-CZ" dirty="0" smtClean="0"/>
              <a:t>Požadavek větší </a:t>
            </a:r>
            <a:r>
              <a:rPr lang="cs-CZ" b="1" dirty="0" smtClean="0"/>
              <a:t>pružnosti </a:t>
            </a:r>
            <a:r>
              <a:rPr lang="cs-CZ" dirty="0" smtClean="0"/>
              <a:t>– nové příležitosti, méně řídících stupňů, investice, </a:t>
            </a:r>
            <a:r>
              <a:rPr lang="cs-CZ" dirty="0" err="1" smtClean="0"/>
              <a:t>povýrobní</a:t>
            </a:r>
            <a:r>
              <a:rPr lang="cs-CZ" dirty="0" smtClean="0"/>
              <a:t> služby…</a:t>
            </a:r>
          </a:p>
          <a:p>
            <a:pPr lvl="0"/>
            <a:r>
              <a:rPr lang="cs-CZ" dirty="0" smtClean="0"/>
              <a:t>Požadavek </a:t>
            </a:r>
            <a:r>
              <a:rPr lang="cs-CZ" b="1" dirty="0" smtClean="0"/>
              <a:t>internacionalizace </a:t>
            </a:r>
            <a:r>
              <a:rPr lang="cs-CZ" dirty="0" smtClean="0"/>
              <a:t>výroby (zapojení do mezinárodních informačních databank, různé formy zahraniční spolupráce, zkrácení průběžné doby výroby, filozofie just in </a:t>
            </a:r>
            <a:r>
              <a:rPr lang="cs-CZ" dirty="0" err="1" smtClean="0"/>
              <a:t>time</a:t>
            </a:r>
            <a:r>
              <a:rPr lang="cs-CZ" dirty="0" smtClean="0"/>
              <a:t> – právě včas).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Funkční požadavky -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Požadavek </a:t>
            </a:r>
            <a:r>
              <a:rPr lang="cs-CZ" b="1" dirty="0" smtClean="0"/>
              <a:t>vysoké kvality </a:t>
            </a:r>
            <a:r>
              <a:rPr lang="cs-CZ" dirty="0" smtClean="0"/>
              <a:t>výroby (dosahování kvality je jednou z hlavních aktivit řízení výroby, kompetence za její rozvoj do všech útvarů, které ji mohou ovlivnit, kolektivní styl řízení, vztahy mezi vrcholovou a střední úrovní řízení atd.).</a:t>
            </a:r>
          </a:p>
          <a:p>
            <a:pPr lvl="0"/>
            <a:r>
              <a:rPr lang="cs-CZ" dirty="0" smtClean="0"/>
              <a:t>Požadavek </a:t>
            </a:r>
            <a:r>
              <a:rPr lang="cs-CZ" b="1" dirty="0" smtClean="0"/>
              <a:t>vysoké produktivity řídící práce a </a:t>
            </a:r>
            <a:r>
              <a:rPr lang="cs-CZ" dirty="0" smtClean="0"/>
              <a:t>administrativy (méně řídících stupňů, zejména v řízení výroby, automatizace kancelářské práce, nahrazování pevných forem organizačních struktur pružnými formami – proměnlivé týmy, neformální kontakty projektování s využitím výpočetní techniky).</a:t>
            </a:r>
          </a:p>
          <a:p>
            <a:pPr lvl="0"/>
            <a:r>
              <a:rPr lang="cs-CZ" dirty="0" smtClean="0"/>
              <a:t>Požadavek </a:t>
            </a:r>
            <a:r>
              <a:rPr lang="cs-CZ" b="1" dirty="0" smtClean="0"/>
              <a:t>funkčnosti organizační struktury </a:t>
            </a:r>
            <a:r>
              <a:rPr lang="cs-CZ" dirty="0" smtClean="0"/>
              <a:t>(návrhy musí vycházet ze stanovených záměrů rozvoje organizace a napomáhat dosahování vytýčených záměrů a cílů).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Faktory</a:t>
            </a:r>
            <a:r>
              <a:rPr lang="en-US" b="1" dirty="0" smtClean="0"/>
              <a:t> </a:t>
            </a:r>
            <a:r>
              <a:rPr lang="en-US" b="1" dirty="0" err="1" smtClean="0"/>
              <a:t>ovlivňující</a:t>
            </a:r>
            <a:r>
              <a:rPr lang="en-US" b="1" dirty="0" smtClean="0"/>
              <a:t> </a:t>
            </a:r>
            <a:r>
              <a:rPr lang="en-US" b="1" dirty="0" err="1" smtClean="0"/>
              <a:t>efektivní</a:t>
            </a:r>
            <a:r>
              <a:rPr lang="en-US" b="1" dirty="0" smtClean="0"/>
              <a:t> </a:t>
            </a:r>
            <a:r>
              <a:rPr lang="en-US" b="1" dirty="0" err="1" smtClean="0"/>
              <a:t>výběr</a:t>
            </a:r>
            <a:r>
              <a:rPr lang="en-US" b="1" dirty="0" smtClean="0"/>
              <a:t> </a:t>
            </a:r>
            <a:r>
              <a:rPr lang="en-US" b="1" dirty="0" err="1" smtClean="0"/>
              <a:t>organizačních</a:t>
            </a:r>
            <a:r>
              <a:rPr lang="en-US" b="1" dirty="0" smtClean="0"/>
              <a:t> </a:t>
            </a:r>
            <a:r>
              <a:rPr lang="en-US" b="1" dirty="0" err="1" smtClean="0"/>
              <a:t>struktur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Improvizovaně</a:t>
            </a:r>
            <a:r>
              <a:rPr lang="en-US" dirty="0" smtClean="0"/>
              <a:t> </a:t>
            </a:r>
            <a:r>
              <a:rPr lang="en-US" dirty="0" err="1" smtClean="0"/>
              <a:t>vytvářené</a:t>
            </a:r>
            <a:r>
              <a:rPr lang="en-US" dirty="0" smtClean="0"/>
              <a:t> a v </a:t>
            </a:r>
            <a:r>
              <a:rPr lang="en-US" dirty="0" err="1" smtClean="0"/>
              <a:t>důsledcích</a:t>
            </a:r>
            <a:r>
              <a:rPr lang="en-US" dirty="0" smtClean="0"/>
              <a:t> </a:t>
            </a:r>
            <a:r>
              <a:rPr lang="en-US" dirty="0" err="1" smtClean="0"/>
              <a:t>pak</a:t>
            </a:r>
            <a:r>
              <a:rPr lang="en-US" dirty="0" smtClean="0"/>
              <a:t> </a:t>
            </a:r>
            <a:r>
              <a:rPr lang="en-US" dirty="0" err="1" smtClean="0"/>
              <a:t>nevhodné</a:t>
            </a:r>
            <a:r>
              <a:rPr lang="en-US" dirty="0" smtClean="0"/>
              <a:t> </a:t>
            </a:r>
            <a:r>
              <a:rPr lang="en-US" dirty="0" err="1" smtClean="0"/>
              <a:t>struktury</a:t>
            </a:r>
            <a:r>
              <a:rPr lang="en-US" dirty="0" smtClean="0"/>
              <a:t> </a:t>
            </a:r>
            <a:r>
              <a:rPr lang="en-US" dirty="0" err="1" smtClean="0"/>
              <a:t>vedou</a:t>
            </a:r>
            <a:r>
              <a:rPr lang="en-US" dirty="0" smtClean="0"/>
              <a:t> k </a:t>
            </a:r>
            <a:r>
              <a:rPr lang="en-US" dirty="0" err="1" smtClean="0"/>
              <a:t>řadě</a:t>
            </a:r>
            <a:r>
              <a:rPr lang="en-US" dirty="0" smtClean="0"/>
              <a:t> </a:t>
            </a:r>
            <a:r>
              <a:rPr lang="en-US" dirty="0" err="1" smtClean="0"/>
              <a:t>nedostatků</a:t>
            </a:r>
            <a:r>
              <a:rPr lang="en-US" dirty="0" smtClean="0"/>
              <a:t> v </a:t>
            </a:r>
            <a:r>
              <a:rPr lang="en-US" dirty="0" err="1" smtClean="0"/>
              <a:t>manažerské</a:t>
            </a:r>
            <a:r>
              <a:rPr lang="en-US" dirty="0" smtClean="0"/>
              <a:t> </a:t>
            </a:r>
            <a:r>
              <a:rPr lang="en-US" dirty="0" err="1" smtClean="0"/>
              <a:t>práci</a:t>
            </a:r>
            <a:r>
              <a:rPr lang="en-US" dirty="0" smtClean="0"/>
              <a:t> : </a:t>
            </a:r>
            <a:r>
              <a:rPr lang="en-US" dirty="0" err="1" smtClean="0"/>
              <a:t>byrokracie</a:t>
            </a:r>
            <a:r>
              <a:rPr lang="en-US" dirty="0" smtClean="0"/>
              <a:t>, </a:t>
            </a:r>
            <a:r>
              <a:rPr lang="en-US" dirty="0" err="1" smtClean="0"/>
              <a:t>nedořešená</a:t>
            </a:r>
            <a:r>
              <a:rPr lang="en-US" dirty="0" smtClean="0"/>
              <a:t> </a:t>
            </a:r>
            <a:r>
              <a:rPr lang="en-US" dirty="0" err="1" smtClean="0"/>
              <a:t>pravomoc</a:t>
            </a:r>
            <a:r>
              <a:rPr lang="en-US" dirty="0" smtClean="0"/>
              <a:t> a </a:t>
            </a:r>
            <a:r>
              <a:rPr lang="en-US" dirty="0" err="1" smtClean="0"/>
              <a:t>odpovědnost</a:t>
            </a:r>
            <a:r>
              <a:rPr lang="en-US" dirty="0" smtClean="0"/>
              <a:t>, </a:t>
            </a:r>
            <a:r>
              <a:rPr lang="en-US" dirty="0" err="1" smtClean="0"/>
              <a:t>zpožďování</a:t>
            </a:r>
            <a:r>
              <a:rPr lang="en-US" dirty="0" smtClean="0"/>
              <a:t> </a:t>
            </a:r>
            <a:r>
              <a:rPr lang="en-US" dirty="0" err="1" smtClean="0"/>
              <a:t>rozhodovacího</a:t>
            </a:r>
            <a:r>
              <a:rPr lang="en-US" dirty="0" smtClean="0"/>
              <a:t> </a:t>
            </a:r>
            <a:r>
              <a:rPr lang="en-US" dirty="0" err="1" smtClean="0"/>
              <a:t>procesu</a:t>
            </a:r>
            <a:r>
              <a:rPr lang="en-US" dirty="0" smtClean="0"/>
              <a:t>, </a:t>
            </a:r>
            <a:r>
              <a:rPr lang="en-US" dirty="0" err="1" smtClean="0"/>
              <a:t>vznik</a:t>
            </a:r>
            <a:r>
              <a:rPr lang="en-US" dirty="0" smtClean="0"/>
              <a:t> </a:t>
            </a:r>
            <a:r>
              <a:rPr lang="en-US" dirty="0" err="1" smtClean="0"/>
              <a:t>konfliktů</a:t>
            </a:r>
            <a:r>
              <a:rPr lang="en-US" dirty="0" smtClean="0"/>
              <a:t>, </a:t>
            </a:r>
            <a:r>
              <a:rPr lang="en-US" dirty="0" err="1" smtClean="0"/>
              <a:t>pozdní</a:t>
            </a:r>
            <a:r>
              <a:rPr lang="en-US" dirty="0" smtClean="0"/>
              <a:t> </a:t>
            </a:r>
            <a:r>
              <a:rPr lang="en-US" dirty="0" err="1" smtClean="0"/>
              <a:t>či</a:t>
            </a:r>
            <a:r>
              <a:rPr lang="en-US" dirty="0" smtClean="0"/>
              <a:t> </a:t>
            </a:r>
            <a:r>
              <a:rPr lang="en-US" dirty="0" err="1" smtClean="0"/>
              <a:t>nesprávná</a:t>
            </a:r>
            <a:r>
              <a:rPr lang="en-US" dirty="0" smtClean="0"/>
              <a:t> </a:t>
            </a:r>
            <a:r>
              <a:rPr lang="en-US" dirty="0" err="1" smtClean="0"/>
              <a:t>reakce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příležitosti</a:t>
            </a:r>
            <a:r>
              <a:rPr lang="en-US" dirty="0" smtClean="0"/>
              <a:t> </a:t>
            </a:r>
            <a:r>
              <a:rPr lang="en-US" dirty="0" err="1" smtClean="0"/>
              <a:t>vnitřní</a:t>
            </a:r>
            <a:r>
              <a:rPr lang="en-US" dirty="0" smtClean="0"/>
              <a:t> a </a:t>
            </a:r>
            <a:r>
              <a:rPr lang="en-US" dirty="0" err="1" smtClean="0"/>
              <a:t>vnější</a:t>
            </a:r>
            <a:r>
              <a:rPr lang="en-US" dirty="0" smtClean="0"/>
              <a:t> </a:t>
            </a:r>
            <a:r>
              <a:rPr lang="en-US" dirty="0" err="1" smtClean="0"/>
              <a:t>podnikatelské</a:t>
            </a:r>
            <a:r>
              <a:rPr lang="en-US" dirty="0" smtClean="0"/>
              <a:t> </a:t>
            </a:r>
            <a:r>
              <a:rPr lang="en-US" dirty="0" err="1" smtClean="0"/>
              <a:t>činnosti</a:t>
            </a:r>
            <a:r>
              <a:rPr lang="cs-CZ" dirty="0" smtClean="0"/>
              <a:t>, </a:t>
            </a:r>
            <a:r>
              <a:rPr lang="en-US" dirty="0" err="1" smtClean="0"/>
              <a:t>neúměrné</a:t>
            </a:r>
            <a:r>
              <a:rPr lang="en-US" dirty="0" smtClean="0"/>
              <a:t> </a:t>
            </a:r>
            <a:r>
              <a:rPr lang="en-US" dirty="0" err="1" smtClean="0"/>
              <a:t>náklady</a:t>
            </a:r>
            <a:r>
              <a:rPr lang="en-US" dirty="0" smtClean="0"/>
              <a:t> </a:t>
            </a:r>
            <a:r>
              <a:rPr lang="en-US" dirty="0" err="1" smtClean="0"/>
              <a:t>fungování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Proces</a:t>
            </a:r>
            <a:r>
              <a:rPr lang="en-US" b="1" dirty="0" smtClean="0"/>
              <a:t> </a:t>
            </a:r>
            <a:r>
              <a:rPr lang="en-US" b="1" dirty="0" err="1" smtClean="0"/>
              <a:t>projektování</a:t>
            </a:r>
            <a:r>
              <a:rPr lang="en-US" b="1" dirty="0" smtClean="0"/>
              <a:t> a </a:t>
            </a:r>
            <a:r>
              <a:rPr lang="en-US" b="1" dirty="0" err="1" smtClean="0"/>
              <a:t>adaptace</a:t>
            </a:r>
            <a:r>
              <a:rPr lang="en-US" b="1" dirty="0" smtClean="0"/>
              <a:t> </a:t>
            </a:r>
            <a:r>
              <a:rPr lang="en-US" b="1" dirty="0" err="1" smtClean="0"/>
              <a:t>organizačních</a:t>
            </a:r>
            <a:r>
              <a:rPr lang="en-US" b="1" dirty="0" smtClean="0"/>
              <a:t> </a:t>
            </a:r>
            <a:r>
              <a:rPr lang="en-US" b="1" dirty="0" err="1" smtClean="0"/>
              <a:t>struktur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Vytypování</a:t>
            </a:r>
            <a:r>
              <a:rPr lang="en-US" dirty="0" smtClean="0"/>
              <a:t> </a:t>
            </a:r>
            <a:r>
              <a:rPr lang="en-US" dirty="0" err="1" smtClean="0"/>
              <a:t>potřebných</a:t>
            </a:r>
            <a:r>
              <a:rPr lang="en-US" dirty="0" smtClean="0"/>
              <a:t> </a:t>
            </a:r>
            <a:r>
              <a:rPr lang="en-US" dirty="0" err="1" smtClean="0"/>
              <a:t>hlavních</a:t>
            </a:r>
            <a:r>
              <a:rPr lang="en-US" dirty="0" smtClean="0"/>
              <a:t>, </a:t>
            </a:r>
            <a:r>
              <a:rPr lang="en-US" dirty="0" err="1" smtClean="0"/>
              <a:t>obslužných</a:t>
            </a:r>
            <a:r>
              <a:rPr lang="en-US" dirty="0" smtClean="0"/>
              <a:t> a </a:t>
            </a:r>
            <a:r>
              <a:rPr lang="en-US" dirty="0" err="1" smtClean="0"/>
              <a:t>pomocných</a:t>
            </a:r>
            <a:r>
              <a:rPr lang="en-US" dirty="0" smtClean="0"/>
              <a:t> </a:t>
            </a:r>
            <a:r>
              <a:rPr lang="en-US" dirty="0" err="1" smtClean="0"/>
              <a:t>činností</a:t>
            </a:r>
            <a:endParaRPr lang="en-US" dirty="0" smtClean="0"/>
          </a:p>
          <a:p>
            <a:r>
              <a:rPr lang="en-US" dirty="0" err="1" smtClean="0"/>
              <a:t>Provedení</a:t>
            </a:r>
            <a:r>
              <a:rPr lang="en-US" dirty="0" smtClean="0"/>
              <a:t> </a:t>
            </a:r>
            <a:r>
              <a:rPr lang="en-US" dirty="0" err="1" smtClean="0"/>
              <a:t>racionální</a:t>
            </a:r>
            <a:r>
              <a:rPr lang="en-US" dirty="0" smtClean="0"/>
              <a:t> </a:t>
            </a:r>
            <a:r>
              <a:rPr lang="en-US" dirty="0" err="1" smtClean="0"/>
              <a:t>dělby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endParaRPr lang="en-US" dirty="0" smtClean="0"/>
          </a:p>
          <a:p>
            <a:r>
              <a:rPr lang="en-US" dirty="0" err="1" smtClean="0"/>
              <a:t>Racionální</a:t>
            </a:r>
            <a:r>
              <a:rPr lang="en-US" dirty="0" smtClean="0"/>
              <a:t> </a:t>
            </a:r>
            <a:r>
              <a:rPr lang="en-US" dirty="0" err="1" smtClean="0"/>
              <a:t>sdružování</a:t>
            </a:r>
            <a:r>
              <a:rPr lang="en-US" dirty="0" smtClean="0"/>
              <a:t> </a:t>
            </a:r>
            <a:r>
              <a:rPr lang="en-US" dirty="0" err="1" smtClean="0"/>
              <a:t>účelně</a:t>
            </a:r>
            <a:r>
              <a:rPr lang="en-US" dirty="0" smtClean="0"/>
              <a:t> </a:t>
            </a:r>
            <a:r>
              <a:rPr lang="en-US" dirty="0" err="1" smtClean="0"/>
              <a:t>specializovaných</a:t>
            </a:r>
            <a:r>
              <a:rPr lang="en-US" dirty="0" smtClean="0"/>
              <a:t> </a:t>
            </a:r>
            <a:r>
              <a:rPr lang="en-US" dirty="0" err="1" smtClean="0"/>
              <a:t>činností</a:t>
            </a:r>
            <a:r>
              <a:rPr lang="en-US" dirty="0" smtClean="0"/>
              <a:t> do </a:t>
            </a:r>
            <a:r>
              <a:rPr lang="en-US" dirty="0" err="1" smtClean="0"/>
              <a:t>strukturních</a:t>
            </a:r>
            <a:r>
              <a:rPr lang="en-US" dirty="0" smtClean="0"/>
              <a:t> </a:t>
            </a:r>
            <a:r>
              <a:rPr lang="en-US" dirty="0" err="1" smtClean="0"/>
              <a:t>jednotek</a:t>
            </a:r>
            <a:endParaRPr lang="en-US" dirty="0" smtClean="0"/>
          </a:p>
          <a:p>
            <a:r>
              <a:rPr lang="en-US" dirty="0" err="1" smtClean="0"/>
              <a:t>Dořešení</a:t>
            </a:r>
            <a:r>
              <a:rPr lang="en-US" dirty="0" smtClean="0"/>
              <a:t> </a:t>
            </a:r>
            <a:r>
              <a:rPr lang="en-US" dirty="0" err="1" smtClean="0"/>
              <a:t>pravomocí</a:t>
            </a:r>
            <a:r>
              <a:rPr lang="en-US" dirty="0" smtClean="0"/>
              <a:t> a </a:t>
            </a:r>
            <a:r>
              <a:rPr lang="en-US" dirty="0" err="1" smtClean="0"/>
              <a:t>zodpovědnosti</a:t>
            </a:r>
            <a:endParaRPr lang="en-US" dirty="0" smtClean="0"/>
          </a:p>
          <a:p>
            <a:r>
              <a:rPr lang="en-US" dirty="0" err="1" smtClean="0"/>
              <a:t>Zajištění</a:t>
            </a:r>
            <a:r>
              <a:rPr lang="en-US" dirty="0" smtClean="0"/>
              <a:t> </a:t>
            </a:r>
            <a:r>
              <a:rPr lang="en-US" dirty="0" err="1" smtClean="0"/>
              <a:t>způsobů</a:t>
            </a:r>
            <a:r>
              <a:rPr lang="en-US" dirty="0" smtClean="0"/>
              <a:t> </a:t>
            </a:r>
            <a:r>
              <a:rPr lang="en-US" dirty="0" err="1" smtClean="0"/>
              <a:t>koordinace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 </a:t>
            </a:r>
            <a:r>
              <a:rPr lang="en-US" b="1" dirty="0" err="1" smtClean="0"/>
              <a:t>průběhu</a:t>
            </a:r>
            <a:r>
              <a:rPr lang="en-US" b="1" dirty="0" smtClean="0"/>
              <a:t> </a:t>
            </a:r>
            <a:r>
              <a:rPr lang="en-US" b="1" dirty="0" err="1" smtClean="0"/>
              <a:t>procesu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Dochází</a:t>
            </a:r>
            <a:r>
              <a:rPr lang="en-US" dirty="0" smtClean="0"/>
              <a:t> </a:t>
            </a:r>
            <a:r>
              <a:rPr lang="en-US" dirty="0" err="1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postupným</a:t>
            </a:r>
            <a:r>
              <a:rPr lang="en-US" dirty="0" smtClean="0"/>
              <a:t> </a:t>
            </a:r>
            <a:r>
              <a:rPr lang="en-US" dirty="0" err="1" smtClean="0"/>
              <a:t>upřesňováním</a:t>
            </a:r>
            <a:r>
              <a:rPr lang="en-US" dirty="0" smtClean="0"/>
              <a:t> </a:t>
            </a:r>
            <a:r>
              <a:rPr lang="en-US" dirty="0" err="1" smtClean="0"/>
              <a:t>či</a:t>
            </a:r>
            <a:r>
              <a:rPr lang="en-US" dirty="0" smtClean="0"/>
              <a:t> </a:t>
            </a:r>
            <a:r>
              <a:rPr lang="en-US" dirty="0" err="1" smtClean="0"/>
              <a:t>úpravám</a:t>
            </a:r>
            <a:r>
              <a:rPr lang="en-US" dirty="0" smtClean="0"/>
              <a:t> </a:t>
            </a:r>
            <a:r>
              <a:rPr lang="en-US" dirty="0" err="1" smtClean="0"/>
              <a:t>výsledků</a:t>
            </a:r>
            <a:r>
              <a:rPr lang="en-US" dirty="0" smtClean="0"/>
              <a:t> </a:t>
            </a:r>
            <a:r>
              <a:rPr lang="en-US" dirty="0" err="1" smtClean="0"/>
              <a:t>předcházejících</a:t>
            </a:r>
            <a:r>
              <a:rPr lang="en-US" dirty="0" smtClean="0"/>
              <a:t> </a:t>
            </a:r>
            <a:r>
              <a:rPr lang="en-US" dirty="0" err="1" smtClean="0"/>
              <a:t>kroků</a:t>
            </a:r>
            <a:endParaRPr lang="en-US" dirty="0" smtClean="0"/>
          </a:p>
          <a:p>
            <a:r>
              <a:rPr lang="en-US" dirty="0" err="1" smtClean="0"/>
              <a:t>Jde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volný</a:t>
            </a:r>
            <a:r>
              <a:rPr lang="en-US" dirty="0" smtClean="0"/>
              <a:t> </a:t>
            </a:r>
            <a:r>
              <a:rPr lang="en-US" dirty="0" err="1" smtClean="0"/>
              <a:t>metodologický</a:t>
            </a:r>
            <a:r>
              <a:rPr lang="en-US" dirty="0" smtClean="0"/>
              <a:t> </a:t>
            </a:r>
            <a:r>
              <a:rPr lang="en-US" dirty="0" err="1" smtClean="0"/>
              <a:t>přístup</a:t>
            </a:r>
            <a:endParaRPr lang="en-US" dirty="0" smtClean="0"/>
          </a:p>
          <a:p>
            <a:r>
              <a:rPr lang="en-US" b="1" dirty="0" err="1" smtClean="0"/>
              <a:t>Tvorba</a:t>
            </a:r>
            <a:r>
              <a:rPr lang="en-US" b="1" dirty="0" smtClean="0"/>
              <a:t> </a:t>
            </a:r>
            <a:r>
              <a:rPr lang="en-US" b="1" dirty="0" err="1" smtClean="0"/>
              <a:t>struktur</a:t>
            </a:r>
            <a:r>
              <a:rPr lang="en-US" b="1" dirty="0" smtClean="0"/>
              <a:t> je </a:t>
            </a:r>
            <a:r>
              <a:rPr lang="en-US" b="1" dirty="0" err="1" smtClean="0"/>
              <a:t>tvůrčí</a:t>
            </a:r>
            <a:r>
              <a:rPr lang="en-US" b="1" dirty="0" smtClean="0"/>
              <a:t> a </a:t>
            </a:r>
            <a:r>
              <a:rPr lang="en-US" b="1" dirty="0" err="1" smtClean="0"/>
              <a:t>nestandardní</a:t>
            </a:r>
            <a:r>
              <a:rPr lang="en-US" b="1" dirty="0" smtClean="0"/>
              <a:t> </a:t>
            </a:r>
            <a:r>
              <a:rPr lang="en-US" b="1" dirty="0" err="1" smtClean="0"/>
              <a:t>proces</a:t>
            </a:r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6 </a:t>
            </a:r>
            <a:r>
              <a:rPr lang="en-US" b="1" dirty="0" err="1" smtClean="0"/>
              <a:t>základních</a:t>
            </a:r>
            <a:r>
              <a:rPr lang="en-US" b="1" dirty="0" smtClean="0"/>
              <a:t> </a:t>
            </a:r>
            <a:r>
              <a:rPr lang="en-US" b="1" dirty="0" err="1" smtClean="0"/>
              <a:t>částí</a:t>
            </a:r>
            <a:r>
              <a:rPr lang="en-US" b="1" dirty="0" smtClean="0"/>
              <a:t> </a:t>
            </a:r>
            <a:r>
              <a:rPr lang="en-US" b="1" dirty="0" err="1" smtClean="0"/>
              <a:t>většiny</a:t>
            </a:r>
            <a:r>
              <a:rPr lang="en-US" b="1" dirty="0" smtClean="0"/>
              <a:t> </a:t>
            </a:r>
            <a:r>
              <a:rPr lang="en-US" b="1" dirty="0" err="1" smtClean="0"/>
              <a:t>struktur</a:t>
            </a:r>
            <a:r>
              <a:rPr lang="en-US" b="1" dirty="0" smtClean="0"/>
              <a:t> </a:t>
            </a:r>
            <a:r>
              <a:rPr lang="en-US" b="1" dirty="0" err="1" smtClean="0"/>
              <a:t>většiny</a:t>
            </a:r>
            <a:r>
              <a:rPr lang="en-US" b="1" dirty="0" smtClean="0"/>
              <a:t> </a:t>
            </a:r>
            <a:r>
              <a:rPr lang="en-US" b="1" dirty="0" err="1" smtClean="0"/>
              <a:t>firem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Strategický</a:t>
            </a:r>
            <a:r>
              <a:rPr lang="en-US" dirty="0" smtClean="0"/>
              <a:t> </a:t>
            </a:r>
            <a:r>
              <a:rPr lang="en-US" dirty="0" err="1" smtClean="0"/>
              <a:t>vrchol</a:t>
            </a:r>
            <a:endParaRPr lang="en-US" dirty="0" smtClean="0"/>
          </a:p>
          <a:p>
            <a:r>
              <a:rPr lang="en-US" dirty="0" err="1" smtClean="0"/>
              <a:t>Operační</a:t>
            </a:r>
            <a:r>
              <a:rPr lang="en-US" dirty="0" smtClean="0"/>
              <a:t> </a:t>
            </a:r>
            <a:r>
              <a:rPr lang="en-US" dirty="0" err="1" smtClean="0"/>
              <a:t>základ</a:t>
            </a:r>
            <a:endParaRPr lang="en-US" dirty="0" smtClean="0"/>
          </a:p>
          <a:p>
            <a:r>
              <a:rPr lang="en-US" dirty="0" err="1" smtClean="0"/>
              <a:t>Střední</a:t>
            </a:r>
            <a:r>
              <a:rPr lang="en-US" dirty="0" smtClean="0"/>
              <a:t> </a:t>
            </a:r>
            <a:r>
              <a:rPr lang="en-US" dirty="0" err="1" smtClean="0"/>
              <a:t>liniová</a:t>
            </a:r>
            <a:r>
              <a:rPr lang="en-US" dirty="0" smtClean="0"/>
              <a:t> </a:t>
            </a:r>
            <a:r>
              <a:rPr lang="en-US" dirty="0" err="1" smtClean="0"/>
              <a:t>část</a:t>
            </a:r>
            <a:endParaRPr lang="en-US" dirty="0" smtClean="0"/>
          </a:p>
          <a:p>
            <a:r>
              <a:rPr lang="en-US" dirty="0" err="1" smtClean="0"/>
              <a:t>Technostruktura</a:t>
            </a:r>
            <a:endParaRPr lang="en-US" dirty="0" smtClean="0"/>
          </a:p>
          <a:p>
            <a:r>
              <a:rPr lang="en-US" dirty="0" err="1" smtClean="0"/>
              <a:t>Podpůrný</a:t>
            </a:r>
            <a:r>
              <a:rPr lang="en-US" dirty="0" smtClean="0"/>
              <a:t> </a:t>
            </a:r>
            <a:r>
              <a:rPr lang="en-US" dirty="0" err="1" smtClean="0"/>
              <a:t>tým</a:t>
            </a:r>
            <a:endParaRPr lang="en-US" dirty="0" smtClean="0"/>
          </a:p>
          <a:p>
            <a:r>
              <a:rPr lang="en-US" dirty="0" err="1" smtClean="0"/>
              <a:t>Ideologie</a:t>
            </a:r>
            <a:r>
              <a:rPr lang="en-US" dirty="0" smtClean="0"/>
              <a:t> </a:t>
            </a:r>
            <a:r>
              <a:rPr lang="en-US" dirty="0" err="1" smtClean="0"/>
              <a:t>organizace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Tendence</a:t>
            </a:r>
            <a:r>
              <a:rPr lang="en-US" b="1" dirty="0" smtClean="0"/>
              <a:t> </a:t>
            </a:r>
            <a:r>
              <a:rPr lang="en-US" b="1" dirty="0" err="1" smtClean="0"/>
              <a:t>rozvoje</a:t>
            </a:r>
            <a:r>
              <a:rPr lang="en-US" b="1" dirty="0" smtClean="0"/>
              <a:t> </a:t>
            </a:r>
            <a:r>
              <a:rPr lang="en-US" b="1" dirty="0" err="1" smtClean="0"/>
              <a:t>organizačních</a:t>
            </a:r>
            <a:r>
              <a:rPr lang="en-US" b="1" dirty="0" smtClean="0"/>
              <a:t> </a:t>
            </a:r>
            <a:r>
              <a:rPr lang="en-US" b="1" dirty="0" err="1" smtClean="0"/>
              <a:t>struktur</a:t>
            </a:r>
            <a:r>
              <a:rPr lang="en-US" b="1" dirty="0" smtClean="0"/>
              <a:t> </a:t>
            </a:r>
            <a:r>
              <a:rPr lang="en-US" b="1" dirty="0" err="1" smtClean="0"/>
              <a:t>v</a:t>
            </a:r>
            <a:r>
              <a:rPr lang="en-US" b="1" dirty="0" smtClean="0"/>
              <a:t> </a:t>
            </a:r>
            <a:r>
              <a:rPr lang="en-US" b="1" dirty="0" err="1" smtClean="0"/>
              <a:t>moderním</a:t>
            </a:r>
            <a:r>
              <a:rPr lang="en-US" b="1" dirty="0" smtClean="0"/>
              <a:t> </a:t>
            </a:r>
            <a:r>
              <a:rPr lang="en-US" b="1" dirty="0" err="1" smtClean="0"/>
              <a:t>managementu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Vyváženě</a:t>
            </a:r>
            <a:r>
              <a:rPr lang="en-US" dirty="0" smtClean="0"/>
              <a:t> </a:t>
            </a:r>
            <a:r>
              <a:rPr lang="en-US" dirty="0" err="1" smtClean="0"/>
              <a:t>vymezit</a:t>
            </a:r>
            <a:r>
              <a:rPr lang="en-US" dirty="0" smtClean="0"/>
              <a:t> </a:t>
            </a:r>
            <a:r>
              <a:rPr lang="en-US" dirty="0" err="1" smtClean="0"/>
              <a:t>poslání</a:t>
            </a:r>
            <a:r>
              <a:rPr lang="en-US" dirty="0" smtClean="0"/>
              <a:t> a </a:t>
            </a:r>
            <a:r>
              <a:rPr lang="en-US" dirty="0" err="1" smtClean="0"/>
              <a:t>úlohu</a:t>
            </a:r>
            <a:r>
              <a:rPr lang="en-US" dirty="0" smtClean="0"/>
              <a:t> </a:t>
            </a:r>
            <a:r>
              <a:rPr lang="en-US" dirty="0" err="1" smtClean="0"/>
              <a:t>struktury</a:t>
            </a:r>
            <a:endParaRPr lang="en-US" dirty="0" smtClean="0"/>
          </a:p>
          <a:p>
            <a:r>
              <a:rPr lang="en-US" dirty="0" err="1" smtClean="0"/>
              <a:t>Podporovat</a:t>
            </a:r>
            <a:r>
              <a:rPr lang="en-US" dirty="0" smtClean="0"/>
              <a:t> </a:t>
            </a:r>
            <a:r>
              <a:rPr lang="en-US" dirty="0" err="1" smtClean="0"/>
              <a:t>jednoduchost</a:t>
            </a:r>
            <a:r>
              <a:rPr lang="en-US" dirty="0" smtClean="0"/>
              <a:t>, </a:t>
            </a:r>
            <a:r>
              <a:rPr lang="en-US" dirty="0" err="1" smtClean="0"/>
              <a:t>prostotu</a:t>
            </a:r>
            <a:r>
              <a:rPr lang="en-US" dirty="0" smtClean="0"/>
              <a:t> a </a:t>
            </a:r>
            <a:r>
              <a:rPr lang="en-US" dirty="0" err="1" smtClean="0"/>
              <a:t>pružnost</a:t>
            </a:r>
            <a:r>
              <a:rPr lang="en-US" dirty="0" smtClean="0"/>
              <a:t> </a:t>
            </a:r>
            <a:r>
              <a:rPr lang="en-US" dirty="0" err="1" smtClean="0"/>
              <a:t>metod</a:t>
            </a:r>
            <a:r>
              <a:rPr lang="en-US" dirty="0" smtClean="0"/>
              <a:t> a </a:t>
            </a:r>
            <a:r>
              <a:rPr lang="en-US" dirty="0" err="1" smtClean="0"/>
              <a:t>forem</a:t>
            </a:r>
            <a:r>
              <a:rPr lang="en-US" dirty="0" smtClean="0"/>
              <a:t> </a:t>
            </a:r>
            <a:r>
              <a:rPr lang="en-US" dirty="0" err="1" smtClean="0"/>
              <a:t>organizování</a:t>
            </a:r>
            <a:r>
              <a:rPr lang="en-US" dirty="0" smtClean="0"/>
              <a:t> (</a:t>
            </a:r>
            <a:r>
              <a:rPr lang="en-US" dirty="0" err="1" smtClean="0"/>
              <a:t>např</a:t>
            </a:r>
            <a:r>
              <a:rPr lang="en-US" dirty="0" smtClean="0"/>
              <a:t>. </a:t>
            </a:r>
            <a:r>
              <a:rPr lang="en-US" dirty="0" err="1" smtClean="0"/>
              <a:t>pružné</a:t>
            </a:r>
            <a:r>
              <a:rPr lang="en-US" dirty="0" smtClean="0"/>
              <a:t> </a:t>
            </a:r>
            <a:r>
              <a:rPr lang="en-US" dirty="0" err="1" smtClean="0"/>
              <a:t>týmy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proměnnou</a:t>
            </a:r>
            <a:r>
              <a:rPr lang="en-US" dirty="0" smtClean="0"/>
              <a:t> </a:t>
            </a:r>
            <a:r>
              <a:rPr lang="en-US" dirty="0" err="1" smtClean="0"/>
              <a:t>strukturou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Využívat</a:t>
            </a:r>
            <a:r>
              <a:rPr lang="en-US" dirty="0" smtClean="0"/>
              <a:t> </a:t>
            </a:r>
            <a:r>
              <a:rPr lang="en-US" dirty="0" err="1" smtClean="0"/>
              <a:t>informační</a:t>
            </a:r>
            <a:r>
              <a:rPr lang="en-US" dirty="0" smtClean="0"/>
              <a:t> </a:t>
            </a:r>
            <a:r>
              <a:rPr lang="en-US" dirty="0" err="1" smtClean="0"/>
              <a:t>technologie</a:t>
            </a:r>
            <a:endParaRPr lang="en-US" dirty="0" smtClean="0"/>
          </a:p>
          <a:p>
            <a:r>
              <a:rPr lang="en-US" dirty="0" err="1" smtClean="0"/>
              <a:t>Podporovat</a:t>
            </a:r>
            <a:r>
              <a:rPr lang="en-US" dirty="0" smtClean="0"/>
              <a:t> </a:t>
            </a:r>
            <a:r>
              <a:rPr lang="en-US" dirty="0" err="1" smtClean="0"/>
              <a:t>autonomnost</a:t>
            </a:r>
            <a:r>
              <a:rPr lang="en-US" dirty="0" smtClean="0"/>
              <a:t> </a:t>
            </a:r>
            <a:r>
              <a:rPr lang="en-US" dirty="0" err="1" smtClean="0"/>
              <a:t>chování</a:t>
            </a:r>
            <a:r>
              <a:rPr lang="en-US" dirty="0" smtClean="0"/>
              <a:t> org. </a:t>
            </a:r>
            <a:r>
              <a:rPr lang="en-US" dirty="0" err="1" smtClean="0"/>
              <a:t>jednotek</a:t>
            </a:r>
            <a:endParaRPr lang="en-US" dirty="0" smtClean="0"/>
          </a:p>
          <a:p>
            <a:r>
              <a:rPr lang="en-US" dirty="0" err="1" smtClean="0"/>
              <a:t>Redukovat</a:t>
            </a:r>
            <a:r>
              <a:rPr lang="en-US" dirty="0" smtClean="0"/>
              <a:t> </a:t>
            </a:r>
            <a:r>
              <a:rPr lang="en-US" dirty="0" err="1" smtClean="0"/>
              <a:t>organizační</a:t>
            </a:r>
            <a:r>
              <a:rPr lang="en-US" dirty="0" smtClean="0"/>
              <a:t> </a:t>
            </a:r>
            <a:r>
              <a:rPr lang="en-US" dirty="0" err="1" smtClean="0"/>
              <a:t>formy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 smtClean="0"/>
              <a:t>jenom</a:t>
            </a:r>
            <a:r>
              <a:rPr lang="en-US" dirty="0" smtClean="0"/>
              <a:t> </a:t>
            </a:r>
            <a:r>
              <a:rPr lang="en-US" dirty="0" err="1" smtClean="0"/>
              <a:t>připravují</a:t>
            </a:r>
            <a:r>
              <a:rPr lang="en-US" dirty="0" smtClean="0"/>
              <a:t> </a:t>
            </a:r>
            <a:r>
              <a:rPr lang="en-US" dirty="0" err="1" smtClean="0"/>
              <a:t>rozhodování</a:t>
            </a:r>
            <a:r>
              <a:rPr lang="en-US" dirty="0" smtClean="0"/>
              <a:t> </a:t>
            </a:r>
            <a:r>
              <a:rPr lang="en-US" dirty="0" err="1" smtClean="0"/>
              <a:t>či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r>
              <a:rPr lang="en-US" dirty="0" smtClean="0"/>
              <a:t> pro </a:t>
            </a:r>
            <a:r>
              <a:rPr lang="en-US" dirty="0" err="1" smtClean="0"/>
              <a:t>jiné</a:t>
            </a:r>
            <a:r>
              <a:rPr lang="en-US" dirty="0" smtClean="0"/>
              <a:t> </a:t>
            </a:r>
            <a:r>
              <a:rPr lang="en-US" dirty="0" err="1" smtClean="0"/>
              <a:t>útvary</a:t>
            </a:r>
            <a:endParaRPr lang="en-US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Tendency </a:t>
            </a:r>
            <a:r>
              <a:rPr lang="en-US" b="1" dirty="0" err="1" smtClean="0"/>
              <a:t>rozvoje</a:t>
            </a:r>
            <a:r>
              <a:rPr lang="en-US" b="1" dirty="0" smtClean="0"/>
              <a:t>….</a:t>
            </a:r>
            <a:r>
              <a:rPr lang="en-US" b="1" dirty="0" err="1" smtClean="0"/>
              <a:t>pokračování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Zajišťovat</a:t>
            </a:r>
            <a:r>
              <a:rPr lang="en-US" dirty="0" smtClean="0"/>
              <a:t> “</a:t>
            </a:r>
            <a:r>
              <a:rPr lang="en-US" dirty="0" err="1" smtClean="0"/>
              <a:t>hubenost</a:t>
            </a:r>
            <a:r>
              <a:rPr lang="en-US" dirty="0" smtClean="0"/>
              <a:t>” </a:t>
            </a:r>
            <a:r>
              <a:rPr lang="en-US" dirty="0" err="1" smtClean="0"/>
              <a:t>štábních</a:t>
            </a:r>
            <a:r>
              <a:rPr lang="en-US" dirty="0" smtClean="0"/>
              <a:t> </a:t>
            </a:r>
            <a:r>
              <a:rPr lang="en-US" dirty="0" err="1" smtClean="0"/>
              <a:t>útvarů</a:t>
            </a:r>
            <a:r>
              <a:rPr lang="en-US" dirty="0" smtClean="0"/>
              <a:t> a </a:t>
            </a:r>
            <a:r>
              <a:rPr lang="en-US" dirty="0" err="1" smtClean="0"/>
              <a:t>jejich</a:t>
            </a:r>
            <a:r>
              <a:rPr lang="en-US" dirty="0" smtClean="0"/>
              <a:t> </a:t>
            </a:r>
            <a:r>
              <a:rPr lang="en-US" dirty="0" err="1" smtClean="0"/>
              <a:t>obsazení</a:t>
            </a:r>
            <a:r>
              <a:rPr lang="en-US" dirty="0" smtClean="0"/>
              <a:t> </a:t>
            </a:r>
            <a:r>
              <a:rPr lang="en-US" dirty="0" err="1" smtClean="0"/>
              <a:t>profesně</a:t>
            </a:r>
            <a:r>
              <a:rPr lang="en-US" dirty="0" smtClean="0"/>
              <a:t> I </a:t>
            </a:r>
            <a:r>
              <a:rPr lang="en-US" dirty="0" err="1" smtClean="0"/>
              <a:t>kvalifikačně</a:t>
            </a:r>
            <a:r>
              <a:rPr lang="en-US" dirty="0" smtClean="0"/>
              <a:t> </a:t>
            </a:r>
            <a:r>
              <a:rPr lang="en-US" dirty="0" err="1" smtClean="0"/>
              <a:t>vhodnými</a:t>
            </a:r>
            <a:r>
              <a:rPr lang="en-US" dirty="0" smtClean="0"/>
              <a:t> </a:t>
            </a:r>
            <a:r>
              <a:rPr lang="en-US" dirty="0" err="1" smtClean="0"/>
              <a:t>lidmi</a:t>
            </a:r>
            <a:endParaRPr lang="en-US" dirty="0" smtClean="0"/>
          </a:p>
          <a:p>
            <a:r>
              <a:rPr lang="en-US" dirty="0" err="1" smtClean="0"/>
              <a:t>Zvyšovat</a:t>
            </a:r>
            <a:r>
              <a:rPr lang="en-US" dirty="0" smtClean="0"/>
              <a:t> </a:t>
            </a:r>
            <a:r>
              <a:rPr lang="en-US" dirty="0" err="1" smtClean="0"/>
              <a:t>váhu</a:t>
            </a:r>
            <a:r>
              <a:rPr lang="en-US" dirty="0" smtClean="0"/>
              <a:t> I </a:t>
            </a:r>
            <a:r>
              <a:rPr lang="en-US" dirty="0" err="1" smtClean="0"/>
              <a:t>prestiž</a:t>
            </a:r>
            <a:r>
              <a:rPr lang="en-US" dirty="0" smtClean="0"/>
              <a:t> </a:t>
            </a:r>
            <a:r>
              <a:rPr lang="en-US" dirty="0" err="1" smtClean="0"/>
              <a:t>liniových</a:t>
            </a:r>
            <a:r>
              <a:rPr lang="en-US" dirty="0" smtClean="0"/>
              <a:t> </a:t>
            </a:r>
            <a:r>
              <a:rPr lang="en-US" dirty="0" err="1" smtClean="0"/>
              <a:t>vedoucích</a:t>
            </a:r>
            <a:endParaRPr lang="en-US" dirty="0" smtClean="0"/>
          </a:p>
          <a:p>
            <a:r>
              <a:rPr lang="en-US" dirty="0" err="1" smtClean="0"/>
              <a:t>Spojovat</a:t>
            </a:r>
            <a:r>
              <a:rPr lang="en-US" dirty="0" smtClean="0"/>
              <a:t> </a:t>
            </a:r>
            <a:r>
              <a:rPr lang="en-US" dirty="0" err="1" smtClean="0"/>
              <a:t>metody</a:t>
            </a:r>
            <a:r>
              <a:rPr lang="en-US" dirty="0" smtClean="0"/>
              <a:t> a </a:t>
            </a:r>
            <a:r>
              <a:rPr lang="en-US" dirty="0" err="1" smtClean="0"/>
              <a:t>formy</a:t>
            </a:r>
            <a:r>
              <a:rPr lang="en-US" dirty="0" smtClean="0"/>
              <a:t> </a:t>
            </a:r>
            <a:r>
              <a:rPr lang="en-US" dirty="0" err="1" smtClean="0"/>
              <a:t>organizování</a:t>
            </a:r>
            <a:r>
              <a:rPr lang="en-US" dirty="0" smtClean="0"/>
              <a:t> </a:t>
            </a:r>
            <a:r>
              <a:rPr lang="en-US" dirty="0" err="1" smtClean="0"/>
              <a:t>lidí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motivačními</a:t>
            </a:r>
            <a:r>
              <a:rPr lang="en-US" dirty="0" smtClean="0"/>
              <a:t> </a:t>
            </a:r>
            <a:r>
              <a:rPr lang="en-US" dirty="0" err="1" smtClean="0"/>
              <a:t>systémy</a:t>
            </a:r>
            <a:r>
              <a:rPr lang="en-US" dirty="0" smtClean="0"/>
              <a:t> </a:t>
            </a:r>
            <a:r>
              <a:rPr lang="en-US" dirty="0" err="1" smtClean="0"/>
              <a:t>participace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dobrých</a:t>
            </a:r>
            <a:r>
              <a:rPr lang="en-US" dirty="0" smtClean="0"/>
              <a:t> I </a:t>
            </a:r>
            <a:r>
              <a:rPr lang="en-US" dirty="0" err="1" smtClean="0"/>
              <a:t>špatných</a:t>
            </a:r>
            <a:r>
              <a:rPr lang="en-US" dirty="0" smtClean="0"/>
              <a:t> </a:t>
            </a:r>
            <a:r>
              <a:rPr lang="en-US" dirty="0" err="1" smtClean="0"/>
              <a:t>výsledcích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r>
              <a:rPr lang="en-US" dirty="0" smtClean="0"/>
              <a:t> I </a:t>
            </a:r>
            <a:r>
              <a:rPr lang="en-US" dirty="0" err="1" smtClean="0"/>
              <a:t>práce</a:t>
            </a:r>
            <a:r>
              <a:rPr lang="en-US" dirty="0" smtClean="0"/>
              <a:t> </a:t>
            </a:r>
            <a:r>
              <a:rPr lang="en-US" dirty="0" err="1" smtClean="0"/>
              <a:t>dílčího</a:t>
            </a:r>
            <a:r>
              <a:rPr lang="en-US" dirty="0" smtClean="0"/>
              <a:t> </a:t>
            </a:r>
            <a:r>
              <a:rPr lang="en-US" dirty="0" err="1" smtClean="0"/>
              <a:t>kolektivu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Posláním organizování je zajistit plánování – stanovení </a:t>
            </a:r>
            <a:r>
              <a:rPr lang="cs-CZ" b="1" dirty="0" smtClean="0"/>
              <a:t>cílů</a:t>
            </a:r>
            <a:r>
              <a:rPr lang="cs-CZ" dirty="0" smtClean="0"/>
              <a:t>, využívají se k tomu procesy dělby práce – </a:t>
            </a:r>
            <a:r>
              <a:rPr lang="cs-CZ" b="1" dirty="0" smtClean="0"/>
              <a:t>specializace</a:t>
            </a:r>
            <a:r>
              <a:rPr lang="cs-CZ" dirty="0" smtClean="0"/>
              <a:t>, dílčí procesy dělby práce vyžadují v prostoru a čase </a:t>
            </a:r>
            <a:r>
              <a:rPr lang="cs-CZ" b="1" dirty="0" smtClean="0"/>
              <a:t>koordinaci</a:t>
            </a:r>
            <a:r>
              <a:rPr lang="cs-CZ" dirty="0" smtClean="0"/>
              <a:t>. Řád, disciplínu a způsob provádění dílčích procesů usnadňuje vymezení </a:t>
            </a:r>
            <a:r>
              <a:rPr lang="cs-CZ" b="1" dirty="0" smtClean="0"/>
              <a:t>pravomocí</a:t>
            </a:r>
            <a:r>
              <a:rPr lang="cs-CZ" dirty="0" smtClean="0"/>
              <a:t> a </a:t>
            </a:r>
            <a:r>
              <a:rPr lang="cs-CZ" b="1" dirty="0" smtClean="0"/>
              <a:t>zodpovědnosti</a:t>
            </a:r>
            <a:r>
              <a:rPr lang="cs-CZ" dirty="0" smtClean="0"/>
              <a:t> zúčastněných.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Organizační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Forma sdružování lidí a činností pro zabezpečování úkolů organizování</a:t>
            </a:r>
          </a:p>
          <a:p>
            <a:pPr>
              <a:buNone/>
            </a:pPr>
            <a:r>
              <a:rPr lang="cs-CZ" dirty="0" smtClean="0"/>
              <a:t>Dělení z hlediska:</a:t>
            </a:r>
          </a:p>
          <a:p>
            <a:pPr marL="514350" indent="-514350">
              <a:buAutoNum type="alphaUcPeriod"/>
            </a:pPr>
            <a:r>
              <a:rPr lang="cs-CZ" dirty="0" smtClean="0"/>
              <a:t>Sdružování činností</a:t>
            </a:r>
          </a:p>
          <a:p>
            <a:pPr marL="514350" indent="-514350">
              <a:buAutoNum type="alphaUcPeriod"/>
            </a:pPr>
            <a:r>
              <a:rPr lang="cs-CZ" dirty="0" smtClean="0"/>
              <a:t>Uplatňování rozhodující pravomoci</a:t>
            </a:r>
          </a:p>
          <a:p>
            <a:pPr marL="514350" indent="-514350">
              <a:buAutoNum type="alphaUcPeriod"/>
            </a:pPr>
            <a:r>
              <a:rPr lang="cs-CZ" dirty="0" smtClean="0"/>
              <a:t>Míry delegace pravomoci a zodpovědnosti</a:t>
            </a:r>
          </a:p>
          <a:p>
            <a:pPr marL="514350" indent="-514350">
              <a:buAutoNum type="alphaUcPeriod"/>
            </a:pPr>
            <a:r>
              <a:rPr lang="cs-CZ" dirty="0" smtClean="0"/>
              <a:t>Členitosti</a:t>
            </a:r>
          </a:p>
          <a:p>
            <a:pPr marL="514350" indent="-514350">
              <a:buAutoNum type="alphaUcPeriod"/>
            </a:pPr>
            <a:r>
              <a:rPr lang="cs-CZ" dirty="0" smtClean="0"/>
              <a:t>Časového trvání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A. Sdružování činností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Struktury</a:t>
            </a:r>
          </a:p>
          <a:p>
            <a:r>
              <a:rPr lang="cs-CZ" dirty="0" smtClean="0"/>
              <a:t>Funkcionální</a:t>
            </a:r>
          </a:p>
          <a:p>
            <a:r>
              <a:rPr lang="cs-CZ" dirty="0" smtClean="0"/>
              <a:t>Výrobkové</a:t>
            </a:r>
          </a:p>
          <a:p>
            <a:r>
              <a:rPr lang="cs-CZ" dirty="0" smtClean="0"/>
              <a:t>Ostatní účelové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Funkcionální organizační struktura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75856" y="2780928"/>
            <a:ext cx="18505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ředitel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43608" y="5013176"/>
            <a:ext cx="12744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výzkum a vývoj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771800" y="5013176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výroba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499992" y="5013176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finance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516216" y="5013176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marketing</a:t>
            </a:r>
            <a:endParaRPr lang="cs-CZ" dirty="0"/>
          </a:p>
        </p:txBody>
      </p:sp>
      <p:cxnSp>
        <p:nvCxnSpPr>
          <p:cNvPr id="10" name="Přímá spojovací čára 9"/>
          <p:cNvCxnSpPr>
            <a:stCxn id="4" idx="2"/>
          </p:cNvCxnSpPr>
          <p:nvPr/>
        </p:nvCxnSpPr>
        <p:spPr>
          <a:xfrm>
            <a:off x="4201108" y="3695328"/>
            <a:ext cx="10852" cy="8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1691680" y="4653136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flipV="1">
            <a:off x="4211960" y="4581128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>
            <a:endCxn id="5" idx="0"/>
          </p:cNvCxnSpPr>
          <p:nvPr/>
        </p:nvCxnSpPr>
        <p:spPr>
          <a:xfrm flipH="1">
            <a:off x="1680828" y="4653136"/>
            <a:ext cx="1085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>
            <a:endCxn id="6" idx="0"/>
          </p:cNvCxnSpPr>
          <p:nvPr/>
        </p:nvCxnSpPr>
        <p:spPr>
          <a:xfrm>
            <a:off x="3419872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>
            <a:off x="5148064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>
            <a:endCxn id="8" idx="0"/>
          </p:cNvCxnSpPr>
          <p:nvPr/>
        </p:nvCxnSpPr>
        <p:spPr>
          <a:xfrm>
            <a:off x="7164288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Výrobková organizační struktura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419872" y="2276872"/>
            <a:ext cx="170648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ředitel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27584" y="3429000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motory</a:t>
            </a:r>
            <a:endParaRPr lang="cs-CZ" sz="1400" dirty="0"/>
          </a:p>
        </p:txBody>
      </p:sp>
      <p:sp>
        <p:nvSpPr>
          <p:cNvPr id="7" name="Obdélník 6"/>
          <p:cNvSpPr/>
          <p:nvPr/>
        </p:nvSpPr>
        <p:spPr>
          <a:xfrm>
            <a:off x="2555776" y="3429000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kompresory</a:t>
            </a:r>
            <a:endParaRPr lang="cs-CZ" sz="1400" dirty="0"/>
          </a:p>
        </p:txBody>
      </p:sp>
      <p:sp>
        <p:nvSpPr>
          <p:cNvPr id="8" name="Obdélník 7"/>
          <p:cNvSpPr/>
          <p:nvPr/>
        </p:nvSpPr>
        <p:spPr>
          <a:xfrm>
            <a:off x="4355976" y="3429000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tramvaje</a:t>
            </a:r>
            <a:endParaRPr lang="cs-CZ" sz="1400" dirty="0"/>
          </a:p>
        </p:txBody>
      </p:sp>
      <p:sp>
        <p:nvSpPr>
          <p:cNvPr id="9" name="Obdélník 8"/>
          <p:cNvSpPr/>
          <p:nvPr/>
        </p:nvSpPr>
        <p:spPr>
          <a:xfrm>
            <a:off x="6156176" y="3429000"/>
            <a:ext cx="122413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jeřáby</a:t>
            </a:r>
            <a:endParaRPr lang="cs-CZ" sz="1400" dirty="0"/>
          </a:p>
        </p:txBody>
      </p:sp>
      <p:sp>
        <p:nvSpPr>
          <p:cNvPr id="10" name="Obdélník 9"/>
          <p:cNvSpPr/>
          <p:nvPr/>
        </p:nvSpPr>
        <p:spPr>
          <a:xfrm>
            <a:off x="1043608" y="5517232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marketing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043608" y="4293096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Výzkum a vývoj</a:t>
            </a:r>
          </a:p>
        </p:txBody>
      </p:sp>
      <p:cxnSp>
        <p:nvCxnSpPr>
          <p:cNvPr id="19" name="Přímá spojovací šipka 18"/>
          <p:cNvCxnSpPr>
            <a:endCxn id="6" idx="0"/>
          </p:cNvCxnSpPr>
          <p:nvPr/>
        </p:nvCxnSpPr>
        <p:spPr>
          <a:xfrm>
            <a:off x="1403648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>
            <a:endCxn id="7" idx="0"/>
          </p:cNvCxnSpPr>
          <p:nvPr/>
        </p:nvCxnSpPr>
        <p:spPr>
          <a:xfrm>
            <a:off x="3131840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>
            <a:endCxn id="8" idx="0"/>
          </p:cNvCxnSpPr>
          <p:nvPr/>
        </p:nvCxnSpPr>
        <p:spPr>
          <a:xfrm>
            <a:off x="4932040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>
            <a:endCxn id="9" idx="0"/>
          </p:cNvCxnSpPr>
          <p:nvPr/>
        </p:nvCxnSpPr>
        <p:spPr>
          <a:xfrm flipH="1">
            <a:off x="6768244" y="3140968"/>
            <a:ext cx="360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>
            <a:off x="1403648" y="3140968"/>
            <a:ext cx="540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>
            <a:endCxn id="9" idx="0"/>
          </p:cNvCxnSpPr>
          <p:nvPr/>
        </p:nvCxnSpPr>
        <p:spPr>
          <a:xfrm flipH="1">
            <a:off x="6768244" y="3140968"/>
            <a:ext cx="360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>
            <a:stCxn id="4" idx="2"/>
          </p:cNvCxnSpPr>
          <p:nvPr/>
        </p:nvCxnSpPr>
        <p:spPr>
          <a:xfrm>
            <a:off x="4273116" y="2780928"/>
            <a:ext cx="1085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46"/>
          <p:cNvCxnSpPr/>
          <p:nvPr/>
        </p:nvCxnSpPr>
        <p:spPr>
          <a:xfrm>
            <a:off x="827584" y="3861048"/>
            <a:ext cx="0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bdélník 48"/>
          <p:cNvSpPr/>
          <p:nvPr/>
        </p:nvSpPr>
        <p:spPr>
          <a:xfrm>
            <a:off x="1043608" y="4941168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výroba</a:t>
            </a:r>
          </a:p>
        </p:txBody>
      </p:sp>
      <p:cxnSp>
        <p:nvCxnSpPr>
          <p:cNvPr id="52" name="Přímá spojovací šipka 51"/>
          <p:cNvCxnSpPr>
            <a:endCxn id="11" idx="1"/>
          </p:cNvCxnSpPr>
          <p:nvPr/>
        </p:nvCxnSpPr>
        <p:spPr>
          <a:xfrm>
            <a:off x="827584" y="45091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ovací šipka 53"/>
          <p:cNvCxnSpPr>
            <a:endCxn id="49" idx="1"/>
          </p:cNvCxnSpPr>
          <p:nvPr/>
        </p:nvCxnSpPr>
        <p:spPr>
          <a:xfrm>
            <a:off x="827584" y="515719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šipka 55"/>
          <p:cNvCxnSpPr/>
          <p:nvPr/>
        </p:nvCxnSpPr>
        <p:spPr>
          <a:xfrm>
            <a:off x="827584" y="573325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čára 59"/>
          <p:cNvCxnSpPr/>
          <p:nvPr/>
        </p:nvCxnSpPr>
        <p:spPr>
          <a:xfrm>
            <a:off x="2627784" y="3861048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bdélník 60"/>
          <p:cNvSpPr/>
          <p:nvPr/>
        </p:nvSpPr>
        <p:spPr>
          <a:xfrm>
            <a:off x="2915816" y="4221088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Výzkum a vývoj</a:t>
            </a:r>
          </a:p>
        </p:txBody>
      </p:sp>
      <p:sp>
        <p:nvSpPr>
          <p:cNvPr id="62" name="Obdélník 61"/>
          <p:cNvSpPr/>
          <p:nvPr/>
        </p:nvSpPr>
        <p:spPr>
          <a:xfrm>
            <a:off x="2915816" y="4869160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výroba</a:t>
            </a:r>
          </a:p>
        </p:txBody>
      </p:sp>
      <p:sp>
        <p:nvSpPr>
          <p:cNvPr id="63" name="Obdélník 62"/>
          <p:cNvSpPr/>
          <p:nvPr/>
        </p:nvSpPr>
        <p:spPr>
          <a:xfrm>
            <a:off x="2915816" y="5517232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marketing</a:t>
            </a:r>
          </a:p>
        </p:txBody>
      </p:sp>
      <p:cxnSp>
        <p:nvCxnSpPr>
          <p:cNvPr id="65" name="Přímá spojovací šipka 64"/>
          <p:cNvCxnSpPr>
            <a:endCxn id="61" idx="1"/>
          </p:cNvCxnSpPr>
          <p:nvPr/>
        </p:nvCxnSpPr>
        <p:spPr>
          <a:xfrm>
            <a:off x="2627784" y="443711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ovací šipka 66"/>
          <p:cNvCxnSpPr>
            <a:endCxn id="62" idx="1"/>
          </p:cNvCxnSpPr>
          <p:nvPr/>
        </p:nvCxnSpPr>
        <p:spPr>
          <a:xfrm>
            <a:off x="2627784" y="508518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ovací šipka 68"/>
          <p:cNvCxnSpPr/>
          <p:nvPr/>
        </p:nvCxnSpPr>
        <p:spPr>
          <a:xfrm>
            <a:off x="2627784" y="580526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Ostatní účelové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Podle</a:t>
            </a:r>
          </a:p>
          <a:p>
            <a:r>
              <a:rPr lang="cs-CZ" dirty="0" smtClean="0"/>
              <a:t>Zákazníků</a:t>
            </a:r>
          </a:p>
          <a:p>
            <a:r>
              <a:rPr lang="cs-CZ" dirty="0" smtClean="0"/>
              <a:t>Teritoriálního či geografického umístění</a:t>
            </a:r>
          </a:p>
          <a:p>
            <a:r>
              <a:rPr lang="cs-CZ" dirty="0" smtClean="0"/>
              <a:t>Poskytovaných služeb</a:t>
            </a:r>
          </a:p>
          <a:p>
            <a:r>
              <a:rPr lang="cs-CZ" dirty="0" smtClean="0"/>
              <a:t>Technologie procesů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B. Uplatňování rozhodovací pravomoci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Struktury</a:t>
            </a:r>
          </a:p>
          <a:p>
            <a:r>
              <a:rPr lang="cs-CZ" dirty="0" smtClean="0"/>
              <a:t>liniového typu</a:t>
            </a:r>
          </a:p>
          <a:p>
            <a:r>
              <a:rPr lang="cs-CZ" dirty="0" smtClean="0"/>
              <a:t>štábního typu</a:t>
            </a:r>
          </a:p>
          <a:p>
            <a:r>
              <a:rPr lang="cs-CZ" dirty="0" smtClean="0"/>
              <a:t>kombinovaného typu</a:t>
            </a:r>
          </a:p>
          <a:p>
            <a:r>
              <a:rPr lang="cs-CZ" dirty="0" smtClean="0"/>
              <a:t>komisionálního typu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744</Words>
  <Application>Microsoft Office PowerPoint</Application>
  <PresentationFormat>Předvádění na obrazovce (4:3)</PresentationFormat>
  <Paragraphs>135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sady Office</vt:lpstr>
      <vt:lpstr>MANAGAMENT</vt:lpstr>
      <vt:lpstr>OSCAR</vt:lpstr>
      <vt:lpstr> </vt:lpstr>
      <vt:lpstr>Organizační struktury</vt:lpstr>
      <vt:lpstr>A. Sdružování činností</vt:lpstr>
      <vt:lpstr>Funkcionální organizační struktura</vt:lpstr>
      <vt:lpstr>Výrobková organizační struktura</vt:lpstr>
      <vt:lpstr>Ostatní účelové struktury</vt:lpstr>
      <vt:lpstr>B. Uplatňování rozhodovací pravomoci</vt:lpstr>
      <vt:lpstr>Liniové struktury</vt:lpstr>
      <vt:lpstr>Štábní struktury</vt:lpstr>
      <vt:lpstr>Kombinované struktury</vt:lpstr>
      <vt:lpstr> </vt:lpstr>
      <vt:lpstr>Maticové struktury</vt:lpstr>
      <vt:lpstr>Struktury komisionálního typu</vt:lpstr>
      <vt:lpstr>C. Míra delegace pravomoci</vt:lpstr>
      <vt:lpstr>D. Struktury podle členitosti</vt:lpstr>
      <vt:lpstr>E. Struktury podle časového trvání</vt:lpstr>
      <vt:lpstr>Proces tvorby organizační struktury</vt:lpstr>
      <vt:lpstr>Funkční požadavky organizace a její struktury</vt:lpstr>
      <vt:lpstr>Funkční požadavky - pokračování</vt:lpstr>
      <vt:lpstr>Faktory ovlivňující efektivní výběr organizačních struktur</vt:lpstr>
      <vt:lpstr>Proces projektování a adaptace organizačních struktur</vt:lpstr>
      <vt:lpstr>V průběhu procesu </vt:lpstr>
      <vt:lpstr>6 základních částí většiny struktur většiny firem</vt:lpstr>
      <vt:lpstr>Tendence rozvoje organizačních struktur v moderním managementu</vt:lpstr>
      <vt:lpstr>Tendency rozvoje….pokračování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ORGANIZOVÁNÍ</dc:title>
  <dc:creator>Javorova Barbora</dc:creator>
  <cp:lastModifiedBy>Javorova Barbora</cp:lastModifiedBy>
  <cp:revision>29</cp:revision>
  <dcterms:created xsi:type="dcterms:W3CDTF">2011-09-29T11:01:19Z</dcterms:created>
  <dcterms:modified xsi:type="dcterms:W3CDTF">2013-10-19T11:41:59Z</dcterms:modified>
</cp:coreProperties>
</file>