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AC40-54FA-4D65-848B-3B7B603AF07F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MANAGAMENT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ORGANIZOVÁNÍ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Liniové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rozhodovací pravomoc ve vertikální dimenzi</a:t>
            </a:r>
          </a:p>
          <a:p>
            <a:r>
              <a:rPr lang="cs-CZ" dirty="0" smtClean="0"/>
              <a:t>Přímá zodpovědnost za plnění předem vymezené soustavy cílů a úkolů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Štábní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Poradní funkce pro zabezpečení kvalifikovaného rozhodování strukturních jednotek s liniovou pravomocí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Kombinované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Liniově – štábní  </a:t>
            </a:r>
          </a:p>
          <a:p>
            <a:r>
              <a:rPr lang="cs-CZ" dirty="0" smtClean="0"/>
              <a:t>delegování části pravomocí z liniové struktury na štábní (poradní) v jednoznačně vymezené funkční oblasti </a:t>
            </a:r>
          </a:p>
          <a:p>
            <a:r>
              <a:rPr lang="cs-CZ" b="1" dirty="0" smtClean="0"/>
              <a:t>typický příklad:  </a:t>
            </a:r>
            <a:r>
              <a:rPr lang="cs-CZ" dirty="0" smtClean="0"/>
              <a:t>vedení a kontrola účetnictví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Cílově – programové</a:t>
            </a:r>
          </a:p>
          <a:p>
            <a:r>
              <a:rPr lang="cs-CZ" dirty="0" smtClean="0"/>
              <a:t>Kombinují organizační vztahy příslušnosti k útvaru a vedení krátkodobější akce – např. projektu</a:t>
            </a:r>
          </a:p>
          <a:p>
            <a:r>
              <a:rPr lang="cs-CZ" dirty="0" smtClean="0"/>
              <a:t>Vznikají „maticové struktury“, „pružné týmy“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Maticové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Posílení tvůrčí spolupráce</a:t>
            </a:r>
          </a:p>
          <a:p>
            <a:r>
              <a:rPr lang="cs-CZ" dirty="0" smtClean="0"/>
              <a:t>Vytváření několika sfér pravomocí, které se navzájem protínají</a:t>
            </a:r>
          </a:p>
          <a:p>
            <a:r>
              <a:rPr lang="cs-CZ" dirty="0" smtClean="0"/>
              <a:t>Pravomoci se dělí mezi více pracovníků</a:t>
            </a:r>
          </a:p>
          <a:p>
            <a:r>
              <a:rPr lang="cs-CZ" dirty="0" smtClean="0"/>
              <a:t>Daný problém řeší ti nejkvalifikovanější, uplatní se odborné specializace</a:t>
            </a:r>
          </a:p>
          <a:p>
            <a:r>
              <a:rPr lang="cs-CZ" dirty="0" smtClean="0"/>
              <a:t>Konflikty – pracovník může odpovídat více nadřízeným, hůře se měří podíly jednotlivců na výsledku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Struktury komisionálního typu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komise – účelně sestavené skupiny lidí na určitý časový úsek či k určitému úkolu</a:t>
            </a:r>
          </a:p>
          <a:p>
            <a:r>
              <a:rPr lang="cs-CZ" dirty="0" smtClean="0"/>
              <a:t>Často poradní orgány k liniovému řízení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C. Míra delegace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Centralizované</a:t>
            </a:r>
          </a:p>
          <a:p>
            <a:r>
              <a:rPr lang="cs-CZ" dirty="0" smtClean="0"/>
              <a:t>Decentralizované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E. Struktury podle časového trvání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dočasné </a:t>
            </a:r>
            <a:r>
              <a:rPr lang="cs-CZ" dirty="0" smtClean="0"/>
              <a:t>např. práce týmu, dočasně odloučená jednotka, projektové týmy…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trvalé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Proces tvorby 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mtClean="0"/>
              <a:t>Vytipování </a:t>
            </a:r>
            <a:r>
              <a:rPr lang="cs-CZ" dirty="0" smtClean="0"/>
              <a:t>potřebných hlavních, obslužných a pomocných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Provedení racionální dělby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Racionální sdružování účelně specializovaných činností do strukturních jednotek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pravomocí a zodpovědnosti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způsobu komunikace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OSCAR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Zkratka řetězce požadavků, které musí být procesem organizování zajištěny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Funkční požadavky organizace a její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 dnešní době, kdy jedinou jistotou je </a:t>
            </a:r>
            <a:r>
              <a:rPr lang="cs-CZ" b="1" dirty="0" smtClean="0"/>
              <a:t>změna</a:t>
            </a:r>
            <a:r>
              <a:rPr lang="cs-CZ" dirty="0" smtClean="0"/>
              <a:t>, je třeba respektovat některé obecné požadavky: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podnikavosti</a:t>
            </a:r>
            <a:r>
              <a:rPr lang="cs-CZ" dirty="0" smtClean="0"/>
              <a:t> – změny organizačních struktur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efektivnosti</a:t>
            </a:r>
            <a:r>
              <a:rPr lang="cs-CZ" dirty="0" smtClean="0"/>
              <a:t> – porovnání s konkurencí, světovými standardy</a:t>
            </a:r>
          </a:p>
          <a:p>
            <a:r>
              <a:rPr lang="cs-CZ" dirty="0" smtClean="0"/>
              <a:t>Požadavek větší </a:t>
            </a:r>
            <a:r>
              <a:rPr lang="cs-CZ" b="1" dirty="0" smtClean="0"/>
              <a:t>pružnosti </a:t>
            </a:r>
            <a:r>
              <a:rPr lang="cs-CZ" dirty="0" smtClean="0"/>
              <a:t>– nové příležitosti, méně řídících stupňů, investice, </a:t>
            </a:r>
            <a:r>
              <a:rPr lang="cs-CZ" dirty="0" err="1" smtClean="0"/>
              <a:t>povýrobní</a:t>
            </a:r>
            <a:r>
              <a:rPr lang="cs-CZ" dirty="0" smtClean="0"/>
              <a:t> služby…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internacionalizace </a:t>
            </a:r>
            <a:r>
              <a:rPr lang="cs-CZ" dirty="0" smtClean="0"/>
              <a:t>výroby (zapojení do mezinárodních informačních databank, různé formy zahraniční spolupráce, zkrácení průběžné doby výroby, filozofie just in </a:t>
            </a:r>
            <a:r>
              <a:rPr lang="cs-CZ" dirty="0" err="1" smtClean="0"/>
              <a:t>time</a:t>
            </a:r>
            <a:r>
              <a:rPr lang="cs-CZ" dirty="0" smtClean="0"/>
              <a:t> – právě včas).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požadavky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kvality </a:t>
            </a:r>
            <a:r>
              <a:rPr lang="cs-CZ" dirty="0" smtClean="0"/>
              <a:t>výroby (dosahování kvality je jednou z hlavních aktivit řízení výroby, kompetence za její rozvoj do všech útvarů, které ji mohou ovlivnit, kolektivní styl řízení, vztahy mezi vrcholovou a střední úrovní řízení atd.).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produktivity řídící práce a </a:t>
            </a:r>
            <a:r>
              <a:rPr lang="cs-CZ" dirty="0" smtClean="0"/>
              <a:t>administrativy (méně řídících stupňů, zejména v řízení výroby, automatizace kancelářské práce, nahrazování pevných forem organizačních struktur pružnými formami – proměnlivé týmy, neformální kontakty projektování s využitím výpočetní techniky).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funkčnosti organizační struktury </a:t>
            </a:r>
            <a:r>
              <a:rPr lang="cs-CZ" dirty="0" smtClean="0"/>
              <a:t>(návrhy musí vycházet ze stanovených záměrů rozvoje organizace a napomáhat dosahování vytýčených záměrů a cílů).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Faktory</a:t>
            </a:r>
            <a:r>
              <a:rPr lang="en-US" b="1" dirty="0" smtClean="0"/>
              <a:t> </a:t>
            </a:r>
            <a:r>
              <a:rPr lang="en-US" b="1" dirty="0" err="1" smtClean="0"/>
              <a:t>ovlivňující</a:t>
            </a:r>
            <a:r>
              <a:rPr lang="en-US" b="1" dirty="0" smtClean="0"/>
              <a:t> </a:t>
            </a:r>
            <a:r>
              <a:rPr lang="en-US" b="1" dirty="0" err="1" smtClean="0"/>
              <a:t>efektivní</a:t>
            </a:r>
            <a:r>
              <a:rPr lang="en-US" b="1" dirty="0" smtClean="0"/>
              <a:t> </a:t>
            </a:r>
            <a:r>
              <a:rPr lang="en-US" b="1" dirty="0" err="1" smtClean="0"/>
              <a:t>výběr</a:t>
            </a:r>
            <a:r>
              <a:rPr lang="en-US" b="1" dirty="0" smtClean="0"/>
              <a:t> </a:t>
            </a:r>
            <a:r>
              <a:rPr lang="en-US" b="1" dirty="0" err="1" smtClean="0"/>
              <a:t>organizačních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Improvizovaně</a:t>
            </a:r>
            <a:r>
              <a:rPr lang="en-US" dirty="0" smtClean="0"/>
              <a:t> </a:t>
            </a:r>
            <a:r>
              <a:rPr lang="en-US" dirty="0" err="1" smtClean="0"/>
              <a:t>vytvářené</a:t>
            </a:r>
            <a:r>
              <a:rPr lang="en-US" dirty="0" smtClean="0"/>
              <a:t> a v </a:t>
            </a:r>
            <a:r>
              <a:rPr lang="en-US" dirty="0" err="1" smtClean="0"/>
              <a:t>důsledcích</a:t>
            </a:r>
            <a:r>
              <a:rPr lang="en-US" dirty="0" smtClean="0"/>
              <a:t>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en-US" dirty="0" err="1" smtClean="0"/>
              <a:t>nevhodné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</a:t>
            </a:r>
            <a:r>
              <a:rPr lang="en-US" dirty="0" err="1" smtClean="0"/>
              <a:t>vedou</a:t>
            </a:r>
            <a:r>
              <a:rPr lang="en-US" dirty="0" smtClean="0"/>
              <a:t> k </a:t>
            </a:r>
            <a:r>
              <a:rPr lang="en-US" dirty="0" err="1" smtClean="0"/>
              <a:t>řadě</a:t>
            </a:r>
            <a:r>
              <a:rPr lang="en-US" dirty="0" smtClean="0"/>
              <a:t> </a:t>
            </a:r>
            <a:r>
              <a:rPr lang="en-US" dirty="0" err="1" smtClean="0"/>
              <a:t>nedostatků</a:t>
            </a:r>
            <a:r>
              <a:rPr lang="en-US" dirty="0" smtClean="0"/>
              <a:t> v </a:t>
            </a:r>
            <a:r>
              <a:rPr lang="en-US" dirty="0" err="1" smtClean="0"/>
              <a:t>manažerské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: </a:t>
            </a:r>
            <a:r>
              <a:rPr lang="en-US" dirty="0" err="1" smtClean="0"/>
              <a:t>byrokracie</a:t>
            </a:r>
            <a:r>
              <a:rPr lang="en-US" dirty="0" smtClean="0"/>
              <a:t>, </a:t>
            </a:r>
            <a:r>
              <a:rPr lang="en-US" dirty="0" err="1" smtClean="0"/>
              <a:t>nedořešená</a:t>
            </a:r>
            <a:r>
              <a:rPr lang="en-US" dirty="0" smtClean="0"/>
              <a:t> </a:t>
            </a:r>
            <a:r>
              <a:rPr lang="en-US" dirty="0" err="1" smtClean="0"/>
              <a:t>pravomoc</a:t>
            </a:r>
            <a:r>
              <a:rPr lang="en-US" dirty="0" smtClean="0"/>
              <a:t> a </a:t>
            </a:r>
            <a:r>
              <a:rPr lang="en-US" dirty="0" err="1" smtClean="0"/>
              <a:t>odpovědnost</a:t>
            </a:r>
            <a:r>
              <a:rPr lang="en-US" dirty="0" smtClean="0"/>
              <a:t>, </a:t>
            </a:r>
            <a:r>
              <a:rPr lang="en-US" dirty="0" err="1" smtClean="0"/>
              <a:t>zpožďování</a:t>
            </a:r>
            <a:r>
              <a:rPr lang="en-US" dirty="0" smtClean="0"/>
              <a:t> </a:t>
            </a:r>
            <a:r>
              <a:rPr lang="en-US" dirty="0" err="1" smtClean="0"/>
              <a:t>rozhodovacího</a:t>
            </a:r>
            <a:r>
              <a:rPr lang="en-US" dirty="0" smtClean="0"/>
              <a:t> </a:t>
            </a:r>
            <a:r>
              <a:rPr lang="en-US" dirty="0" err="1" smtClean="0"/>
              <a:t>procesu</a:t>
            </a:r>
            <a:r>
              <a:rPr lang="en-US" dirty="0" smtClean="0"/>
              <a:t>, </a:t>
            </a:r>
            <a:r>
              <a:rPr lang="en-US" dirty="0" err="1" smtClean="0"/>
              <a:t>vznik</a:t>
            </a:r>
            <a:r>
              <a:rPr lang="en-US" dirty="0" smtClean="0"/>
              <a:t> </a:t>
            </a:r>
            <a:r>
              <a:rPr lang="en-US" dirty="0" err="1" smtClean="0"/>
              <a:t>konfliktů</a:t>
            </a:r>
            <a:r>
              <a:rPr lang="en-US" dirty="0" smtClean="0"/>
              <a:t>, </a:t>
            </a:r>
            <a:r>
              <a:rPr lang="en-US" dirty="0" err="1" smtClean="0"/>
              <a:t>pozdní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nesprávná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příležitosti</a:t>
            </a:r>
            <a:r>
              <a:rPr lang="en-US" dirty="0" smtClean="0"/>
              <a:t> </a:t>
            </a:r>
            <a:r>
              <a:rPr lang="en-US" dirty="0" err="1" smtClean="0"/>
              <a:t>vnitřní</a:t>
            </a:r>
            <a:r>
              <a:rPr lang="en-US" dirty="0" smtClean="0"/>
              <a:t> a </a:t>
            </a:r>
            <a:r>
              <a:rPr lang="en-US" dirty="0" err="1" smtClean="0"/>
              <a:t>vnější</a:t>
            </a:r>
            <a:r>
              <a:rPr lang="en-US" dirty="0" smtClean="0"/>
              <a:t> </a:t>
            </a:r>
            <a:r>
              <a:rPr lang="en-US" dirty="0" err="1" smtClean="0"/>
              <a:t>podnikatelské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cs-CZ" dirty="0" smtClean="0"/>
              <a:t>, </a:t>
            </a:r>
            <a:r>
              <a:rPr lang="en-US" dirty="0" err="1" smtClean="0"/>
              <a:t>neúměrné</a:t>
            </a:r>
            <a:r>
              <a:rPr lang="en-US" dirty="0" smtClean="0"/>
              <a:t> </a:t>
            </a:r>
            <a:r>
              <a:rPr lang="en-US" dirty="0" err="1" smtClean="0"/>
              <a:t>náklady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Proces</a:t>
            </a:r>
            <a:r>
              <a:rPr lang="en-US" b="1" dirty="0" smtClean="0"/>
              <a:t> </a:t>
            </a:r>
            <a:r>
              <a:rPr lang="en-US" b="1" dirty="0" err="1" smtClean="0"/>
              <a:t>projektování</a:t>
            </a:r>
            <a:r>
              <a:rPr lang="en-US" b="1" dirty="0" smtClean="0"/>
              <a:t> a </a:t>
            </a:r>
            <a:r>
              <a:rPr lang="en-US" b="1" dirty="0" err="1" smtClean="0"/>
              <a:t>adaptace</a:t>
            </a:r>
            <a:r>
              <a:rPr lang="en-US" b="1" dirty="0" smtClean="0"/>
              <a:t> </a:t>
            </a:r>
            <a:r>
              <a:rPr lang="en-US" b="1" dirty="0" err="1" smtClean="0"/>
              <a:t>organizačních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Vytypování</a:t>
            </a:r>
            <a:r>
              <a:rPr lang="en-US" dirty="0" smtClean="0"/>
              <a:t> </a:t>
            </a:r>
            <a:r>
              <a:rPr lang="en-US" dirty="0" err="1" smtClean="0"/>
              <a:t>potřebných</a:t>
            </a:r>
            <a:r>
              <a:rPr lang="en-US" dirty="0" smtClean="0"/>
              <a:t> </a:t>
            </a:r>
            <a:r>
              <a:rPr lang="en-US" dirty="0" err="1" smtClean="0"/>
              <a:t>hlavních</a:t>
            </a:r>
            <a:r>
              <a:rPr lang="en-US" dirty="0" smtClean="0"/>
              <a:t>, </a:t>
            </a:r>
            <a:r>
              <a:rPr lang="en-US" dirty="0" err="1" smtClean="0"/>
              <a:t>obslužných</a:t>
            </a:r>
            <a:r>
              <a:rPr lang="en-US" dirty="0" smtClean="0"/>
              <a:t> a </a:t>
            </a:r>
            <a:r>
              <a:rPr lang="en-US" dirty="0" err="1" smtClean="0"/>
              <a:t>pomocných</a:t>
            </a:r>
            <a:r>
              <a:rPr lang="en-US" dirty="0" smtClean="0"/>
              <a:t> </a:t>
            </a:r>
            <a:r>
              <a:rPr lang="en-US" dirty="0" err="1" smtClean="0"/>
              <a:t>činností</a:t>
            </a:r>
            <a:endParaRPr lang="en-US" dirty="0" smtClean="0"/>
          </a:p>
          <a:p>
            <a:r>
              <a:rPr lang="en-US" dirty="0" err="1" smtClean="0"/>
              <a:t>Provedení</a:t>
            </a:r>
            <a:r>
              <a:rPr lang="en-US" dirty="0" smtClean="0"/>
              <a:t> </a:t>
            </a:r>
            <a:r>
              <a:rPr lang="en-US" dirty="0" err="1" smtClean="0"/>
              <a:t>racionální</a:t>
            </a:r>
            <a:r>
              <a:rPr lang="en-US" dirty="0" smtClean="0"/>
              <a:t> </a:t>
            </a:r>
            <a:r>
              <a:rPr lang="en-US" dirty="0" err="1" smtClean="0"/>
              <a:t>dělby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 smtClean="0"/>
          </a:p>
          <a:p>
            <a:r>
              <a:rPr lang="en-US" dirty="0" err="1" smtClean="0"/>
              <a:t>Racionální</a:t>
            </a:r>
            <a:r>
              <a:rPr lang="en-US" dirty="0" smtClean="0"/>
              <a:t> </a:t>
            </a:r>
            <a:r>
              <a:rPr lang="en-US" dirty="0" err="1" smtClean="0"/>
              <a:t>sdružování</a:t>
            </a:r>
            <a:r>
              <a:rPr lang="en-US" dirty="0" smtClean="0"/>
              <a:t> </a:t>
            </a:r>
            <a:r>
              <a:rPr lang="en-US" dirty="0" err="1" smtClean="0"/>
              <a:t>účelně</a:t>
            </a:r>
            <a:r>
              <a:rPr lang="en-US" dirty="0" smtClean="0"/>
              <a:t> </a:t>
            </a:r>
            <a:r>
              <a:rPr lang="en-US" dirty="0" err="1" smtClean="0"/>
              <a:t>specializovaných</a:t>
            </a:r>
            <a:r>
              <a:rPr lang="en-US" dirty="0" smtClean="0"/>
              <a:t> </a:t>
            </a:r>
            <a:r>
              <a:rPr lang="en-US" dirty="0" err="1" smtClean="0"/>
              <a:t>činností</a:t>
            </a:r>
            <a:r>
              <a:rPr lang="en-US" dirty="0" smtClean="0"/>
              <a:t> do </a:t>
            </a:r>
            <a:r>
              <a:rPr lang="en-US" dirty="0" err="1" smtClean="0"/>
              <a:t>strukturních</a:t>
            </a:r>
            <a:r>
              <a:rPr lang="en-US" dirty="0" smtClean="0"/>
              <a:t> </a:t>
            </a:r>
            <a:r>
              <a:rPr lang="en-US" dirty="0" err="1" smtClean="0"/>
              <a:t>jednotek</a:t>
            </a:r>
            <a:endParaRPr lang="en-US" dirty="0" smtClean="0"/>
          </a:p>
          <a:p>
            <a:r>
              <a:rPr lang="en-US" dirty="0" err="1" smtClean="0"/>
              <a:t>Dořešení</a:t>
            </a:r>
            <a:r>
              <a:rPr lang="en-US" dirty="0" smtClean="0"/>
              <a:t> </a:t>
            </a:r>
            <a:r>
              <a:rPr lang="en-US" dirty="0" err="1" smtClean="0"/>
              <a:t>pravomocí</a:t>
            </a:r>
            <a:r>
              <a:rPr lang="en-US" dirty="0" smtClean="0"/>
              <a:t> a </a:t>
            </a:r>
            <a:r>
              <a:rPr lang="en-US" dirty="0" err="1" smtClean="0"/>
              <a:t>zodpovědnosti</a:t>
            </a:r>
            <a:endParaRPr lang="en-US" dirty="0" smtClean="0"/>
          </a:p>
          <a:p>
            <a:r>
              <a:rPr lang="en-US" dirty="0" err="1" smtClean="0"/>
              <a:t>Zajištění</a:t>
            </a:r>
            <a:r>
              <a:rPr lang="en-US" dirty="0" smtClean="0"/>
              <a:t> </a:t>
            </a:r>
            <a:r>
              <a:rPr lang="en-US" dirty="0" err="1" smtClean="0"/>
              <a:t>způsobů</a:t>
            </a:r>
            <a:r>
              <a:rPr lang="en-US" dirty="0" smtClean="0"/>
              <a:t> </a:t>
            </a:r>
            <a:r>
              <a:rPr lang="en-US" dirty="0" err="1" smtClean="0"/>
              <a:t>koordinace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 </a:t>
            </a:r>
            <a:r>
              <a:rPr lang="en-US" b="1" dirty="0" err="1" smtClean="0"/>
              <a:t>průběhu</a:t>
            </a:r>
            <a:r>
              <a:rPr lang="en-US" b="1" dirty="0" smtClean="0"/>
              <a:t> </a:t>
            </a:r>
            <a:r>
              <a:rPr lang="en-US" b="1" dirty="0" err="1" smtClean="0"/>
              <a:t>procesu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Dochází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postupným</a:t>
            </a:r>
            <a:r>
              <a:rPr lang="en-US" dirty="0" smtClean="0"/>
              <a:t> </a:t>
            </a:r>
            <a:r>
              <a:rPr lang="en-US" dirty="0" err="1" smtClean="0"/>
              <a:t>upřesňováním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úpravám</a:t>
            </a:r>
            <a:r>
              <a:rPr lang="en-US" dirty="0" smtClean="0"/>
              <a:t> </a:t>
            </a:r>
            <a:r>
              <a:rPr lang="en-US" dirty="0" err="1" smtClean="0"/>
              <a:t>výsledků</a:t>
            </a:r>
            <a:r>
              <a:rPr lang="en-US" dirty="0" smtClean="0"/>
              <a:t> </a:t>
            </a:r>
            <a:r>
              <a:rPr lang="en-US" dirty="0" err="1" smtClean="0"/>
              <a:t>předcházejících</a:t>
            </a:r>
            <a:r>
              <a:rPr lang="en-US" dirty="0" smtClean="0"/>
              <a:t> </a:t>
            </a:r>
            <a:r>
              <a:rPr lang="en-US" dirty="0" err="1" smtClean="0"/>
              <a:t>kroků</a:t>
            </a:r>
            <a:endParaRPr lang="en-US" dirty="0" smtClean="0"/>
          </a:p>
          <a:p>
            <a:r>
              <a:rPr lang="en-US" dirty="0" err="1" smtClean="0"/>
              <a:t>Jde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volný</a:t>
            </a:r>
            <a:r>
              <a:rPr lang="en-US" dirty="0" smtClean="0"/>
              <a:t> </a:t>
            </a:r>
            <a:r>
              <a:rPr lang="en-US" dirty="0" err="1" smtClean="0"/>
              <a:t>metodologický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endParaRPr lang="en-US" dirty="0" smtClean="0"/>
          </a:p>
          <a:p>
            <a:r>
              <a:rPr lang="en-US" b="1" dirty="0" err="1" smtClean="0"/>
              <a:t>Tvorba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r>
              <a:rPr lang="en-US" b="1" dirty="0" smtClean="0"/>
              <a:t> je </a:t>
            </a:r>
            <a:r>
              <a:rPr lang="en-US" b="1" dirty="0" err="1" smtClean="0"/>
              <a:t>tvůrčí</a:t>
            </a:r>
            <a:r>
              <a:rPr lang="en-US" b="1" dirty="0" smtClean="0"/>
              <a:t> a </a:t>
            </a:r>
            <a:r>
              <a:rPr lang="en-US" b="1" dirty="0" err="1" smtClean="0"/>
              <a:t>nestandardní</a:t>
            </a:r>
            <a:r>
              <a:rPr lang="en-US" b="1" dirty="0" smtClean="0"/>
              <a:t> </a:t>
            </a:r>
            <a:r>
              <a:rPr lang="en-US" b="1" dirty="0" err="1" smtClean="0"/>
              <a:t>proces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6 </a:t>
            </a:r>
            <a:r>
              <a:rPr lang="en-US" b="1" dirty="0" err="1" smtClean="0"/>
              <a:t>základních</a:t>
            </a:r>
            <a:r>
              <a:rPr lang="en-US" b="1" dirty="0" smtClean="0"/>
              <a:t> </a:t>
            </a:r>
            <a:r>
              <a:rPr lang="en-US" b="1" dirty="0" err="1" smtClean="0"/>
              <a:t>částí</a:t>
            </a:r>
            <a:r>
              <a:rPr lang="en-US" b="1" dirty="0" smtClean="0"/>
              <a:t> </a:t>
            </a:r>
            <a:r>
              <a:rPr lang="en-US" b="1" dirty="0" err="1" smtClean="0"/>
              <a:t>většiny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r>
              <a:rPr lang="en-US" b="1" dirty="0" smtClean="0"/>
              <a:t> </a:t>
            </a:r>
            <a:r>
              <a:rPr lang="en-US" b="1" dirty="0" err="1" smtClean="0"/>
              <a:t>většiny</a:t>
            </a:r>
            <a:r>
              <a:rPr lang="en-US" b="1" dirty="0" smtClean="0"/>
              <a:t> </a:t>
            </a:r>
            <a:r>
              <a:rPr lang="en-US" b="1" dirty="0" err="1" smtClean="0"/>
              <a:t>firem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Strategický</a:t>
            </a:r>
            <a:r>
              <a:rPr lang="en-US" dirty="0" smtClean="0"/>
              <a:t> </a:t>
            </a:r>
            <a:r>
              <a:rPr lang="en-US" dirty="0" err="1" smtClean="0"/>
              <a:t>vrchol</a:t>
            </a:r>
            <a:endParaRPr lang="en-US" dirty="0" smtClean="0"/>
          </a:p>
          <a:p>
            <a:r>
              <a:rPr lang="en-US" dirty="0" err="1" smtClean="0"/>
              <a:t>Operační</a:t>
            </a:r>
            <a:r>
              <a:rPr lang="en-US" dirty="0" smtClean="0"/>
              <a:t> </a:t>
            </a:r>
            <a:r>
              <a:rPr lang="en-US" dirty="0" err="1" smtClean="0"/>
              <a:t>základ</a:t>
            </a:r>
            <a:endParaRPr lang="en-US" dirty="0" smtClean="0"/>
          </a:p>
          <a:p>
            <a:r>
              <a:rPr lang="en-US" dirty="0" err="1" smtClean="0"/>
              <a:t>Střední</a:t>
            </a:r>
            <a:r>
              <a:rPr lang="en-US" dirty="0" smtClean="0"/>
              <a:t> </a:t>
            </a:r>
            <a:r>
              <a:rPr lang="en-US" dirty="0" err="1" smtClean="0"/>
              <a:t>liniová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endParaRPr lang="en-US" dirty="0" smtClean="0"/>
          </a:p>
          <a:p>
            <a:r>
              <a:rPr lang="en-US" dirty="0" err="1" smtClean="0"/>
              <a:t>Technostruktura</a:t>
            </a:r>
            <a:endParaRPr lang="en-US" dirty="0" smtClean="0"/>
          </a:p>
          <a:p>
            <a:r>
              <a:rPr lang="en-US" dirty="0" err="1" smtClean="0"/>
              <a:t>Podpůrný</a:t>
            </a:r>
            <a:r>
              <a:rPr lang="en-US" dirty="0" smtClean="0"/>
              <a:t> </a:t>
            </a:r>
            <a:r>
              <a:rPr lang="en-US" dirty="0" err="1" smtClean="0"/>
              <a:t>tým</a:t>
            </a:r>
            <a:endParaRPr lang="en-US" dirty="0" smtClean="0"/>
          </a:p>
          <a:p>
            <a:r>
              <a:rPr lang="en-US" dirty="0" err="1" smtClean="0"/>
              <a:t>Ideologie</a:t>
            </a:r>
            <a:r>
              <a:rPr lang="en-US" dirty="0" smtClean="0"/>
              <a:t> </a:t>
            </a:r>
            <a:r>
              <a:rPr lang="en-US" dirty="0" err="1" smtClean="0"/>
              <a:t>organizace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Tendence</a:t>
            </a:r>
            <a:r>
              <a:rPr lang="en-US" b="1" dirty="0" smtClean="0"/>
              <a:t> </a:t>
            </a:r>
            <a:r>
              <a:rPr lang="en-US" b="1" dirty="0" err="1" smtClean="0"/>
              <a:t>rozvoje</a:t>
            </a:r>
            <a:r>
              <a:rPr lang="en-US" b="1" dirty="0" smtClean="0"/>
              <a:t> </a:t>
            </a:r>
            <a:r>
              <a:rPr lang="en-US" b="1" dirty="0" err="1" smtClean="0"/>
              <a:t>organizačních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r>
              <a:rPr lang="en-US" b="1" dirty="0" smtClean="0"/>
              <a:t> </a:t>
            </a:r>
            <a:r>
              <a:rPr lang="en-US" b="1" dirty="0" err="1" smtClean="0"/>
              <a:t>v</a:t>
            </a:r>
            <a:r>
              <a:rPr lang="en-US" b="1" dirty="0" smtClean="0"/>
              <a:t> </a:t>
            </a:r>
            <a:r>
              <a:rPr lang="en-US" b="1" dirty="0" err="1" smtClean="0"/>
              <a:t>moderním</a:t>
            </a:r>
            <a:r>
              <a:rPr lang="en-US" b="1" dirty="0" smtClean="0"/>
              <a:t> </a:t>
            </a:r>
            <a:r>
              <a:rPr lang="en-US" b="1" dirty="0" err="1" smtClean="0"/>
              <a:t>managementu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Vyváženě</a:t>
            </a:r>
            <a:r>
              <a:rPr lang="en-US" dirty="0" smtClean="0"/>
              <a:t> </a:t>
            </a:r>
            <a:r>
              <a:rPr lang="en-US" dirty="0" err="1" smtClean="0"/>
              <a:t>vymezit</a:t>
            </a:r>
            <a:r>
              <a:rPr lang="en-US" dirty="0" smtClean="0"/>
              <a:t> </a:t>
            </a:r>
            <a:r>
              <a:rPr lang="en-US" dirty="0" err="1" smtClean="0"/>
              <a:t>poslání</a:t>
            </a:r>
            <a:r>
              <a:rPr lang="en-US" dirty="0" smtClean="0"/>
              <a:t> a </a:t>
            </a:r>
            <a:r>
              <a:rPr lang="en-US" dirty="0" err="1" smtClean="0"/>
              <a:t>úlohu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endParaRPr lang="en-US" dirty="0" smtClean="0"/>
          </a:p>
          <a:p>
            <a:r>
              <a:rPr lang="en-US" dirty="0" err="1" smtClean="0"/>
              <a:t>Podporovat</a:t>
            </a:r>
            <a:r>
              <a:rPr lang="en-US" dirty="0" smtClean="0"/>
              <a:t> </a:t>
            </a:r>
            <a:r>
              <a:rPr lang="en-US" dirty="0" err="1" smtClean="0"/>
              <a:t>jednoduchost</a:t>
            </a:r>
            <a:r>
              <a:rPr lang="en-US" dirty="0" smtClean="0"/>
              <a:t>, </a:t>
            </a:r>
            <a:r>
              <a:rPr lang="en-US" dirty="0" err="1" smtClean="0"/>
              <a:t>prostotu</a:t>
            </a:r>
            <a:r>
              <a:rPr lang="en-US" dirty="0" smtClean="0"/>
              <a:t> a </a:t>
            </a:r>
            <a:r>
              <a:rPr lang="en-US" dirty="0" err="1" smtClean="0"/>
              <a:t>pružnost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a </a:t>
            </a:r>
            <a:r>
              <a:rPr lang="en-US" dirty="0" err="1" smtClean="0"/>
              <a:t>forem</a:t>
            </a:r>
            <a:r>
              <a:rPr lang="en-US" dirty="0" smtClean="0"/>
              <a:t> </a:t>
            </a:r>
            <a:r>
              <a:rPr lang="en-US" dirty="0" err="1" smtClean="0"/>
              <a:t>organizování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pružné</a:t>
            </a:r>
            <a:r>
              <a:rPr lang="en-US" dirty="0" smtClean="0"/>
              <a:t> </a:t>
            </a:r>
            <a:r>
              <a:rPr lang="en-US" dirty="0" err="1" smtClean="0"/>
              <a:t>týmy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proměnnou</a:t>
            </a:r>
            <a:r>
              <a:rPr lang="en-US" dirty="0" smtClean="0"/>
              <a:t> </a:t>
            </a:r>
            <a:r>
              <a:rPr lang="en-US" dirty="0" err="1" smtClean="0"/>
              <a:t>strukturou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Využívat</a:t>
            </a:r>
            <a:r>
              <a:rPr lang="en-US" dirty="0" smtClean="0"/>
              <a:t> </a:t>
            </a:r>
            <a:r>
              <a:rPr lang="en-US" dirty="0" err="1" smtClean="0"/>
              <a:t>informační</a:t>
            </a:r>
            <a:r>
              <a:rPr lang="en-US" dirty="0" smtClean="0"/>
              <a:t> </a:t>
            </a:r>
            <a:r>
              <a:rPr lang="en-US" dirty="0" err="1" smtClean="0"/>
              <a:t>technologie</a:t>
            </a:r>
            <a:endParaRPr lang="en-US" dirty="0" smtClean="0"/>
          </a:p>
          <a:p>
            <a:r>
              <a:rPr lang="en-US" dirty="0" err="1" smtClean="0"/>
              <a:t>Podporovat</a:t>
            </a:r>
            <a:r>
              <a:rPr lang="en-US" dirty="0" smtClean="0"/>
              <a:t> </a:t>
            </a:r>
            <a:r>
              <a:rPr lang="en-US" dirty="0" err="1" smtClean="0"/>
              <a:t>autonomnost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org. </a:t>
            </a:r>
            <a:r>
              <a:rPr lang="en-US" dirty="0" err="1" smtClean="0"/>
              <a:t>jednotek</a:t>
            </a:r>
            <a:endParaRPr lang="en-US" dirty="0" smtClean="0"/>
          </a:p>
          <a:p>
            <a:r>
              <a:rPr lang="en-US" dirty="0" err="1" smtClean="0"/>
              <a:t>Redukovat</a:t>
            </a:r>
            <a:r>
              <a:rPr lang="en-US" dirty="0" smtClean="0"/>
              <a:t> </a:t>
            </a:r>
            <a:r>
              <a:rPr lang="en-US" dirty="0" err="1" smtClean="0"/>
              <a:t>organizační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jenom</a:t>
            </a:r>
            <a:r>
              <a:rPr lang="en-US" dirty="0" smtClean="0"/>
              <a:t> </a:t>
            </a:r>
            <a:r>
              <a:rPr lang="en-US" dirty="0" err="1" smtClean="0"/>
              <a:t>připravují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pro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útvary</a:t>
            </a: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Tendency </a:t>
            </a:r>
            <a:r>
              <a:rPr lang="en-US" b="1" dirty="0" err="1" smtClean="0"/>
              <a:t>rozvoje</a:t>
            </a:r>
            <a:r>
              <a:rPr lang="en-US" b="1" dirty="0" smtClean="0"/>
              <a:t>….</a:t>
            </a:r>
            <a:r>
              <a:rPr lang="en-US" b="1" dirty="0" err="1" smtClean="0"/>
              <a:t>pokračování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Zajišťovat</a:t>
            </a:r>
            <a:r>
              <a:rPr lang="en-US" dirty="0" smtClean="0"/>
              <a:t> “</a:t>
            </a:r>
            <a:r>
              <a:rPr lang="en-US" dirty="0" err="1" smtClean="0"/>
              <a:t>hubenost</a:t>
            </a:r>
            <a:r>
              <a:rPr lang="en-US" dirty="0" smtClean="0"/>
              <a:t>” </a:t>
            </a:r>
            <a:r>
              <a:rPr lang="en-US" dirty="0" err="1" smtClean="0"/>
              <a:t>štábních</a:t>
            </a:r>
            <a:r>
              <a:rPr lang="en-US" dirty="0" smtClean="0"/>
              <a:t> </a:t>
            </a:r>
            <a:r>
              <a:rPr lang="en-US" dirty="0" err="1" smtClean="0"/>
              <a:t>útvarů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obsazení</a:t>
            </a:r>
            <a:r>
              <a:rPr lang="en-US" dirty="0" smtClean="0"/>
              <a:t> </a:t>
            </a:r>
            <a:r>
              <a:rPr lang="en-US" dirty="0" err="1" smtClean="0"/>
              <a:t>profesně</a:t>
            </a:r>
            <a:r>
              <a:rPr lang="en-US" dirty="0" smtClean="0"/>
              <a:t> I </a:t>
            </a:r>
            <a:r>
              <a:rPr lang="en-US" dirty="0" err="1" smtClean="0"/>
              <a:t>kvalifikačně</a:t>
            </a:r>
            <a:r>
              <a:rPr lang="en-US" dirty="0" smtClean="0"/>
              <a:t> </a:t>
            </a:r>
            <a:r>
              <a:rPr lang="en-US" dirty="0" err="1" smtClean="0"/>
              <a:t>vhodnými</a:t>
            </a:r>
            <a:r>
              <a:rPr lang="en-US" dirty="0" smtClean="0"/>
              <a:t> </a:t>
            </a:r>
            <a:r>
              <a:rPr lang="en-US" dirty="0" err="1" smtClean="0"/>
              <a:t>lidmi</a:t>
            </a:r>
            <a:endParaRPr lang="en-US" dirty="0" smtClean="0"/>
          </a:p>
          <a:p>
            <a:r>
              <a:rPr lang="en-US" dirty="0" err="1" smtClean="0"/>
              <a:t>Zvyšovat</a:t>
            </a:r>
            <a:r>
              <a:rPr lang="en-US" dirty="0" smtClean="0"/>
              <a:t> </a:t>
            </a:r>
            <a:r>
              <a:rPr lang="en-US" dirty="0" err="1" smtClean="0"/>
              <a:t>váhu</a:t>
            </a:r>
            <a:r>
              <a:rPr lang="en-US" dirty="0" smtClean="0"/>
              <a:t> I </a:t>
            </a:r>
            <a:r>
              <a:rPr lang="en-US" dirty="0" err="1" smtClean="0"/>
              <a:t>prestiž</a:t>
            </a:r>
            <a:r>
              <a:rPr lang="en-US" dirty="0" smtClean="0"/>
              <a:t> </a:t>
            </a:r>
            <a:r>
              <a:rPr lang="en-US" dirty="0" err="1" smtClean="0"/>
              <a:t>liniových</a:t>
            </a:r>
            <a:r>
              <a:rPr lang="en-US" dirty="0" smtClean="0"/>
              <a:t> </a:t>
            </a:r>
            <a:r>
              <a:rPr lang="en-US" dirty="0" err="1" smtClean="0"/>
              <a:t>vedoucích</a:t>
            </a:r>
            <a:endParaRPr lang="en-US" dirty="0" smtClean="0"/>
          </a:p>
          <a:p>
            <a:r>
              <a:rPr lang="en-US" dirty="0" err="1" smtClean="0"/>
              <a:t>Spojovat</a:t>
            </a:r>
            <a:r>
              <a:rPr lang="en-US" dirty="0" smtClean="0"/>
              <a:t> </a:t>
            </a:r>
            <a:r>
              <a:rPr lang="en-US" dirty="0" err="1" smtClean="0"/>
              <a:t>metody</a:t>
            </a:r>
            <a:r>
              <a:rPr lang="en-US" dirty="0" smtClean="0"/>
              <a:t> a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organizování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motivačními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 </a:t>
            </a:r>
            <a:r>
              <a:rPr lang="en-US" dirty="0" err="1" smtClean="0"/>
              <a:t>participace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dobrých</a:t>
            </a:r>
            <a:r>
              <a:rPr lang="en-US" dirty="0" smtClean="0"/>
              <a:t> I </a:t>
            </a:r>
            <a:r>
              <a:rPr lang="en-US" dirty="0" err="1" smtClean="0"/>
              <a:t>špatných</a:t>
            </a:r>
            <a:r>
              <a:rPr lang="en-US" dirty="0" smtClean="0"/>
              <a:t> </a:t>
            </a:r>
            <a:r>
              <a:rPr lang="en-US" dirty="0" err="1" smtClean="0"/>
              <a:t>výsledcích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I </a:t>
            </a:r>
            <a:r>
              <a:rPr lang="en-US" dirty="0" err="1" smtClean="0"/>
              <a:t>práce</a:t>
            </a:r>
            <a:r>
              <a:rPr lang="en-US" dirty="0" smtClean="0"/>
              <a:t> </a:t>
            </a:r>
            <a:r>
              <a:rPr lang="en-US" dirty="0" err="1" smtClean="0"/>
              <a:t>dílčího</a:t>
            </a:r>
            <a:r>
              <a:rPr lang="en-US" dirty="0" smtClean="0"/>
              <a:t> </a:t>
            </a:r>
            <a:r>
              <a:rPr lang="en-US" dirty="0" err="1" smtClean="0"/>
              <a:t>kolektivu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organizování je zajistit plánování – stanovení </a:t>
            </a:r>
            <a:r>
              <a:rPr lang="cs-CZ" b="1" dirty="0" smtClean="0"/>
              <a:t>cílů</a:t>
            </a:r>
            <a:r>
              <a:rPr lang="cs-CZ" dirty="0" smtClean="0"/>
              <a:t>, využívají se k tomu procesy dělby práce – </a:t>
            </a:r>
            <a:r>
              <a:rPr lang="cs-CZ" b="1" dirty="0" smtClean="0"/>
              <a:t>specializace</a:t>
            </a:r>
            <a:r>
              <a:rPr lang="cs-CZ" dirty="0" smtClean="0"/>
              <a:t>, dílčí procesy dělby práce vyžadují v prostoru a čase </a:t>
            </a:r>
            <a:r>
              <a:rPr lang="cs-CZ" b="1" dirty="0" smtClean="0"/>
              <a:t>koordinaci</a:t>
            </a:r>
            <a:r>
              <a:rPr lang="cs-CZ" dirty="0" smtClean="0"/>
              <a:t>. Řád, disciplínu a způsob provádění dílčích procesů usnadňuje vymezení </a:t>
            </a:r>
            <a:r>
              <a:rPr lang="cs-CZ" b="1" dirty="0" smtClean="0"/>
              <a:t>pravomocí</a:t>
            </a:r>
            <a:r>
              <a:rPr lang="cs-CZ" dirty="0" smtClean="0"/>
              <a:t> a </a:t>
            </a:r>
            <a:r>
              <a:rPr lang="cs-CZ" b="1" dirty="0" smtClean="0"/>
              <a:t>zodpovědnosti</a:t>
            </a:r>
            <a:r>
              <a:rPr lang="cs-CZ" dirty="0" smtClean="0"/>
              <a:t> zúčastněných.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Forma sdružování lidí a činností pro zabezpečování úkolů organizování</a:t>
            </a:r>
          </a:p>
          <a:p>
            <a:pPr>
              <a:buNone/>
            </a:pPr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2276872"/>
            <a:ext cx="17064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27584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motory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25557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kompresory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43559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tramvaje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6156176" y="3429000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jeřáby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1043608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43608" y="4293096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cxnSp>
        <p:nvCxnSpPr>
          <p:cNvPr id="19" name="Přímá spojovací šipka 18"/>
          <p:cNvCxnSpPr>
            <a:endCxn id="6" idx="0"/>
          </p:cNvCxnSpPr>
          <p:nvPr/>
        </p:nvCxnSpPr>
        <p:spPr>
          <a:xfrm>
            <a:off x="140364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endCxn id="7" idx="0"/>
          </p:cNvCxnSpPr>
          <p:nvPr/>
        </p:nvCxnSpPr>
        <p:spPr>
          <a:xfrm>
            <a:off x="31318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endCxn id="8" idx="0"/>
          </p:cNvCxnSpPr>
          <p:nvPr/>
        </p:nvCxnSpPr>
        <p:spPr>
          <a:xfrm>
            <a:off x="49320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1403648" y="3140968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4" idx="2"/>
          </p:cNvCxnSpPr>
          <p:nvPr/>
        </p:nvCxnSpPr>
        <p:spPr>
          <a:xfrm>
            <a:off x="4273116" y="2780928"/>
            <a:ext cx="108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827584" y="3861048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043608" y="494116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cxnSp>
        <p:nvCxnSpPr>
          <p:cNvPr id="52" name="Přímá spojovací šipka 51"/>
          <p:cNvCxnSpPr>
            <a:endCxn id="11" idx="1"/>
          </p:cNvCxnSpPr>
          <p:nvPr/>
        </p:nvCxnSpPr>
        <p:spPr>
          <a:xfrm>
            <a:off x="827584" y="45091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endCxn id="49" idx="1"/>
          </p:cNvCxnSpPr>
          <p:nvPr/>
        </p:nvCxnSpPr>
        <p:spPr>
          <a:xfrm>
            <a:off x="827584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827584" y="57332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27784" y="3861048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2915816" y="422108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2915816" y="486916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2915816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cxnSp>
        <p:nvCxnSpPr>
          <p:cNvPr id="65" name="Přímá spojovací šipka 64"/>
          <p:cNvCxnSpPr>
            <a:endCxn id="61" idx="1"/>
          </p:cNvCxnSpPr>
          <p:nvPr/>
        </p:nvCxnSpPr>
        <p:spPr>
          <a:xfrm>
            <a:off x="2627784" y="44371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>
            <a:endCxn id="62" idx="1"/>
          </p:cNvCxnSpPr>
          <p:nvPr/>
        </p:nvCxnSpPr>
        <p:spPr>
          <a:xfrm>
            <a:off x="2627784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2627784" y="58052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 Uplatňování rozhodovací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dirty="0" smtClean="0"/>
              <a:t>liniového typu</a:t>
            </a:r>
          </a:p>
          <a:p>
            <a:r>
              <a:rPr lang="cs-CZ" dirty="0" smtClean="0"/>
              <a:t>štábního typu</a:t>
            </a:r>
          </a:p>
          <a:p>
            <a:r>
              <a:rPr lang="cs-CZ" dirty="0" smtClean="0"/>
              <a:t>kombinovaného typu</a:t>
            </a:r>
          </a:p>
          <a:p>
            <a:r>
              <a:rPr lang="cs-CZ" dirty="0" smtClean="0"/>
              <a:t>komisionálního typu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744</Words>
  <Application>Microsoft Office PowerPoint</Application>
  <PresentationFormat>Předvádění na obrazovce (4:3)</PresentationFormat>
  <Paragraphs>135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MANAGAMENT</vt:lpstr>
      <vt:lpstr>OSCAR</vt:lpstr>
      <vt:lpstr> </vt:lpstr>
      <vt:lpstr>Organizační struktury</vt:lpstr>
      <vt:lpstr>A. Sdružování činností</vt:lpstr>
      <vt:lpstr>Funkcionální organizační struktura</vt:lpstr>
      <vt:lpstr>Výrobková organizační struktura</vt:lpstr>
      <vt:lpstr>Ostatní účelové struktury</vt:lpstr>
      <vt:lpstr>B. Uplatňování rozhodovací pravomoci</vt:lpstr>
      <vt:lpstr>Liniové struktury</vt:lpstr>
      <vt:lpstr>Štábní struktury</vt:lpstr>
      <vt:lpstr>Kombinované struktury</vt:lpstr>
      <vt:lpstr> </vt:lpstr>
      <vt:lpstr>Maticové struktury</vt:lpstr>
      <vt:lpstr>Struktury komisionálního typu</vt:lpstr>
      <vt:lpstr>C. Míra delegace pravomoci</vt:lpstr>
      <vt:lpstr>D. Struktury podle členitosti</vt:lpstr>
      <vt:lpstr>E. Struktury podle časového trvání</vt:lpstr>
      <vt:lpstr>Proces tvorby organizační struktury</vt:lpstr>
      <vt:lpstr>Funkční požadavky organizace a její struktury</vt:lpstr>
      <vt:lpstr>Funkční požadavky - pokračování</vt:lpstr>
      <vt:lpstr>Faktory ovlivňující efektivní výběr organizačních struktur</vt:lpstr>
      <vt:lpstr>Proces projektování a adaptace organizačních struktur</vt:lpstr>
      <vt:lpstr>V průběhu procesu </vt:lpstr>
      <vt:lpstr>6 základních částí většiny struktur většiny firem</vt:lpstr>
      <vt:lpstr>Tendence rozvoje organizačních struktur v moderním managementu</vt:lpstr>
      <vt:lpstr>Tendency rozvoje….pokračování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ORGANIZOVÁNÍ</dc:title>
  <dc:creator>Javorova Barbora</dc:creator>
  <cp:lastModifiedBy>Javorova Barbora</cp:lastModifiedBy>
  <cp:revision>29</cp:revision>
  <dcterms:created xsi:type="dcterms:W3CDTF">2011-09-29T11:01:19Z</dcterms:created>
  <dcterms:modified xsi:type="dcterms:W3CDTF">2013-10-19T11:41:59Z</dcterms:modified>
</cp:coreProperties>
</file>