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73" r:id="rId11"/>
    <p:sldId id="261" r:id="rId12"/>
    <p:sldId id="274" r:id="rId13"/>
    <p:sldId id="262" r:id="rId14"/>
    <p:sldId id="263" r:id="rId15"/>
    <p:sldId id="264" r:id="rId16"/>
    <p:sldId id="275" r:id="rId17"/>
    <p:sldId id="265" r:id="rId18"/>
    <p:sldId id="266" r:id="rId19"/>
    <p:sldId id="267" r:id="rId20"/>
    <p:sldId id="276" r:id="rId21"/>
    <p:sldId id="277" r:id="rId22"/>
    <p:sldId id="278" r:id="rId23"/>
    <p:sldId id="279" r:id="rId24"/>
    <p:sldId id="280" r:id="rId25"/>
    <p:sldId id="281" r:id="rId26"/>
    <p:sldId id="268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88" d="100"/>
          <a:sy n="88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992-EF30-4222-B4EC-28F5333A7923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4ACE992-EF30-4222-B4EC-28F5333A7923}" type="datetimeFigureOut">
              <a:rPr lang="cs-CZ" smtClean="0"/>
              <a:t>24.11.2013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6C5A04-356A-4564-BDC6-2AF81D99C6A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Vývoj dětského výtvarného projevu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1. část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227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5900473" cy="442535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Ukázka kontrolované čmáranice </a:t>
            </a:r>
            <a:br>
              <a:rPr lang="cs-CZ" sz="2400" dirty="0" smtClean="0"/>
            </a:br>
            <a:r>
              <a:rPr lang="cs-CZ" sz="2400" dirty="0" smtClean="0"/>
              <a:t>s obsahem předem určeným</a:t>
            </a:r>
            <a:br>
              <a:rPr lang="cs-CZ" sz="2400" dirty="0" smtClean="0"/>
            </a:br>
            <a:r>
              <a:rPr lang="cs-CZ" sz="2400" dirty="0" smtClean="0"/>
              <a:t>(u vymezování bezobsažné, asociativní a obsažné čmáranice je zcela zásadní aktuální interpretace dítěte).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054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Kruhové útvary (neúplné), křivky, spirály, body, krátké husté čmáranice,…</a:t>
            </a:r>
          </a:p>
          <a:p>
            <a:pPr algn="just"/>
            <a:r>
              <a:rPr lang="cs-CZ" dirty="0" smtClean="0"/>
              <a:t>Zlepšení motoriky – možnost kresby uzavřeného kruhu, kříže.</a:t>
            </a:r>
          </a:p>
          <a:p>
            <a:pPr algn="just"/>
            <a:r>
              <a:rPr lang="cs-CZ" dirty="0" smtClean="0"/>
              <a:t>3 leté dítě: ovál, pravoúhelník, trojúhelník, kříž (řecký, diagonální).</a:t>
            </a:r>
          </a:p>
          <a:p>
            <a:pPr algn="just"/>
            <a:r>
              <a:rPr lang="cs-CZ" dirty="0" smtClean="0"/>
              <a:t>Osamostatnění spirál a kruhu. Spirála (děj, zákon organického růstu a jeho souměrné jednoty). Kruh (uvědomění si sebe jako samostatného individua s vnitřním napětím a dynamikou).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Počátek předoperačního období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7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46802"/>
            <a:ext cx="6068492" cy="455136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Ukázka spirály </a:t>
            </a:r>
            <a:br>
              <a:rPr lang="cs-CZ" dirty="0" smtClean="0"/>
            </a:br>
            <a:r>
              <a:rPr lang="cs-CZ" dirty="0" smtClean="0"/>
              <a:t>před vznikem prvního kruhu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4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Uplatňuje se zákon symetrie, osové souměrnosti.</a:t>
            </a:r>
          </a:p>
          <a:p>
            <a:r>
              <a:rPr lang="cs-CZ" dirty="0" smtClean="0"/>
              <a:t>Úmyslné užívání čtyřúhelníku (symbol hmotnosti, váhy a odporu vůči tlaku), trojúhelníku (s. potřeby přebití tlaku, ostré úhly – vzdor).</a:t>
            </a:r>
          </a:p>
          <a:p>
            <a:r>
              <a:rPr lang="cs-CZ" dirty="0" smtClean="0"/>
              <a:t>Každé dítě uplatňuje vlastní  preferované kombinace tvarů, možno doplněné o další čmáranice.</a:t>
            </a:r>
          </a:p>
          <a:p>
            <a:r>
              <a:rPr lang="cs-CZ" dirty="0" smtClean="0"/>
              <a:t>Vytváření objektů jako skládání geometrických tvarů mizí až v mladším školním věku.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Předoperační období 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6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3,5 roku – zákon rytmu (opakování tvarů).</a:t>
            </a:r>
          </a:p>
          <a:p>
            <a:r>
              <a:rPr lang="cs-CZ" dirty="0" smtClean="0"/>
              <a:t>4 roky – uvědomování si cíle, toho co dítě chce nakreslit, již při samotné realizaci, nikoliv dodatečně jako u asociativní čmáranice</a:t>
            </a:r>
          </a:p>
          <a:p>
            <a:r>
              <a:rPr lang="cs-CZ" dirty="0" smtClean="0"/>
              <a:t>(bezobsažná – asociativní – obsažná čmáranice).</a:t>
            </a:r>
          </a:p>
          <a:p>
            <a:r>
              <a:rPr lang="cs-CZ" dirty="0" smtClean="0"/>
              <a:t>Čitelnost významu i pro ostatní.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Předoperační období 2.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1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Vytváření grafického typu: pro  dítě charakteristické naučené schéma pro konkrétní jev a přenášené na jevy ostatní (zvíře s podobným vzhledem jako člověk).</a:t>
            </a:r>
          </a:p>
          <a:p>
            <a:r>
              <a:rPr lang="cs-CZ" dirty="0" smtClean="0"/>
              <a:t>Změna grafických typů se děje jako vypořádávání se nového a starého ve vnitřním světě dítěte. </a:t>
            </a:r>
          </a:p>
          <a:p>
            <a:r>
              <a:rPr lang="cs-CZ" dirty="0" smtClean="0"/>
              <a:t>Koexistence grafických typů.</a:t>
            </a:r>
          </a:p>
          <a:p>
            <a:r>
              <a:rPr lang="cs-CZ" dirty="0" smtClean="0"/>
              <a:t>Vracení se starých typů. </a:t>
            </a:r>
            <a:endParaRPr lang="cs-CZ" dirty="0"/>
          </a:p>
          <a:p>
            <a:r>
              <a:rPr lang="cs-CZ" dirty="0" smtClean="0"/>
              <a:t>Různé fáze grafických typů podle důležitosti objektu.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Předoperační období 3.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18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552728" cy="491454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Koexistence starého a nového grafického typu, různé typy podle důležitosti postav pro autora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787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Změna grafického typu </a:t>
            </a:r>
            <a:r>
              <a:rPr lang="cs-CZ" dirty="0"/>
              <a:t>není náhodná. Na vývoj nového typu působí potřeba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A</a:t>
            </a:r>
            <a:r>
              <a:rPr lang="cs-CZ" dirty="0"/>
              <a:t>) vyjádřit vztah člověka k </a:t>
            </a:r>
            <a:r>
              <a:rPr lang="cs-CZ" dirty="0" smtClean="0"/>
              <a:t>okolí;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B</a:t>
            </a:r>
            <a:r>
              <a:rPr lang="cs-CZ" dirty="0"/>
              <a:t>) naznačit věcné vztahy a </a:t>
            </a:r>
            <a:r>
              <a:rPr lang="cs-CZ" dirty="0" smtClean="0"/>
              <a:t>souvislosti;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C</a:t>
            </a:r>
            <a:r>
              <a:rPr lang="cs-CZ" dirty="0"/>
              <a:t>) zdůraznit jednání </a:t>
            </a:r>
            <a:r>
              <a:rPr lang="cs-CZ" dirty="0" smtClean="0"/>
              <a:t>osob;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D</a:t>
            </a:r>
            <a:r>
              <a:rPr lang="cs-CZ" dirty="0"/>
              <a:t>) charakterizovat duševní </a:t>
            </a:r>
            <a:r>
              <a:rPr lang="cs-CZ" dirty="0" smtClean="0"/>
              <a:t>hnutí;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Předoperační období 4.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8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Učitel by </a:t>
            </a:r>
            <a:r>
              <a:rPr lang="cs-CZ" dirty="0" smtClean="0"/>
              <a:t>neměl při spontánní kresbě vstupovat do přirozeného vývoje dětského výtvarného projevu se záměrem dítě posunout kupředu, nabádat dítě, </a:t>
            </a:r>
            <a:r>
              <a:rPr lang="cs-CZ" dirty="0"/>
              <a:t>aby dokreslilo další a další prvky (kde má obočí, kde má uši?...), ke kterým ještě </a:t>
            </a:r>
            <a:r>
              <a:rPr lang="cs-CZ" dirty="0" smtClean="0"/>
              <a:t>samo psychicky nedozrálo</a:t>
            </a:r>
            <a:r>
              <a:rPr lang="cs-CZ" dirty="0"/>
              <a:t>. </a:t>
            </a:r>
          </a:p>
          <a:p>
            <a:r>
              <a:rPr lang="cs-CZ" dirty="0" smtClean="0"/>
              <a:t>Měl by dítě učit poznávat své tělo pomocí různých her, při kterých si uvědomuji jeho části i funkce, smysly, a stejně přirozeným způsobem poznávat i svět kolem. </a:t>
            </a:r>
            <a:endParaRPr lang="cs-CZ" dirty="0"/>
          </a:p>
          <a:p>
            <a:r>
              <a:rPr lang="cs-CZ" dirty="0" smtClean="0"/>
              <a:t>Co se nenásilně pomocí zkušenosti začlení do dětského poznání se projeví po dozrání potřebných myšlenkových struktur i v jeho projevu.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Předoperační období 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5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779912" y="2564904"/>
            <a:ext cx="4564028" cy="403244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Hlavonožec – </a:t>
            </a:r>
            <a:r>
              <a:rPr lang="cs-CZ" dirty="0" smtClean="0"/>
              <a:t>kruh, ovál, postupně detaily obličeje (oči ---pusa --- nos---uši), </a:t>
            </a:r>
            <a:r>
              <a:rPr lang="cs-CZ" dirty="0"/>
              <a:t>z ní vyrůstají třásňovité linie často většího množství.</a:t>
            </a:r>
          </a:p>
          <a:p>
            <a:r>
              <a:rPr lang="cs-CZ" dirty="0" smtClean="0"/>
              <a:t>Redukce linií </a:t>
            </a:r>
            <a:r>
              <a:rPr lang="cs-CZ" dirty="0"/>
              <a:t>na </a:t>
            </a:r>
            <a:r>
              <a:rPr lang="cs-CZ" dirty="0" smtClean="0"/>
              <a:t>dvě (nohy), </a:t>
            </a:r>
            <a:r>
              <a:rPr lang="cs-CZ" dirty="0"/>
              <a:t>někdy se dvěma dalšími postranními </a:t>
            </a:r>
            <a:r>
              <a:rPr lang="cs-CZ" dirty="0" smtClean="0"/>
              <a:t>liniemi</a:t>
            </a:r>
            <a:r>
              <a:rPr lang="cs-CZ" dirty="0"/>
              <a:t> </a:t>
            </a:r>
            <a:r>
              <a:rPr lang="cs-CZ" dirty="0" smtClean="0"/>
              <a:t>– ruce – vyrůstají buď z nohou nebo z hlavy.</a:t>
            </a:r>
          </a:p>
          <a:p>
            <a:r>
              <a:rPr lang="cs-CZ" dirty="0" smtClean="0"/>
              <a:t>Spojovací čára --- tělo, ruce už jdou z krku, postupně druhá čára u rukou a nohou --- účes, oblečení, kalhoty, šaty, genderové rozlišení, postavy v situaci.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lidské postavy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5" y="1340768"/>
            <a:ext cx="3103579" cy="540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4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159950"/>
              </p:ext>
            </p:extLst>
          </p:nvPr>
        </p:nvGraphicFramePr>
        <p:xfrm>
          <a:off x="323534" y="2276866"/>
          <a:ext cx="8568947" cy="4104465"/>
        </p:xfrm>
        <a:graphic>
          <a:graphicData uri="http://schemas.openxmlformats.org/drawingml/2006/table">
            <a:tbl>
              <a:tblPr/>
              <a:tblGrid>
                <a:gridCol w="622492"/>
                <a:gridCol w="456038"/>
                <a:gridCol w="437796"/>
                <a:gridCol w="437796"/>
                <a:gridCol w="437796"/>
                <a:gridCol w="574607"/>
                <a:gridCol w="538124"/>
                <a:gridCol w="437796"/>
                <a:gridCol w="474280"/>
                <a:gridCol w="437796"/>
                <a:gridCol w="437796"/>
                <a:gridCol w="437796"/>
                <a:gridCol w="492521"/>
                <a:gridCol w="595129"/>
                <a:gridCol w="437796"/>
                <a:gridCol w="437796"/>
                <a:gridCol w="437796"/>
                <a:gridCol w="437796"/>
              </a:tblGrid>
              <a:tr h="159396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396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Narození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rok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roky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roky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roky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let 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let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let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let 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let 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let 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let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let 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let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let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let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let 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let 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96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Senzomotorické období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Stádium předoperační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Stádium konkrétních operací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Stádium formálních operací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614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rozvoj představivosti a symbolického obrazu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názorné myšlení</a:t>
                      </a:r>
                    </a:p>
                  </a:txBody>
                  <a:tcPr marL="5918" marR="5918" marT="5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Nahodilý realismus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Nepochopený realismus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Intelektuální realismus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Zrakový realismus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Stádium čáranic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Preschematické období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Schematické období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Kresebný realismus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Pseudonaturalistické ob.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Naturalistické období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Čmáranice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Linie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Popisný symbolismus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Popisný realismus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Vizuální realismus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Potlačení, ztráta odvahy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Umělecké oživení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9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Stádium čáranic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Přechod ze stádia čárání k prvotnímu obrazu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Vytváření grafických typů, rozvoj kreslířského zobrazování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Obrat k napodobování optické podoby zobrazovaných předmětů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Krize výtvarného projevu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9396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PIAGET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LUQUET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LÖWENFELD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BURT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UŽDIL</a:t>
                      </a:r>
                    </a:p>
                  </a:txBody>
                  <a:tcPr marL="5918" marR="5918" marT="5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367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DVP na časové ose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6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3342920" cy="445722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Ukázka hlavonožce</a:t>
            </a:r>
            <a:br>
              <a:rPr lang="cs-CZ" sz="3200" dirty="0" smtClean="0"/>
            </a:br>
            <a:r>
              <a:rPr lang="cs-CZ" sz="3200" dirty="0" smtClean="0"/>
              <a:t>ruce z nohou i z hlavy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76256" y="5877272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(3, 0)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7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904656" cy="442849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Ukázka hlavonožce</a:t>
            </a:r>
            <a:br>
              <a:rPr lang="cs-CZ" sz="3600" dirty="0" smtClean="0"/>
            </a:br>
            <a:r>
              <a:rPr lang="cs-CZ" sz="3600" dirty="0" smtClean="0"/>
              <a:t>linka vymezující tělo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7794780" y="5791876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(3, 0)</a:t>
            </a:r>
          </a:p>
        </p:txBody>
      </p:sp>
    </p:spTree>
    <p:extLst>
      <p:ext uri="{BB962C8B-B14F-4D97-AF65-F5344CB8AC3E}">
        <p14:creationId xmlns:p14="http://schemas.microsoft.com/office/powerpoint/2010/main" val="32641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188505" cy="464137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Tělo jako samostatná část</a:t>
            </a:r>
            <a:br>
              <a:rPr lang="cs-CZ" sz="2800" dirty="0" smtClean="0"/>
            </a:br>
            <a:r>
              <a:rPr lang="cs-CZ" sz="2800" dirty="0" err="1" smtClean="0"/>
              <a:t>genderově</a:t>
            </a:r>
            <a:r>
              <a:rPr lang="cs-CZ" sz="2800" dirty="0" smtClean="0"/>
              <a:t> odlišené postavy účesem,</a:t>
            </a:r>
            <a:br>
              <a:rPr lang="cs-CZ" sz="2800" dirty="0" smtClean="0"/>
            </a:br>
            <a:r>
              <a:rPr lang="cs-CZ" sz="2800" dirty="0" smtClean="0"/>
              <a:t>další prvky (nos, boty)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7956375" y="5949280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(4, 3)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3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94497" cy="479266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Oblečení prozatím v rámci vymalování,</a:t>
            </a:r>
            <a:br>
              <a:rPr lang="cs-CZ" sz="3600" dirty="0" smtClean="0"/>
            </a:br>
            <a:r>
              <a:rPr lang="cs-CZ" sz="3600" dirty="0" smtClean="0"/>
              <a:t>obrysová čára zatím jedna,</a:t>
            </a:r>
            <a:br>
              <a:rPr lang="cs-CZ" sz="3600" dirty="0" smtClean="0"/>
            </a:br>
            <a:r>
              <a:rPr lang="cs-CZ" sz="3600" dirty="0" smtClean="0"/>
              <a:t>další detaily (brýle</a:t>
            </a:r>
            <a:r>
              <a:rPr lang="cs-CZ" sz="3600" dirty="0"/>
              <a:t>, </a:t>
            </a:r>
            <a:r>
              <a:rPr lang="cs-CZ" sz="3600" dirty="0" smtClean="0"/>
              <a:t>prsty).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092280" y="6096083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 smtClean="0">
                <a:solidFill>
                  <a:prstClr val="black"/>
                </a:solidFill>
              </a:rPr>
              <a:t>(4, 3)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3564395" cy="475252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Oblečení již ve dvou obrysových liniích, prsty oválné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876256" y="6165304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(5, 7)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6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8800"/>
            <a:ext cx="3600400" cy="480053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Postava z plného profilu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989914" y="5958572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(5, </a:t>
            </a:r>
            <a:r>
              <a:rPr lang="cs-CZ" dirty="0"/>
              <a:t>0)</a:t>
            </a:r>
          </a:p>
        </p:txBody>
      </p:sp>
    </p:spTree>
    <p:extLst>
      <p:ext uri="{BB962C8B-B14F-4D97-AF65-F5344CB8AC3E}">
        <p14:creationId xmlns:p14="http://schemas.microsoft.com/office/powerpoint/2010/main" val="21012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6092494" cy="4569371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Postavy v ději (návštěva v 1. třídě)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956376" y="580526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(5, 10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50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675467"/>
            <a:ext cx="7588365" cy="3450696"/>
          </a:xfrm>
        </p:spPr>
        <p:txBody>
          <a:bodyPr/>
          <a:lstStyle/>
          <a:p>
            <a:pPr algn="just" defTabSz="912813"/>
            <a:r>
              <a:rPr lang="cs-CZ" dirty="0"/>
              <a:t>Hazuková, H., </a:t>
            </a:r>
            <a:r>
              <a:rPr lang="cs-CZ" dirty="0" err="1"/>
              <a:t>Šamšula</a:t>
            </a:r>
            <a:r>
              <a:rPr lang="cs-CZ" dirty="0"/>
              <a:t>, P. (2005). </a:t>
            </a:r>
            <a:r>
              <a:rPr lang="cs-CZ" i="1" dirty="0"/>
              <a:t>Didaktika výtvarné výchovy </a:t>
            </a:r>
            <a:r>
              <a:rPr lang="cs-CZ" i="1" dirty="0" smtClean="0"/>
              <a:t>I.</a:t>
            </a:r>
            <a:r>
              <a:rPr lang="cs-CZ" dirty="0" smtClean="0"/>
              <a:t> Praha</a:t>
            </a:r>
            <a:r>
              <a:rPr lang="cs-CZ" dirty="0"/>
              <a:t>: Pedagogická fakulta UK.</a:t>
            </a:r>
          </a:p>
          <a:p>
            <a:pPr algn="just" defTabSz="912813"/>
            <a:r>
              <a:rPr lang="cs-CZ" dirty="0" err="1"/>
              <a:t>Davido</a:t>
            </a:r>
            <a:r>
              <a:rPr lang="cs-CZ" dirty="0"/>
              <a:t>, R. (2008). </a:t>
            </a:r>
            <a:r>
              <a:rPr lang="cs-CZ" i="1" dirty="0"/>
              <a:t>Kresba jako nástroj poznání dítěte</a:t>
            </a:r>
            <a:r>
              <a:rPr lang="cs-CZ" dirty="0"/>
              <a:t>. Praha: Portál.</a:t>
            </a:r>
          </a:p>
          <a:p>
            <a:pPr algn="just" defTabSz="912813"/>
            <a:r>
              <a:rPr lang="cs-CZ" dirty="0" err="1" smtClean="0"/>
              <a:t>Šicková</a:t>
            </a:r>
            <a:r>
              <a:rPr lang="cs-CZ" dirty="0" smtClean="0"/>
              <a:t> </a:t>
            </a:r>
            <a:r>
              <a:rPr lang="cs-CZ" dirty="0" err="1" smtClean="0"/>
              <a:t>Fabrici</a:t>
            </a:r>
            <a:r>
              <a:rPr lang="cs-CZ" dirty="0"/>
              <a:t>, J. (2008). </a:t>
            </a:r>
            <a:r>
              <a:rPr lang="cs-CZ" i="1" dirty="0"/>
              <a:t>Základy </a:t>
            </a:r>
            <a:r>
              <a:rPr lang="cs-CZ" i="1" dirty="0" smtClean="0"/>
              <a:t>arteterapie</a:t>
            </a:r>
            <a:r>
              <a:rPr lang="cs-CZ" dirty="0" smtClean="0"/>
              <a:t>. Praha</a:t>
            </a:r>
            <a:r>
              <a:rPr lang="cs-CZ" dirty="0"/>
              <a:t>: Portál.</a:t>
            </a:r>
            <a:endParaRPr lang="cs-CZ" dirty="0"/>
          </a:p>
          <a:p>
            <a:r>
              <a:rPr lang="cs-CZ" dirty="0" err="1"/>
              <a:t>Uždil</a:t>
            </a:r>
            <a:r>
              <a:rPr lang="cs-CZ" dirty="0"/>
              <a:t>, J. (1974, nebo 2002). </a:t>
            </a:r>
            <a:r>
              <a:rPr lang="cs-CZ" i="1" dirty="0"/>
              <a:t>Čáry, klikyháky, paňáci             a auta. </a:t>
            </a:r>
            <a:r>
              <a:rPr lang="cs-CZ" dirty="0"/>
              <a:t>Praha: SPN, nebo Praha: Portál.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7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řed 1 rokem života – nelze mluvit ještě mluvit o inteligenci</a:t>
            </a:r>
          </a:p>
          <a:p>
            <a:r>
              <a:rPr lang="cs-CZ" i="1" dirty="0" smtClean="0"/>
              <a:t>I. stádium </a:t>
            </a:r>
            <a:r>
              <a:rPr lang="cs-CZ" dirty="0" smtClean="0"/>
              <a:t>– reflexy;</a:t>
            </a:r>
          </a:p>
          <a:p>
            <a:r>
              <a:rPr lang="cs-CZ" i="1" dirty="0" smtClean="0"/>
              <a:t>II. stádium</a:t>
            </a:r>
            <a:r>
              <a:rPr lang="cs-CZ" dirty="0" smtClean="0"/>
              <a:t> – zvyky;</a:t>
            </a:r>
          </a:p>
          <a:p>
            <a:r>
              <a:rPr lang="cs-CZ" i="1" dirty="0" smtClean="0"/>
              <a:t>III. stádium </a:t>
            </a:r>
            <a:r>
              <a:rPr lang="cs-CZ" dirty="0" smtClean="0"/>
              <a:t>– koordinace vidění a uchopování;</a:t>
            </a:r>
          </a:p>
          <a:p>
            <a:r>
              <a:rPr lang="cs-CZ" i="1" dirty="0" smtClean="0"/>
              <a:t>IV. a V. stádium </a:t>
            </a:r>
            <a:r>
              <a:rPr lang="cs-CZ" dirty="0" smtClean="0"/>
              <a:t>– počátek inteligence, dítě uplatňuje známá schémata k dosažení svých cílů;</a:t>
            </a:r>
          </a:p>
          <a:p>
            <a:r>
              <a:rPr lang="cs-CZ" i="1" dirty="0" smtClean="0"/>
              <a:t>VI. stádium </a:t>
            </a:r>
            <a:r>
              <a:rPr lang="cs-CZ" dirty="0" smtClean="0"/>
              <a:t>- dítě starší 1 roku už hledá nové prostředky k dosažení svých cílů;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Senzomotorické období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2708920"/>
            <a:ext cx="7848872" cy="345069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Před 1 rokem se většinou dítě nedostane k možnosti kreslit, pokud by kreslilo, vytvářelo by skvrny.</a:t>
            </a:r>
          </a:p>
          <a:p>
            <a:r>
              <a:rPr lang="cs-CZ" dirty="0" err="1" smtClean="0"/>
              <a:t>Předvýtvarné</a:t>
            </a:r>
            <a:r>
              <a:rPr lang="cs-CZ" dirty="0" smtClean="0"/>
              <a:t> období – </a:t>
            </a:r>
            <a:r>
              <a:rPr lang="cs-CZ" i="1" dirty="0" smtClean="0"/>
              <a:t>ničivé období </a:t>
            </a:r>
            <a:r>
              <a:rPr lang="cs-CZ" dirty="0" smtClean="0"/>
              <a:t>(</a:t>
            </a:r>
            <a:r>
              <a:rPr lang="cs-CZ" dirty="0" err="1" smtClean="0"/>
              <a:t>Uždil</a:t>
            </a:r>
            <a:r>
              <a:rPr lang="cs-CZ" dirty="0" smtClean="0"/>
              <a:t>, 1974): nežádoucí, destruující, špinící apod. </a:t>
            </a:r>
            <a:r>
              <a:rPr lang="cs-CZ" dirty="0"/>
              <a:t>činnosti </a:t>
            </a:r>
            <a:r>
              <a:rPr lang="cs-CZ" dirty="0" smtClean="0"/>
              <a:t>zanechávající za sebou trvalou stopu.</a:t>
            </a:r>
          </a:p>
          <a:p>
            <a:r>
              <a:rPr lang="cs-CZ" dirty="0" smtClean="0"/>
              <a:t>Dítě se seznamuje s novými okolními předměty tak, že je používá (čárá s nimi, tluče, píchá, mačká je, trhá, tře, hladí,…).</a:t>
            </a:r>
          </a:p>
          <a:p>
            <a:r>
              <a:rPr lang="cs-CZ" dirty="0" smtClean="0"/>
              <a:t>Interakce asimilace a akomodace (</a:t>
            </a:r>
            <a:r>
              <a:rPr lang="cs-CZ" dirty="0" err="1" smtClean="0"/>
              <a:t>Piaget</a:t>
            </a:r>
            <a:r>
              <a:rPr lang="cs-CZ" dirty="0" smtClean="0"/>
              <a:t> &amp; </a:t>
            </a:r>
            <a:r>
              <a:rPr lang="cs-CZ" dirty="0" err="1" smtClean="0"/>
              <a:t>Inhelderová</a:t>
            </a:r>
            <a:r>
              <a:rPr lang="cs-CZ" dirty="0" smtClean="0"/>
              <a:t>, 1997).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DVP v </a:t>
            </a:r>
            <a:r>
              <a:rPr lang="cs-CZ" dirty="0" err="1" smtClean="0"/>
              <a:t>senzomot</a:t>
            </a:r>
            <a:r>
              <a:rPr lang="cs-CZ" dirty="0" smtClean="0"/>
              <a:t>. období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9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675467"/>
            <a:ext cx="7516357" cy="3450696"/>
          </a:xfrm>
        </p:spPr>
        <p:txBody>
          <a:bodyPr>
            <a:normAutofit fontScale="92500" lnSpcReduction="20000"/>
          </a:bodyPr>
          <a:lstStyle/>
          <a:p>
            <a:pPr lvl="0" algn="just">
              <a:buClr>
                <a:srgbClr val="4F81BD"/>
              </a:buClr>
            </a:pPr>
            <a:r>
              <a:rPr lang="cs-CZ" dirty="0">
                <a:solidFill>
                  <a:srgbClr val="1F497D"/>
                </a:solidFill>
              </a:rPr>
              <a:t>Dítě je schopné čmárat na papír již kolem 1 roku, pouze motorický pohyb, </a:t>
            </a:r>
            <a:r>
              <a:rPr lang="cs-CZ" dirty="0" smtClean="0">
                <a:solidFill>
                  <a:srgbClr val="1F497D"/>
                </a:solidFill>
              </a:rPr>
              <a:t>jenž není </a:t>
            </a:r>
            <a:r>
              <a:rPr lang="cs-CZ" dirty="0">
                <a:solidFill>
                  <a:srgbClr val="1F497D"/>
                </a:solidFill>
              </a:rPr>
              <a:t>vázán na papír, hra bez cíle, koordinace natahovačů a ohýbačů </a:t>
            </a:r>
            <a:r>
              <a:rPr lang="cs-CZ" dirty="0" smtClean="0">
                <a:solidFill>
                  <a:srgbClr val="1F497D"/>
                </a:solidFill>
              </a:rPr>
              <a:t>svalů (</a:t>
            </a:r>
            <a:r>
              <a:rPr lang="cs-CZ" i="1" dirty="0" smtClean="0">
                <a:solidFill>
                  <a:srgbClr val="1F497D"/>
                </a:solidFill>
              </a:rPr>
              <a:t>chaotická</a:t>
            </a:r>
            <a:r>
              <a:rPr lang="cs-CZ" i="1" dirty="0">
                <a:solidFill>
                  <a:srgbClr val="1F497D"/>
                </a:solidFill>
              </a:rPr>
              <a:t>, </a:t>
            </a:r>
            <a:r>
              <a:rPr lang="cs-CZ" i="1" dirty="0" smtClean="0">
                <a:solidFill>
                  <a:srgbClr val="1F497D"/>
                </a:solidFill>
              </a:rPr>
              <a:t>bezobsažná čmáranice</a:t>
            </a:r>
            <a:r>
              <a:rPr lang="cs-CZ" dirty="0" smtClean="0">
                <a:solidFill>
                  <a:srgbClr val="1F497D"/>
                </a:solidFill>
              </a:rPr>
              <a:t>).</a:t>
            </a:r>
            <a:endParaRPr lang="cs-CZ" dirty="0">
              <a:solidFill>
                <a:srgbClr val="1F497D"/>
              </a:solidFill>
            </a:endParaRPr>
          </a:p>
          <a:p>
            <a:pPr algn="just"/>
            <a:r>
              <a:rPr lang="cs-CZ" dirty="0" smtClean="0"/>
              <a:t>Zlepšení motoriky, koordinace mezi okem a paží , možnost inhibice v kresbě, zpětná vazba do psychiky dítěte – vědomá kontrola (</a:t>
            </a:r>
            <a:r>
              <a:rPr lang="cs-CZ" i="1" dirty="0" smtClean="0"/>
              <a:t>kontrolovaná čmáranice</a:t>
            </a:r>
            <a:r>
              <a:rPr lang="cs-CZ" dirty="0" smtClean="0"/>
              <a:t>, </a:t>
            </a:r>
            <a:r>
              <a:rPr lang="cs-CZ" dirty="0"/>
              <a:t>s </a:t>
            </a:r>
            <a:r>
              <a:rPr lang="cs-CZ" dirty="0" smtClean="0"/>
              <a:t>rozvojem asociace představ na </a:t>
            </a:r>
            <a:r>
              <a:rPr lang="cs-CZ" dirty="0"/>
              <a:t>konci 2. </a:t>
            </a:r>
            <a:r>
              <a:rPr lang="cs-CZ" dirty="0" smtClean="0"/>
              <a:t>roku – </a:t>
            </a:r>
            <a:r>
              <a:rPr lang="cs-CZ" i="1" dirty="0" smtClean="0"/>
              <a:t>asociativní čmáranice </a:t>
            </a:r>
            <a:r>
              <a:rPr lang="cs-CZ" dirty="0" smtClean="0"/>
              <a:t>– obsah kresbě dodáván dodatečně – ex post, těsně po té může být jiný než následující den, pokud se obsah promítá již do tvorby a s postupem času se nemění – </a:t>
            </a:r>
            <a:r>
              <a:rPr lang="cs-CZ" i="1" dirty="0" smtClean="0"/>
              <a:t>obsažná čmáranice)</a:t>
            </a:r>
            <a:r>
              <a:rPr lang="cs-CZ" dirty="0" smtClean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DVP v </a:t>
            </a:r>
            <a:r>
              <a:rPr lang="cs-CZ" dirty="0" err="1" smtClean="0"/>
              <a:t>senzomot</a:t>
            </a:r>
            <a:r>
              <a:rPr lang="cs-CZ" dirty="0" smtClean="0"/>
              <a:t>. období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2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564904"/>
            <a:ext cx="4748345" cy="356125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Ukázka bezobsažné </a:t>
            </a:r>
            <a:br>
              <a:rPr lang="cs-CZ" dirty="0" smtClean="0"/>
            </a:br>
            <a:r>
              <a:rPr lang="cs-CZ" dirty="0" smtClean="0"/>
              <a:t>chaotické čmáranice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564904"/>
            <a:ext cx="4748345" cy="356125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>Ukázka bezobsažné čmáranice </a:t>
            </a:r>
            <a:br>
              <a:rPr lang="cs-CZ" sz="3100" dirty="0" smtClean="0"/>
            </a:br>
            <a:r>
              <a:rPr lang="cs-CZ" sz="3100" dirty="0" smtClean="0"/>
              <a:t>s počátečními projevy kontroly</a:t>
            </a:r>
            <a:br>
              <a:rPr lang="cs-CZ" sz="3100" dirty="0" smtClean="0"/>
            </a:br>
            <a:r>
              <a:rPr lang="cs-CZ" sz="3100" dirty="0" smtClean="0"/>
              <a:t> (inhibice – zastavení se)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1550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564904"/>
            <a:ext cx="4748345" cy="356125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Ukázka vícečetného zastavení (inhibice) a změny směru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9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404532" cy="480339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Asociativní kontrolovaná čmáranice </a:t>
            </a:r>
            <a:br>
              <a:rPr lang="cs-CZ" sz="3200" dirty="0" smtClean="0"/>
            </a:br>
            <a:r>
              <a:rPr lang="cs-CZ" sz="3200" dirty="0" smtClean="0"/>
              <a:t>(význam dodáván dítětem dodatečně)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794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2313</TotalTime>
  <Words>1029</Words>
  <Application>Microsoft Office PowerPoint</Application>
  <PresentationFormat>Předvádění na obrazovce (4:3)</PresentationFormat>
  <Paragraphs>199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Vlnění</vt:lpstr>
      <vt:lpstr>Vývoj dětského výtvarného projevu</vt:lpstr>
      <vt:lpstr>Vývoj DVP na časové ose</vt:lpstr>
      <vt:lpstr>Senzomotorické období</vt:lpstr>
      <vt:lpstr>DVP v senzomot. období 1</vt:lpstr>
      <vt:lpstr>DVP v senzomot. období 2</vt:lpstr>
      <vt:lpstr>Ukázka bezobsažné  chaotické čmáranice</vt:lpstr>
      <vt:lpstr>Ukázka bezobsažné čmáranice  s počátečními projevy kontroly  (inhibice – zastavení se)</vt:lpstr>
      <vt:lpstr>Ukázka vícečetného zastavení (inhibice) a změny směru</vt:lpstr>
      <vt:lpstr>Asociativní kontrolovaná čmáranice  (význam dodáván dítětem dodatečně)</vt:lpstr>
      <vt:lpstr>Ukázka kontrolované čmáranice  s obsahem předem určeným (u vymezování bezobsažné, asociativní a obsažné čmáranice je zcela zásadní aktuální interpretace dítěte).</vt:lpstr>
      <vt:lpstr>Počátek předoperačního období</vt:lpstr>
      <vt:lpstr>Ukázka spirály  před vznikem prvního kruhu</vt:lpstr>
      <vt:lpstr>Předoperační období 1.</vt:lpstr>
      <vt:lpstr>Předoperační období 2.</vt:lpstr>
      <vt:lpstr>Předoperační období 3.</vt:lpstr>
      <vt:lpstr>Koexistence starého a nového grafického typu, různé typy podle důležitosti postav pro autora</vt:lpstr>
      <vt:lpstr>Předoperační období 4.</vt:lpstr>
      <vt:lpstr>Předoperační období 5.</vt:lpstr>
      <vt:lpstr>Vývoj lidské postavy</vt:lpstr>
      <vt:lpstr>Ukázka hlavonožce ruce z nohou i z hlavy</vt:lpstr>
      <vt:lpstr>Ukázka hlavonožce linka vymezující tělo</vt:lpstr>
      <vt:lpstr>Tělo jako samostatná část genderově odlišené postavy účesem, další prvky (nos, boty)</vt:lpstr>
      <vt:lpstr>Oblečení prozatím v rámci vymalování, obrysová čára zatím jedna, další detaily (brýle, prsty). </vt:lpstr>
      <vt:lpstr>Oblečení již ve dvou obrysových liniích, prsty oválné</vt:lpstr>
      <vt:lpstr>Postava z plného profilu</vt:lpstr>
      <vt:lpstr>Postavy v ději (návštěva v 1. třídě)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DVP 1. část</dc:title>
  <dc:creator>Macarátek</dc:creator>
  <cp:lastModifiedBy>Macarátek</cp:lastModifiedBy>
  <cp:revision>40</cp:revision>
  <dcterms:created xsi:type="dcterms:W3CDTF">2013-10-06T05:06:31Z</dcterms:created>
  <dcterms:modified xsi:type="dcterms:W3CDTF">2013-11-24T17:34:19Z</dcterms:modified>
</cp:coreProperties>
</file>