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3" r:id="rId3"/>
    <p:sldId id="280" r:id="rId4"/>
    <p:sldId id="281" r:id="rId5"/>
    <p:sldId id="279" r:id="rId6"/>
    <p:sldId id="266" r:id="rId7"/>
    <p:sldId id="267" r:id="rId8"/>
    <p:sldId id="270" r:id="rId9"/>
    <p:sldId id="271" r:id="rId10"/>
    <p:sldId id="272" r:id="rId11"/>
    <p:sldId id="282" r:id="rId12"/>
    <p:sldId id="283" r:id="rId13"/>
    <p:sldId id="284" r:id="rId14"/>
    <p:sldId id="285" r:id="rId15"/>
    <p:sldId id="286" r:id="rId16"/>
    <p:sldId id="294" r:id="rId17"/>
    <p:sldId id="287" r:id="rId18"/>
    <p:sldId id="293" r:id="rId19"/>
    <p:sldId id="268" r:id="rId20"/>
    <p:sldId id="273" r:id="rId21"/>
    <p:sldId id="288" r:id="rId22"/>
    <p:sldId id="290" r:id="rId23"/>
    <p:sldId id="269" r:id="rId24"/>
    <p:sldId id="274" r:id="rId25"/>
    <p:sldId id="291" r:id="rId26"/>
    <p:sldId id="275" r:id="rId27"/>
    <p:sldId id="292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5" autoAdjust="0"/>
    <p:restoredTop sz="92230" autoAdjust="0"/>
  </p:normalViewPr>
  <p:slideViewPr>
    <p:cSldViewPr>
      <p:cViewPr>
        <p:scale>
          <a:sx n="85" d="100"/>
          <a:sy n="85" d="100"/>
        </p:scale>
        <p:origin x="-94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D490-987C-4767-8D7F-D0DE6172045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2694A-E0C6-4131-9164-06B294EDC39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DB2D1-A6B0-4F20-B8C8-6EC7040792D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A9F33-C674-4E51-AB2D-FDB79F6ADDB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67B0E-55C3-4699-9FDC-9B4DAAB99C0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6F6C0-4AE0-4E17-BA94-E3894622FDA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CC2C4-499B-43C6-90B7-55914E52E20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8064AC-BF5E-4973-BC94-C4EB51D65A2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A43C4-8BB8-4ECD-8C61-08DB6B4C56C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68A631BA-F5A4-4596-81A0-F3DCF0ACD88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7FCD6-0881-41D3-A43A-608B0DA364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073CC8E-2F80-48BF-B56E-A00C21E98E2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3959424" y="6021288"/>
            <a:ext cx="5184576" cy="670789"/>
          </a:xfrm>
        </p:spPr>
        <p:txBody>
          <a:bodyPr>
            <a:normAutofit/>
          </a:bodyPr>
          <a:lstStyle/>
          <a:p>
            <a:pPr algn="l"/>
            <a:r>
              <a:rPr lang="cs-CZ" sz="2400" cap="all" dirty="0" smtClean="0">
                <a:solidFill>
                  <a:schemeClr val="bg2"/>
                </a:solidFill>
                <a:latin typeface="Gill Sans Ultra Bold" pitchFamily="34" charset="-18"/>
              </a:rPr>
              <a:t>Kompozice a barevnost</a:t>
            </a:r>
            <a:endParaRPr lang="cs-CZ" sz="2400" cap="all" dirty="0">
              <a:solidFill>
                <a:schemeClr val="bg2"/>
              </a:solidFill>
              <a:latin typeface="Gill Sans Ultra Bold" pitchFamily="34" charset="-18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6480048" cy="194421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cs-CZ" sz="3600" b="0" dirty="0" smtClean="0">
                <a:ln w="50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Gill Sans Ultra Bold Condensed" pitchFamily="34" charset="0"/>
                <a:ea typeface="Adobe Gothic Std B" pitchFamily="34" charset="-128"/>
                <a:cs typeface="Times New Roman" pitchFamily="18" charset="0"/>
              </a:rPr>
              <a:t>Vývoj dětského výtvarného projevu 4</a:t>
            </a:r>
            <a:endParaRPr lang="cs-CZ" sz="3600" b="0" dirty="0">
              <a:ln w="5000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latin typeface="Gill Sans Ultra Bold Condensed" pitchFamily="34" charset="0"/>
              <a:ea typeface="Adobe Gothic Std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Usazení objektů v prostoru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5069160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Arial Narrow" pitchFamily="34" charset="0"/>
              </a:rPr>
              <a:t>Zprvu je základní čára výhodou. Pokud se však v projevu dítě usadí i v pozdější době, může se stát spíše brzdou rozmanitějších kompozic.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Někdy si dítě s čárou při spodním okraji nevystačí a pokračuje podél dalších stran papíru, kdy jsou pak předměty nebo postavy na boční straně papíru kolmé na ty při spodní straně papíru.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Složitější scény bývají řazeny nad několika základními čarami umístěnými vodorovně nad sebou.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Postupně se základní čára posune nad okraj papíru a vzniklý prostor bývá zaplněn trávou, cestou apod.</a:t>
            </a:r>
          </a:p>
          <a:p>
            <a:pPr algn="just"/>
            <a:r>
              <a:rPr lang="cs-CZ" sz="2000" dirty="0" smtClean="0">
                <a:latin typeface="Arial Narrow" pitchFamily="34" charset="0"/>
              </a:rPr>
              <a:t>Později se patrně vlivem starších dětí nebo učitele, posune základní čára ještě výše a tvoří tak hranici země, tzv. intelektuální horizont (tzn. že čára není skutečným horizontem z očí pozorovatele, ale myšlenou vymezující čarou pro usazení objektů). Zobrazované postavy a předměty jsou umístěny mezi tento horizont a spodní okraj papíru.</a:t>
            </a:r>
          </a:p>
          <a:p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Volně rozmístěné objekty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7806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Slunce upevňuje orientaci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81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Základní čára opisuje spodní okraj papíru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903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Posunutá základní čára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469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Více usazovacích základních čar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541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Základní čáru přebírá kopec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429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Intelektuální horizont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326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Základní čáry nad sebou při složitém ději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818839" y="2221721"/>
            <a:ext cx="4743367" cy="3557525"/>
          </a:xfrm>
        </p:spPr>
      </p:pic>
    </p:spTree>
    <p:extLst>
      <p:ext uri="{BB962C8B-B14F-4D97-AF65-F5344CB8AC3E}">
        <p14:creationId xmlns:p14="http://schemas.microsoft.com/office/powerpoint/2010/main" val="22462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Dětský kolorit 1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400" dirty="0" smtClean="0">
                <a:latin typeface="Arial Narrow" pitchFamily="34" charset="0"/>
              </a:rPr>
              <a:t>Typická malba krajiny u dítěte: „tráva a stromy budou zelené, obloha modrá. Domy budou světlejší než zem, nebude se v nich uplatňovat zelená, spíš žlutá a růžová. Střechy zazáří asi červeně. Pro oděv figur stojících v popředí se nabízí celá pestrost palety. Barva obličeje se bude chtít přiblížit barvě pokožky alespoň potud, že bude světlá a teplá“ (</a:t>
            </a:r>
            <a:r>
              <a:rPr lang="cs-CZ" sz="2400" dirty="0" err="1" smtClean="0">
                <a:latin typeface="Arial Narrow" pitchFamily="34" charset="0"/>
              </a:rPr>
              <a:t>Uždil</a:t>
            </a:r>
            <a:r>
              <a:rPr lang="cs-CZ" sz="2400" dirty="0" smtClean="0">
                <a:latin typeface="Arial Narrow" pitchFamily="34" charset="0"/>
              </a:rPr>
              <a:t>, 1974, str. 56)</a:t>
            </a:r>
          </a:p>
          <a:p>
            <a:pPr algn="just"/>
            <a:endParaRPr lang="cs-CZ" sz="2400" dirty="0" smtClean="0">
              <a:latin typeface="Arial Narrow" pitchFamily="34" charset="0"/>
            </a:endParaRPr>
          </a:p>
          <a:p>
            <a:pPr algn="just"/>
            <a:r>
              <a:rPr lang="cs-CZ" sz="2400" dirty="0" smtClean="0">
                <a:latin typeface="Arial Narrow" pitchFamily="34" charset="0"/>
              </a:rPr>
              <a:t>Barevnost může být i značně omezená, a to z toho důvodu, že dítě nemá dostatečný výběr prostředků (neořezané pastelky), nebo je jeho touha zachytit představy tak rychlá, že nemá čas prostředky měnit.</a:t>
            </a:r>
          </a:p>
          <a:p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4800" cap="small" dirty="0" smtClean="0">
                <a:latin typeface="Gill Sans MT Ext Condensed Bold" pitchFamily="34" charset="-18"/>
              </a:rPr>
              <a:t>Kompozice obrazu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algn="just" eaLnBrk="1" hangingPunct="1"/>
            <a:r>
              <a:rPr lang="cs-CZ" sz="2400" dirty="0" smtClean="0">
                <a:latin typeface="Arial Narrow" pitchFamily="34" charset="0"/>
              </a:rPr>
              <a:t>Základní kompoziční principy v dětské tvorbě: </a:t>
            </a:r>
          </a:p>
          <a:p>
            <a:pPr marL="36576" indent="0" algn="just" eaLnBrk="1" hangingPunct="1">
              <a:buNone/>
            </a:pPr>
            <a:r>
              <a:rPr lang="cs-CZ" sz="2400" b="1" dirty="0">
                <a:latin typeface="Arial Narrow" pitchFamily="34" charset="0"/>
              </a:rPr>
              <a:t>	</a:t>
            </a:r>
            <a:r>
              <a:rPr lang="cs-CZ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 Narrow" pitchFamily="34" charset="0"/>
              </a:rPr>
              <a:t>rytmus</a:t>
            </a:r>
            <a:r>
              <a:rPr lang="cs-CZ" sz="2400" b="1" dirty="0" smtClean="0">
                <a:latin typeface="Arial Narrow" pitchFamily="34" charset="0"/>
              </a:rPr>
              <a:t> </a:t>
            </a:r>
            <a:r>
              <a:rPr lang="cs-CZ" sz="2400" dirty="0" smtClean="0">
                <a:latin typeface="Arial Narrow" pitchFamily="34" charset="0"/>
              </a:rPr>
              <a:t>(určitý pravidelný interval mezi objekty),</a:t>
            </a:r>
            <a:r>
              <a:rPr lang="cs-CZ" sz="2400" b="1" dirty="0" smtClean="0">
                <a:latin typeface="Arial Narrow" pitchFamily="34" charset="0"/>
              </a:rPr>
              <a:t> </a:t>
            </a:r>
          </a:p>
          <a:p>
            <a:pPr marL="36576" indent="0" algn="just" eaLnBrk="1" hangingPunct="1">
              <a:buNone/>
            </a:pPr>
            <a:r>
              <a:rPr lang="cs-CZ" sz="2400" b="1" dirty="0">
                <a:latin typeface="Arial Narrow" pitchFamily="34" charset="0"/>
              </a:rPr>
              <a:t>	</a:t>
            </a:r>
            <a:r>
              <a:rPr lang="cs-CZ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 Narrow" pitchFamily="34" charset="0"/>
              </a:rPr>
              <a:t>opakování</a:t>
            </a:r>
            <a:r>
              <a:rPr lang="cs-CZ" sz="2400" b="1" dirty="0" smtClean="0">
                <a:latin typeface="Arial Narrow" pitchFamily="34" charset="0"/>
              </a:rPr>
              <a:t> </a:t>
            </a:r>
            <a:r>
              <a:rPr lang="cs-CZ" sz="2400" dirty="0" smtClean="0">
                <a:latin typeface="Arial Narrow" pitchFamily="34" charset="0"/>
              </a:rPr>
              <a:t>(několikanásobné zobrazení stejných objektů)</a:t>
            </a:r>
            <a:r>
              <a:rPr lang="cs-CZ" sz="2400" b="1" dirty="0" smtClean="0">
                <a:latin typeface="Arial Narrow" pitchFamily="34" charset="0"/>
              </a:rPr>
              <a:t>, </a:t>
            </a:r>
          </a:p>
          <a:p>
            <a:pPr marL="36576" indent="0" algn="just" eaLnBrk="1" hangingPunct="1">
              <a:buNone/>
            </a:pPr>
            <a:r>
              <a:rPr lang="cs-CZ" sz="2400" b="1" dirty="0">
                <a:latin typeface="Arial Narrow" pitchFamily="34" charset="0"/>
              </a:rPr>
              <a:t>	</a:t>
            </a:r>
            <a:r>
              <a:rPr lang="cs-CZ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 Narrow" pitchFamily="34" charset="0"/>
              </a:rPr>
              <a:t>symetrie</a:t>
            </a:r>
            <a:r>
              <a:rPr lang="cs-CZ" sz="2400" b="1" dirty="0" smtClean="0">
                <a:latin typeface="Arial Narrow" pitchFamily="34" charset="0"/>
              </a:rPr>
              <a:t> </a:t>
            </a:r>
            <a:r>
              <a:rPr lang="cs-CZ" sz="2400" dirty="0" smtClean="0">
                <a:latin typeface="Arial Narrow" pitchFamily="34" charset="0"/>
              </a:rPr>
              <a:t>(osová a středová souměrnost u objektů i v prostoru)</a:t>
            </a:r>
            <a:r>
              <a:rPr lang="cs-CZ" sz="2400" b="1" dirty="0" smtClean="0">
                <a:latin typeface="Arial Narrow" pitchFamily="34" charset="0"/>
              </a:rPr>
              <a:t>. </a:t>
            </a:r>
          </a:p>
          <a:p>
            <a:pPr algn="just" eaLnBrk="1" hangingPunct="1"/>
            <a:endParaRPr lang="cs-CZ" sz="2400" b="1" dirty="0" smtClean="0">
              <a:latin typeface="Arial Narrow" pitchFamily="34" charset="0"/>
            </a:endParaRPr>
          </a:p>
          <a:p>
            <a:pPr algn="just" eaLnBrk="1" hangingPunct="1"/>
            <a:r>
              <a:rPr lang="cs-CZ" sz="2400" dirty="0" smtClean="0">
                <a:latin typeface="Arial Narrow" pitchFamily="34" charset="0"/>
              </a:rPr>
              <a:t>Tyto principy jsou dítěti vrozeny. Mají svůj počátek ve fyziologických funkcích a znacích lidského těla (rytmu tepu, dechu, chůze, v symetrii lidské postavy atd.), mohou být ale také projevem některého typu automatismu (především rytmus a opakování).</a:t>
            </a:r>
          </a:p>
          <a:p>
            <a:pPr marL="36576" indent="0" algn="just" eaLnBrk="1" hangingPunct="1">
              <a:buNone/>
            </a:pPr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D</a:t>
            </a:r>
            <a:r>
              <a:rPr lang="cs-CZ" sz="3600" cap="small" dirty="0" smtClean="0">
                <a:latin typeface="Gill Sans MT Ext Condensed Bold" pitchFamily="34" charset="-18"/>
              </a:rPr>
              <a:t>ě</a:t>
            </a:r>
            <a:r>
              <a:rPr lang="cs-CZ" cap="small" dirty="0" smtClean="0">
                <a:latin typeface="Gill Sans MT Ext Condensed Bold" pitchFamily="34" charset="-18"/>
              </a:rPr>
              <a:t>tský kolorit 2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400" dirty="0" smtClean="0">
                <a:latin typeface="Arial Narrow" pitchFamily="34" charset="0"/>
              </a:rPr>
              <a:t>Reálná barevnost věcí zůstává zachována tam, kde jsou věci od počátku spojeny s představou konkrétní barvy, tzv. barevné konstanty (modrá obloha, zelená tráva, žluté sluníčko, červená jahoda,…). I tyto konstanty může dítě dostávat do nových poloh (červený strom, je na něm totiž spoustu třešní).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Barevné konstanty mohou být výsledkem tradicí předávaných představ (modrá voda).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Tam, kde barva není daná, neprojevuje se výrazně, uplatňuje dítě svou fantazii, snaží se o líbivost a dekorativnost. Zajímají ho více teplé barvy než studené, snaží se zřetelně rozlišit tóny a využívá spíše základních barev. Barvy nemíchá pro dosažení lomeného tónu, ale baví ho s barvou manipulovat.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Symbolika barev ve výtvarném projevu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>
                <a:solidFill>
                  <a:srgbClr val="FF0000"/>
                </a:solidFill>
              </a:rPr>
              <a:t>Červená:</a:t>
            </a:r>
            <a:r>
              <a:rPr lang="cs-CZ" dirty="0" smtClean="0"/>
              <a:t> do 6 let zcela normální výhradní používání červené, později spíše poukazuje na nedostatečnou kontrolu emocí, případně sklony k agresivitě.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>
                <a:solidFill>
                  <a:srgbClr val="00B0F0"/>
                </a:solidFill>
              </a:rPr>
              <a:t>Modrá:</a:t>
            </a:r>
            <a:r>
              <a:rPr lang="cs-CZ" dirty="0" smtClean="0"/>
              <a:t> děti používající tuto barvu zpravidla své chování více kontrolují, výhradní používání modré – přílišná sebekontrola. Dítě nahradí hnědou barvu modrou, pokud už opravdu nechce být miminkem.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>
                <a:solidFill>
                  <a:srgbClr val="92D050"/>
                </a:solidFill>
              </a:rPr>
              <a:t>Zelená:</a:t>
            </a:r>
            <a:r>
              <a:rPr lang="cs-CZ" dirty="0" smtClean="0"/>
              <a:t> obdobné jako u modré, odráží spíše sociální vztahy.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>
                <a:solidFill>
                  <a:srgbClr val="FFFF00"/>
                </a:solidFill>
              </a:rPr>
              <a:t>Žlutá:</a:t>
            </a:r>
            <a:r>
              <a:rPr lang="cs-CZ" dirty="0" smtClean="0"/>
              <a:t> někdy značí velkou závislost na dospělém.</a:t>
            </a:r>
          </a:p>
        </p:txBody>
      </p:sp>
    </p:spTree>
    <p:extLst>
      <p:ext uri="{BB962C8B-B14F-4D97-AF65-F5344CB8AC3E}">
        <p14:creationId xmlns:p14="http://schemas.microsoft.com/office/powerpoint/2010/main" val="24627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>
                <a:solidFill>
                  <a:prstClr val="white"/>
                </a:solidFill>
                <a:latin typeface="Gill Sans MT Ext Condensed Bold" pitchFamily="34" charset="-18"/>
              </a:rPr>
              <a:t>Symbolika barev ve výtvarném projevu </a:t>
            </a:r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Hnědá:</a:t>
            </a:r>
            <a:r>
              <a:rPr lang="cs-CZ" dirty="0" smtClean="0"/>
              <a:t> odráží špatnou rodinnou i sociální </a:t>
            </a:r>
            <a:r>
              <a:rPr lang="cs-CZ" dirty="0" err="1" smtClean="0"/>
              <a:t>adaptovanost</a:t>
            </a:r>
            <a:r>
              <a:rPr lang="cs-CZ" dirty="0" smtClean="0"/>
              <a:t> dítěte a jeho konfliktu, poukazuje na umíněnost.</a:t>
            </a:r>
          </a:p>
          <a:p>
            <a:pPr marL="36576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7030A0"/>
                </a:solidFill>
              </a:rPr>
              <a:t>Fialová:</a:t>
            </a:r>
            <a:r>
              <a:rPr lang="cs-CZ" dirty="0" smtClean="0"/>
              <a:t> vyjadřuje neklid, úzkost, vyskytuje se v období obtížné adaptace.</a:t>
            </a:r>
          </a:p>
          <a:p>
            <a:pPr marL="36576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chemeClr val="bg1"/>
                </a:solidFill>
              </a:rPr>
              <a:t>Černá:</a:t>
            </a:r>
            <a:r>
              <a:rPr lang="cs-CZ" dirty="0" smtClean="0"/>
              <a:t> odráží úzkost, ale také může svědčit o bohatém vnitřním životě, v pubertě vyjadřuje ostych ve vyjadřování citů.</a:t>
            </a:r>
          </a:p>
        </p:txBody>
      </p:sp>
    </p:spTree>
    <p:extLst>
      <p:ext uri="{BB962C8B-B14F-4D97-AF65-F5344CB8AC3E}">
        <p14:creationId xmlns:p14="http://schemas.microsoft.com/office/powerpoint/2010/main" val="31054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err="1" smtClean="0">
                <a:latin typeface="Gill Sans MT Ext Condensed Bold" pitchFamily="34" charset="-18"/>
              </a:rPr>
              <a:t>Löwenfeldova</a:t>
            </a:r>
            <a:r>
              <a:rPr lang="cs-CZ" cap="small" dirty="0" smtClean="0">
                <a:latin typeface="Gill Sans MT Ext Condensed Bold" pitchFamily="34" charset="-18"/>
              </a:rPr>
              <a:t> typologie</a:t>
            </a:r>
            <a:endParaRPr lang="cs-CZ" sz="3600" cap="small" dirty="0" smtClean="0">
              <a:latin typeface="Gill Sans MT Ext Condensed Bold" pitchFamily="34" charset="-18"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800" u="sng" dirty="0" smtClean="0">
                <a:latin typeface="Arial Narrow" pitchFamily="34" charset="0"/>
              </a:rPr>
              <a:t>Členění výtvarných typů podle V. </a:t>
            </a:r>
            <a:r>
              <a:rPr lang="cs-CZ" sz="2800" u="sng" dirty="0" err="1" smtClean="0">
                <a:latin typeface="Arial Narrow" pitchFamily="34" charset="0"/>
              </a:rPr>
              <a:t>Löwenfelda</a:t>
            </a:r>
            <a:r>
              <a:rPr lang="cs-CZ" sz="2800" u="sng" dirty="0" smtClean="0">
                <a:latin typeface="Arial Narrow" pitchFamily="34" charset="0"/>
              </a:rPr>
              <a:t>:</a:t>
            </a:r>
          </a:p>
          <a:p>
            <a:pPr marL="36576" indent="0">
              <a:buNone/>
            </a:pPr>
            <a:endParaRPr lang="cs-CZ" sz="2800" dirty="0" smtClean="0">
              <a:latin typeface="Arial Narrow" pitchFamily="34" charset="0"/>
            </a:endParaRPr>
          </a:p>
          <a:p>
            <a:pPr algn="just"/>
            <a:r>
              <a:rPr lang="cs-CZ" sz="2800" u="sng" dirty="0" smtClean="0">
                <a:latin typeface="Arial Narrow" pitchFamily="34" charset="0"/>
              </a:rPr>
              <a:t>Vizuální  typ </a:t>
            </a:r>
            <a:r>
              <a:rPr lang="cs-CZ" sz="2800" dirty="0" smtClean="0">
                <a:latin typeface="Arial Narrow" pitchFamily="34" charset="0"/>
              </a:rPr>
              <a:t>- při vystižení zobrazovaného objektu vychází z okolí, pokud kreslí ze svých vizuálních zkušeností vytváří z nich skládanku podle náhodných vjemů.</a:t>
            </a:r>
          </a:p>
          <a:p>
            <a:endParaRPr lang="cs-CZ" sz="2800" dirty="0" smtClean="0">
              <a:latin typeface="Arial Narrow" pitchFamily="34" charset="0"/>
            </a:endParaRPr>
          </a:p>
          <a:p>
            <a:r>
              <a:rPr lang="cs-CZ" sz="2800" u="sng" dirty="0" smtClean="0">
                <a:latin typeface="Arial Narrow" pitchFamily="34" charset="0"/>
              </a:rPr>
              <a:t>Haptický typ</a:t>
            </a:r>
            <a:r>
              <a:rPr lang="cs-CZ" sz="2800" dirty="0" smtClean="0">
                <a:latin typeface="Arial Narrow" pitchFamily="34" charset="0"/>
              </a:rPr>
              <a:t> – promítá do obrazu svůj vnitřní svět.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err="1" smtClean="0">
                <a:latin typeface="Gill Sans MT Ext Condensed Bold" pitchFamily="34" charset="-18"/>
              </a:rPr>
              <a:t>Uždilova</a:t>
            </a:r>
            <a:r>
              <a:rPr lang="cs-CZ" cap="small" dirty="0" smtClean="0">
                <a:latin typeface="Gill Sans MT Ext Condensed Bold" pitchFamily="34" charset="-18"/>
              </a:rPr>
              <a:t> typologie - extravert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23946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200" u="sng" dirty="0" smtClean="0">
                <a:latin typeface="Arial Narrow" pitchFamily="34" charset="0"/>
              </a:rPr>
              <a:t>Členění typologie kreslířů podle J. </a:t>
            </a:r>
            <a:r>
              <a:rPr lang="cs-CZ" sz="2200" u="sng" dirty="0" err="1" smtClean="0">
                <a:latin typeface="Arial Narrow" pitchFamily="34" charset="0"/>
              </a:rPr>
              <a:t>Uždila</a:t>
            </a:r>
            <a:r>
              <a:rPr lang="cs-CZ" sz="2200" u="sng" dirty="0" smtClean="0">
                <a:latin typeface="Arial Narrow" pitchFamily="34" charset="0"/>
              </a:rPr>
              <a:t> (1974): </a:t>
            </a:r>
            <a:r>
              <a:rPr lang="cs-CZ" sz="2200" dirty="0" smtClean="0">
                <a:latin typeface="Arial Narrow" pitchFamily="34" charset="0"/>
              </a:rPr>
              <a:t>extravertní a introvertní typ</a:t>
            </a:r>
          </a:p>
          <a:p>
            <a:pPr>
              <a:buFontTx/>
              <a:buNone/>
            </a:pPr>
            <a:endParaRPr lang="cs-CZ" sz="2200" dirty="0" smtClean="0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cs-CZ" sz="2200" u="sng" dirty="0" smtClean="0">
                <a:latin typeface="Arial Narrow" pitchFamily="34" charset="0"/>
              </a:rPr>
              <a:t>Extravertní typ: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Viditelná snaha o dosažení zobrazované věci (důležité i méně důležité věci).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Nejprve dítě jakoby vyjmenovává znaky (tzv. enumerativní typ).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Později pokusy o vystižení objektivního vzhledu věcí (proporce, situace v prostoru, barevnost)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Následuje snaha vystihnout objektivní vzhled (plasticita, osvětlení) – typ přechází od numerativního do objektivního)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Kresba zaujme propracovaností a množstvím detailů, které mnohdy zastiňují výtvarnou stránku díla, či jeho výtvarný výraz.</a:t>
            </a:r>
          </a:p>
          <a:p>
            <a:pPr algn="just"/>
            <a:r>
              <a:rPr lang="cs-CZ" sz="2200" dirty="0" smtClean="0">
                <a:latin typeface="Arial Narrow" pitchFamily="34" charset="0"/>
              </a:rPr>
              <a:t>Barevné řešení se přizpůsobuje realitě, je málo odvážné.</a:t>
            </a:r>
          </a:p>
          <a:p>
            <a:pPr algn="just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Ukázky děl extravertního kreslíře</a:t>
            </a:r>
            <a:endParaRPr lang="cs-CZ" cap="small" dirty="0">
              <a:latin typeface="Gill Sans MT Ext Condensed Bold" pitchFamily="34" charset="-18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780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err="1" smtClean="0">
                <a:latin typeface="Gill Sans MT Ext Condensed Bold" pitchFamily="34" charset="-18"/>
              </a:rPr>
              <a:t>Uždilova</a:t>
            </a:r>
            <a:r>
              <a:rPr lang="cs-CZ" cap="small" dirty="0" smtClean="0">
                <a:latin typeface="Gill Sans MT Ext Condensed Bold" pitchFamily="34" charset="-18"/>
              </a:rPr>
              <a:t> typologie   - introvert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400" u="sng" dirty="0" smtClean="0">
                <a:latin typeface="Arial Narrow" pitchFamily="34" charset="0"/>
              </a:rPr>
              <a:t>Introvertní kreslířský typ</a:t>
            </a:r>
          </a:p>
          <a:p>
            <a:r>
              <a:rPr lang="cs-CZ" sz="2400" dirty="0" smtClean="0">
                <a:latin typeface="Arial Narrow" pitchFamily="34" charset="0"/>
              </a:rPr>
              <a:t>Zážitek a emoce ve výběru zobrazovaných témat.</a:t>
            </a:r>
          </a:p>
          <a:p>
            <a:r>
              <a:rPr lang="cs-CZ" sz="2400" dirty="0" smtClean="0">
                <a:latin typeface="Arial Narrow" pitchFamily="34" charset="0"/>
              </a:rPr>
              <a:t>Důležité pro dítě NEJSOU proporce, reálná barevnost, množství detailů.</a:t>
            </a:r>
          </a:p>
          <a:p>
            <a:r>
              <a:rPr lang="cs-CZ" sz="2400" dirty="0" smtClean="0">
                <a:latin typeface="Arial Narrow" pitchFamily="34" charset="0"/>
              </a:rPr>
              <a:t>Výtvarná výpověď si nás získá samozřejmostí a bezprostředností.</a:t>
            </a:r>
          </a:p>
          <a:p>
            <a:r>
              <a:rPr lang="cs-CZ" sz="2400" dirty="0" smtClean="0">
                <a:latin typeface="Arial Narrow" pitchFamily="34" charset="0"/>
              </a:rPr>
              <a:t>Dítě se pokouší mnoha poklesků vůči realismu.</a:t>
            </a:r>
          </a:p>
          <a:p>
            <a:r>
              <a:rPr lang="cs-CZ" sz="2400" dirty="0" smtClean="0">
                <a:latin typeface="Arial Narrow" pitchFamily="34" charset="0"/>
              </a:rPr>
              <a:t>Barevné ztvárnění zobrazovaných objektů je velmi odvážné.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>
                <a:solidFill>
                  <a:prstClr val="white"/>
                </a:solidFill>
                <a:latin typeface="Gill Sans MT Ext Condensed Bold" pitchFamily="34" charset="-18"/>
              </a:rPr>
              <a:t>Ukázky děl </a:t>
            </a:r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introvertního </a:t>
            </a:r>
            <a:r>
              <a:rPr lang="cs-CZ" cap="small" dirty="0">
                <a:solidFill>
                  <a:prstClr val="white"/>
                </a:solidFill>
                <a:latin typeface="Gill Sans MT Ext Condensed Bold" pitchFamily="34" charset="-18"/>
              </a:rPr>
              <a:t>kreslíře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2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Trojanova typologie</a:t>
            </a:r>
            <a:endParaRPr lang="cs-CZ" sz="3600" cap="small" dirty="0" smtClean="0">
              <a:latin typeface="Gill Sans MT Ext Condensed Bold" pitchFamily="34" charset="-18"/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cs-CZ" sz="2400" u="sng" dirty="0" smtClean="0">
                <a:latin typeface="Arial Narrow" pitchFamily="34" charset="0"/>
              </a:rPr>
              <a:t>Typologie podle R. Trojana: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Grafický</a:t>
            </a:r>
            <a:r>
              <a:rPr lang="cs-CZ" sz="2400" dirty="0" smtClean="0">
                <a:latin typeface="Arial Narrow" pitchFamily="34" charset="0"/>
              </a:rPr>
              <a:t> (lépe se vyjadřuje kresbou, upřednostňuje lineární černobílé řešení, témata volí s možností uplatnění obrysového řešení)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Malířský</a:t>
            </a:r>
            <a:r>
              <a:rPr lang="cs-CZ" sz="2400" dirty="0" smtClean="0">
                <a:latin typeface="Arial Narrow" pitchFamily="34" charset="0"/>
              </a:rPr>
              <a:t> (inklinuje k citové barevné skvrně, užívá nezvyklé tóny, myslí nejdříve v barvách, pak v tvarech)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Plastický</a:t>
            </a:r>
            <a:r>
              <a:rPr lang="cs-CZ" sz="2400" dirty="0" smtClean="0">
                <a:latin typeface="Arial Narrow" pitchFamily="34" charset="0"/>
              </a:rPr>
              <a:t> (dobře kreslí, nerad a neúspěšně pracuje s barvou, jeho doménou je práce s hmotou – při modelování uplatňuje fantazii a pozorovací schopnosti)</a:t>
            </a:r>
          </a:p>
          <a:p>
            <a:pPr algn="just"/>
            <a:r>
              <a:rPr lang="cs-CZ" sz="2400" u="sng" dirty="0" smtClean="0">
                <a:latin typeface="Arial Narrow" pitchFamily="34" charset="0"/>
              </a:rPr>
              <a:t>Výtvarně konstrukční typ </a:t>
            </a:r>
            <a:r>
              <a:rPr lang="cs-CZ" sz="2400" dirty="0" smtClean="0">
                <a:latin typeface="Arial Narrow" pitchFamily="34" charset="0"/>
              </a:rPr>
              <a:t>(dobře kreslí, má fantazii a představivost, schopnost kombinovat, precizní provedení převažuje nad výtvarností).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Typologie neznamená škatulkování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 Narrow" pitchFamily="34" charset="0"/>
              </a:rPr>
              <a:t>V praxi je málo vyhraněných typů, většina inklinuje k nějaké kategorii, ale ani tato inklinace není trvalá a je možné se mezi kategoriemi posouvat, proto dítě není nutné škatulkovat. Pomáhá nám to ale poznávat, co které dítě baví, co mu jde, co je mu blízké.</a:t>
            </a:r>
          </a:p>
          <a:p>
            <a:pPr>
              <a:buFontTx/>
              <a:buNone/>
            </a:pPr>
            <a:endParaRPr lang="cs-CZ" sz="2400" dirty="0" smtClean="0">
              <a:latin typeface="Arial Narrow" pitchFamily="34" charset="0"/>
            </a:endParaRPr>
          </a:p>
          <a:p>
            <a:r>
              <a:rPr lang="cs-CZ" sz="2400" dirty="0" smtClean="0">
                <a:latin typeface="Arial Narrow" pitchFamily="34" charset="0"/>
              </a:rPr>
              <a:t>Důležité je vědět, jaké vyhraněné kategorie existují a podle toho se řídit při výběru nabídky výtvarných prostředků (myslet na všechny typy) a střídat prostředky i techniky tak, aby si každý mohl najít to své. Neopakovat často druh činnosti, který je mně jako učitelce nejbližší.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Ukázka středové a osové souměrnosti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28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solidFill>
                  <a:prstClr val="white"/>
                </a:solidFill>
                <a:latin typeface="Gill Sans MT Ext Condensed Bold" pitchFamily="34" charset="-18"/>
              </a:rPr>
              <a:t>Použitá literatura</a:t>
            </a:r>
            <a:endParaRPr lang="cs-CZ" dirty="0" smtClean="0">
              <a:latin typeface="AR CARTER" pitchFamily="2" charset="0"/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/>
          </a:bodyPr>
          <a:lstStyle/>
          <a:p>
            <a:pPr algn="just" defTabSz="912813" eaLnBrk="1" hangingPunct="1"/>
            <a:r>
              <a:rPr lang="cs-CZ" sz="2400" dirty="0" smtClean="0"/>
              <a:t>Hazuková, H., </a:t>
            </a:r>
            <a:r>
              <a:rPr lang="cs-CZ" sz="2400" dirty="0" err="1" smtClean="0"/>
              <a:t>Šamšula</a:t>
            </a:r>
            <a:r>
              <a:rPr lang="cs-CZ" sz="2400" dirty="0" smtClean="0"/>
              <a:t>, P. (2005). </a:t>
            </a:r>
            <a:r>
              <a:rPr lang="cs-CZ" sz="2400" i="1" dirty="0" smtClean="0"/>
              <a:t>Didaktika výtvarné výchovy </a:t>
            </a:r>
            <a:r>
              <a:rPr lang="cs-CZ" sz="2400" i="1" dirty="0" smtClean="0"/>
              <a:t>I.</a:t>
            </a:r>
            <a:r>
              <a:rPr lang="cs-CZ" sz="2400" dirty="0"/>
              <a:t> </a:t>
            </a:r>
            <a:r>
              <a:rPr lang="cs-CZ" sz="2400" dirty="0" smtClean="0"/>
              <a:t>Praha</a:t>
            </a:r>
            <a:r>
              <a:rPr lang="cs-CZ" sz="2400" dirty="0" smtClean="0"/>
              <a:t>: Pedagogická fakulta UK.</a:t>
            </a:r>
          </a:p>
          <a:p>
            <a:pPr algn="just" defTabSz="912813"/>
            <a:r>
              <a:rPr lang="cs-CZ" sz="2400" dirty="0" err="1" smtClean="0"/>
              <a:t>Davido</a:t>
            </a:r>
            <a:r>
              <a:rPr lang="cs-CZ" sz="2400" dirty="0"/>
              <a:t>, R. (2008). </a:t>
            </a:r>
            <a:r>
              <a:rPr lang="cs-CZ" sz="2400" i="1" dirty="0"/>
              <a:t>Kresba jako nástroj poznání dítěte</a:t>
            </a:r>
            <a:r>
              <a:rPr lang="cs-CZ" sz="2400" dirty="0"/>
              <a:t>. </a:t>
            </a:r>
            <a:r>
              <a:rPr lang="cs-CZ" sz="2400" dirty="0" smtClean="0"/>
              <a:t>Praha</a:t>
            </a:r>
            <a:r>
              <a:rPr lang="cs-CZ" sz="2400" dirty="0"/>
              <a:t>: Portál.</a:t>
            </a:r>
            <a:endParaRPr lang="cs-CZ" sz="2400" dirty="0" smtClean="0"/>
          </a:p>
          <a:p>
            <a:pPr algn="just" defTabSz="912813" eaLnBrk="1" hangingPunct="1"/>
            <a:r>
              <a:rPr lang="cs-CZ" sz="2400" dirty="0" err="1" smtClean="0"/>
              <a:t>Uždil</a:t>
            </a:r>
            <a:r>
              <a:rPr lang="cs-CZ" sz="2400" dirty="0" smtClean="0"/>
              <a:t>, J. (1974, nebo 2002). </a:t>
            </a:r>
            <a:r>
              <a:rPr lang="cs-CZ" sz="2400" i="1" dirty="0" smtClean="0"/>
              <a:t>Čáry, klikyháky, paňáci a auta. </a:t>
            </a:r>
            <a:r>
              <a:rPr lang="cs-CZ" sz="2400" dirty="0" smtClean="0"/>
              <a:t>Praha: SPN, nebo Praha: Portál.</a:t>
            </a:r>
          </a:p>
          <a:p>
            <a:pPr algn="just" defTabSz="912813"/>
            <a:r>
              <a:rPr lang="cs-CZ" sz="2400" dirty="0" err="1" smtClean="0"/>
              <a:t>Stadlerová</a:t>
            </a:r>
            <a:r>
              <a:rPr lang="cs-CZ" sz="2400" dirty="0" smtClean="0"/>
              <a:t>, H. a kol. (2010). </a:t>
            </a:r>
            <a:r>
              <a:rPr lang="cs-CZ" sz="2400" i="1" dirty="0" smtClean="0"/>
              <a:t>ZOP – Zkušenost, odbornost a praxe v </a:t>
            </a:r>
            <a:r>
              <a:rPr lang="cs-CZ" sz="2400" i="1" dirty="0" err="1" smtClean="0"/>
              <a:t>psychodidaktické</a:t>
            </a:r>
            <a:r>
              <a:rPr lang="cs-CZ" sz="2400" i="1" dirty="0" smtClean="0"/>
              <a:t> přípravě učitele výtvarné výchovy v primárním vzdělávání</a:t>
            </a:r>
            <a:r>
              <a:rPr lang="cs-CZ" sz="2400" dirty="0" smtClean="0"/>
              <a:t>. Brno: Masarykova univerzita.</a:t>
            </a:r>
          </a:p>
          <a:p>
            <a:pPr algn="just" defTabSz="912813"/>
            <a:r>
              <a:rPr lang="cs-CZ" sz="2400" dirty="0" err="1" smtClean="0"/>
              <a:t>Stadlerová</a:t>
            </a:r>
            <a:r>
              <a:rPr lang="cs-CZ" sz="2400" dirty="0"/>
              <a:t>, H. a kol. (2011</a:t>
            </a:r>
            <a:r>
              <a:rPr lang="cs-CZ" sz="2400" dirty="0" smtClean="0"/>
              <a:t>). </a:t>
            </a:r>
            <a:r>
              <a:rPr lang="cs-CZ" sz="2400" i="1" dirty="0"/>
              <a:t>PO O. Východiska a inspirace pro výtvarnou tvorbu dětí v předškolním vzdělávání</a:t>
            </a:r>
            <a:r>
              <a:rPr lang="cs-CZ" sz="2400" dirty="0"/>
              <a:t>. Brno: MSD.</a:t>
            </a:r>
          </a:p>
          <a:p>
            <a:pPr algn="just" defTabSz="912813" eaLnBrk="1" hangingPunct="1"/>
            <a:endParaRPr lang="cs-CZ" sz="2400" dirty="0" smtClean="0"/>
          </a:p>
          <a:p>
            <a:pPr algn="just" defTabSz="912813" eaLnBrk="1" hangingPunct="1"/>
            <a:endParaRPr lang="cs-CZ" dirty="0" smtClean="0"/>
          </a:p>
          <a:p>
            <a:pPr algn="just" defTabSz="912813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cap="small" dirty="0">
                <a:solidFill>
                  <a:prstClr val="white"/>
                </a:solidFill>
                <a:latin typeface="Gill Sans MT Ext Condensed Bold" pitchFamily="34" charset="-18"/>
              </a:rPr>
              <a:t>Ukázka středové a osové souměrnosti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095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Středová souměrnost v umístění medvědů</a:t>
            </a:r>
            <a:endParaRPr lang="cs-CZ" cap="small" dirty="0">
              <a:latin typeface="Gill Sans MT Ext Condensed Bold" pitchFamily="34" charset="-18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187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Rytmus a opakování u barevných kruhů</a:t>
            </a:r>
          </a:p>
        </p:txBody>
      </p:sp>
      <p:pic>
        <p:nvPicPr>
          <p:cNvPr id="1026" name="Picture 2" descr="C:\Users\Uživatel\Pictures\Fotky září říjen 2013\Vyměnitelný disk\DCIM\124_PANA\P1250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cap="small" dirty="0" smtClean="0">
                <a:latin typeface="Gill Sans MT Ext Condensed Bold" pitchFamily="34" charset="-18"/>
              </a:rPr>
              <a:t>Zobrazení v prostoru</a:t>
            </a:r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800" dirty="0" smtClean="0">
                <a:latin typeface="Arial Narrow" pitchFamily="34" charset="0"/>
              </a:rPr>
              <a:t>Pojetí prostoru je u dítěte nevizuální (kreslí to, co ví, ne to co vidí), proto může být dílo v rozporu se zrakovou zkušeností, s tím přímo souvisí sklápění pohledů, kdy prostor je zobrazen z několika pozorovacích hledisek.</a:t>
            </a:r>
          </a:p>
          <a:p>
            <a:pPr algn="just">
              <a:buFontTx/>
              <a:buNone/>
            </a:pPr>
            <a:endParaRPr lang="cs-CZ" sz="2800" dirty="0" smtClean="0">
              <a:latin typeface="Arial Narrow" pitchFamily="34" charset="0"/>
            </a:endParaRPr>
          </a:p>
          <a:p>
            <a:pPr algn="just"/>
            <a:r>
              <a:rPr lang="cs-CZ" sz="2800" dirty="0" smtClean="0">
                <a:latin typeface="Arial Narrow" pitchFamily="34" charset="0"/>
              </a:rPr>
              <a:t>Uspořádání prvků na obraze je původu psychogenního, dítě používá svou vlastní logiku, která je odlišná od logiky dospělého, s tím je třeba k výtvarnému projevu dětí přistupovat a v žádném případě nenutit dítě ke změně této logiky.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 smtClean="0">
                <a:latin typeface="Gill Sans MT Ext Condensed Bold" pitchFamily="34" charset="-18"/>
              </a:rPr>
              <a:t>Znázornění perspektivy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Arial Narrow" pitchFamily="34" charset="0"/>
              </a:rPr>
              <a:t>Již v předškolním věku lze vysledovat základy perspektivy, viz otevřené okenice. </a:t>
            </a:r>
          </a:p>
          <a:p>
            <a:pPr>
              <a:buFontTx/>
              <a:buNone/>
            </a:pPr>
            <a:endParaRPr lang="cs-CZ" sz="2800" dirty="0" smtClean="0">
              <a:latin typeface="Arial Narrow" pitchFamily="34" charset="0"/>
            </a:endParaRPr>
          </a:p>
          <a:p>
            <a:r>
              <a:rPr lang="cs-CZ" sz="2800" dirty="0" smtClean="0">
                <a:latin typeface="Arial Narrow" pitchFamily="34" charset="0"/>
              </a:rPr>
              <a:t>Lze však těžko posoudit, zda je to spontánní ztvárnění perspektivy, nebo zda v takových případech má na dítě vliv dospělý anebo jeho vrstevníci.</a:t>
            </a:r>
          </a:p>
          <a:p>
            <a:endParaRPr lang="cs-CZ" dirty="0" smtClean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44824"/>
            <a:ext cx="2980953" cy="404761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>
                <a:solidFill>
                  <a:srgbClr val="FFFFFF"/>
                </a:solidFill>
                <a:latin typeface="Gill Sans MT Ext Condensed Bold" pitchFamily="34" charset="-18"/>
              </a:rPr>
              <a:t>Usazení objektů v prostoru</a:t>
            </a:r>
            <a:endParaRPr lang="cs-CZ" sz="4000" cap="small" dirty="0" smtClean="0">
              <a:latin typeface="Gill Sans MT Ext Condensed Bold" pitchFamily="34" charset="-18"/>
            </a:endParaRPr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dirty="0" smtClean="0">
                <a:latin typeface="Arial Narrow" pitchFamily="34" charset="0"/>
              </a:rPr>
              <a:t>Zpočátku jsou zobrazované objekty volně rozptýleny.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Brzy začne dítě chápat bližší okraj papíru jako zem a vzdálenější jako nebe, takový fakt stvrzuje zprvu sluníčkem v horní části papíru, později také základní čarou.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Základní čára je pro dítě závazná, některé děti si ji na papír kreslí, jiné si ji představují, nebo kopírují spodní okraj papíru. 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Vlastnosti základní čáry přebírají i další hlavní čáry v obraze, např. střecha, nebo i křivky, např. kopec. 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Vše musí být umístěno na těchto čarách, jinak by létalo. Vše je postaveno k čáře zpočátku kolmo, R – princip.</a:t>
            </a:r>
          </a:p>
          <a:p>
            <a:pPr algn="just"/>
            <a:r>
              <a:rPr lang="cs-CZ" sz="2400" dirty="0" smtClean="0">
                <a:latin typeface="Arial Narrow" pitchFamily="34" charset="0"/>
              </a:rPr>
              <a:t>Opět se neví, zda v tomto uspořádání prostoru nemají na děti vliv starší děti, nebo zda jde o spontánní vývoj.</a:t>
            </a:r>
          </a:p>
          <a:p>
            <a:endParaRPr lang="cs-CZ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1653</TotalTime>
  <Words>1322</Words>
  <Application>Microsoft Office PowerPoint</Application>
  <PresentationFormat>Předvádění na obrazovce (4:3)</PresentationFormat>
  <Paragraphs>106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Technický</vt:lpstr>
      <vt:lpstr>Vývoj dětského výtvarného projevu 4</vt:lpstr>
      <vt:lpstr>Kompozice obrazu</vt:lpstr>
      <vt:lpstr>Ukázka středové a osové souměrnosti</vt:lpstr>
      <vt:lpstr>Ukázka středové a osové souměrnosti</vt:lpstr>
      <vt:lpstr>Středová souměrnost v umístění medvědů</vt:lpstr>
      <vt:lpstr>Rytmus a opakování u barevných kruhů</vt:lpstr>
      <vt:lpstr>Zobrazení v prostoru</vt:lpstr>
      <vt:lpstr>Znázornění perspektivy</vt:lpstr>
      <vt:lpstr>Usazení objektů v prostoru</vt:lpstr>
      <vt:lpstr>Usazení objektů v prostoru</vt:lpstr>
      <vt:lpstr>Volně rozmístěné objekty</vt:lpstr>
      <vt:lpstr>Slunce upevňuje orientaci</vt:lpstr>
      <vt:lpstr>Základní čára opisuje spodní okraj papíru</vt:lpstr>
      <vt:lpstr>Posunutá základní čára</vt:lpstr>
      <vt:lpstr>Více usazovacích základních čar</vt:lpstr>
      <vt:lpstr>Základní čáru přebírá kopec</vt:lpstr>
      <vt:lpstr>Intelektuální horizont</vt:lpstr>
      <vt:lpstr>Základní čáry nad sebou při složitém ději</vt:lpstr>
      <vt:lpstr>Dětský kolorit 1</vt:lpstr>
      <vt:lpstr>Dětský kolorit 2</vt:lpstr>
      <vt:lpstr>Symbolika barev ve výtvarném projevu 1</vt:lpstr>
      <vt:lpstr>Symbolika barev ve výtvarném projevu 2</vt:lpstr>
      <vt:lpstr>Löwenfeldova typologie</vt:lpstr>
      <vt:lpstr>Uždilova typologie - extravert</vt:lpstr>
      <vt:lpstr>Ukázky děl extravertního kreslíře</vt:lpstr>
      <vt:lpstr>Uždilova typologie   - introvert</vt:lpstr>
      <vt:lpstr>Ukázky děl introvertního kreslíře</vt:lpstr>
      <vt:lpstr>Trojanova typologie</vt:lpstr>
      <vt:lpstr>Typologie neznamená škatulkování</vt:lpstr>
      <vt:lpstr>Použitá literatura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Macarátek</cp:lastModifiedBy>
  <cp:revision>104</cp:revision>
  <dcterms:created xsi:type="dcterms:W3CDTF">2009-09-22T20:21:09Z</dcterms:created>
  <dcterms:modified xsi:type="dcterms:W3CDTF">2013-11-24T17:27:29Z</dcterms:modified>
</cp:coreProperties>
</file>