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86" r:id="rId4"/>
    <p:sldId id="257" r:id="rId5"/>
    <p:sldId id="258" r:id="rId6"/>
    <p:sldId id="260" r:id="rId7"/>
    <p:sldId id="306" r:id="rId8"/>
    <p:sldId id="307" r:id="rId9"/>
    <p:sldId id="312" r:id="rId10"/>
    <p:sldId id="308" r:id="rId11"/>
    <p:sldId id="309" r:id="rId12"/>
    <p:sldId id="313" r:id="rId13"/>
    <p:sldId id="323" r:id="rId14"/>
    <p:sldId id="262" r:id="rId15"/>
    <p:sldId id="287" r:id="rId16"/>
    <p:sldId id="263" r:id="rId17"/>
    <p:sldId id="301" r:id="rId18"/>
    <p:sldId id="302" r:id="rId19"/>
    <p:sldId id="264" r:id="rId20"/>
    <p:sldId id="341" r:id="rId21"/>
    <p:sldId id="288" r:id="rId22"/>
    <p:sldId id="289" r:id="rId23"/>
    <p:sldId id="324" r:id="rId24"/>
    <p:sldId id="334" r:id="rId25"/>
    <p:sldId id="332" r:id="rId26"/>
    <p:sldId id="333" r:id="rId27"/>
    <p:sldId id="330" r:id="rId28"/>
    <p:sldId id="265" r:id="rId29"/>
    <p:sldId id="290" r:id="rId30"/>
    <p:sldId id="291" r:id="rId31"/>
    <p:sldId id="292" r:id="rId32"/>
    <p:sldId id="293" r:id="rId33"/>
    <p:sldId id="295" r:id="rId34"/>
    <p:sldId id="294" r:id="rId35"/>
    <p:sldId id="296" r:id="rId36"/>
    <p:sldId id="297" r:id="rId37"/>
    <p:sldId id="298" r:id="rId38"/>
    <p:sldId id="299" r:id="rId39"/>
    <p:sldId id="335" r:id="rId40"/>
    <p:sldId id="336" r:id="rId41"/>
    <p:sldId id="300" r:id="rId42"/>
    <p:sldId id="266" r:id="rId43"/>
    <p:sldId id="337" r:id="rId44"/>
    <p:sldId id="338" r:id="rId45"/>
    <p:sldId id="343" r:id="rId46"/>
    <p:sldId id="339" r:id="rId47"/>
    <p:sldId id="340" r:id="rId48"/>
    <p:sldId id="322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0A327-87F5-45EB-A802-626ED6E9DC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2484B8-B7C7-43DB-A91B-EB8054E57A7E}">
      <dgm:prSet phldrT="[Text]"/>
      <dgm:spPr/>
      <dgm:t>
        <a:bodyPr/>
        <a:lstStyle/>
        <a:p>
          <a:r>
            <a:rPr lang="en-US" dirty="0" err="1" smtClean="0"/>
            <a:t>platforma</a:t>
          </a:r>
          <a:endParaRPr lang="cs-CZ" dirty="0"/>
        </a:p>
      </dgm:t>
    </dgm:pt>
    <dgm:pt modelId="{BECC630E-E4AE-41DF-B1BA-3A06CA1DDE90}" type="parTrans" cxnId="{933AC9A5-5D53-4060-A00D-3D45129361C5}">
      <dgm:prSet/>
      <dgm:spPr/>
      <dgm:t>
        <a:bodyPr/>
        <a:lstStyle/>
        <a:p>
          <a:endParaRPr lang="cs-CZ"/>
        </a:p>
      </dgm:t>
    </dgm:pt>
    <dgm:pt modelId="{23C9179B-20C5-44AD-887F-93DF3005E424}" type="sibTrans" cxnId="{933AC9A5-5D53-4060-A00D-3D45129361C5}">
      <dgm:prSet/>
      <dgm:spPr/>
      <dgm:t>
        <a:bodyPr/>
        <a:lstStyle/>
        <a:p>
          <a:endParaRPr lang="cs-CZ"/>
        </a:p>
      </dgm:t>
    </dgm:pt>
    <dgm:pt modelId="{58DE010D-9F53-4853-8563-BE9CB241CA81}">
      <dgm:prSet phldrT="[Text]"/>
      <dgm:spPr/>
      <dgm:t>
        <a:bodyPr/>
        <a:lstStyle/>
        <a:p>
          <a:r>
            <a:rPr lang="cs-CZ" dirty="0" smtClean="0"/>
            <a:t>o</a:t>
          </a:r>
          <a:r>
            <a:rPr lang="en-US" dirty="0" err="1" smtClean="0"/>
            <a:t>balov</a:t>
          </a:r>
          <a:r>
            <a:rPr lang="cs-CZ" dirty="0" smtClean="0"/>
            <a:t>á</a:t>
          </a:r>
          <a:r>
            <a:rPr lang="en-US" dirty="0" smtClean="0"/>
            <a:t> s</a:t>
          </a:r>
          <a:r>
            <a:rPr lang="cs-CZ" dirty="0" smtClean="0"/>
            <a:t>é</a:t>
          </a:r>
          <a:r>
            <a:rPr lang="en-US" dirty="0" err="1" smtClean="0"/>
            <a:t>rie</a:t>
          </a:r>
          <a:endParaRPr lang="cs-CZ" dirty="0"/>
        </a:p>
      </dgm:t>
    </dgm:pt>
    <dgm:pt modelId="{E1812EF7-A7D7-4C32-8BB3-05EE1E89D9F8}" type="parTrans" cxnId="{51322925-6FD9-4A8D-8BA9-B2597880B202}">
      <dgm:prSet/>
      <dgm:spPr/>
      <dgm:t>
        <a:bodyPr/>
        <a:lstStyle/>
        <a:p>
          <a:endParaRPr lang="cs-CZ"/>
        </a:p>
      </dgm:t>
    </dgm:pt>
    <dgm:pt modelId="{64603BC4-745A-400B-9792-797EB7D930A0}" type="sibTrans" cxnId="{51322925-6FD9-4A8D-8BA9-B2597880B202}">
      <dgm:prSet/>
      <dgm:spPr/>
      <dgm:t>
        <a:bodyPr/>
        <a:lstStyle/>
        <a:p>
          <a:endParaRPr lang="cs-CZ"/>
        </a:p>
      </dgm:t>
    </dgm:pt>
    <dgm:pt modelId="{4E0190C3-4173-45CC-827B-671E378EF483}">
      <dgm:prSet phldrT="[Text]"/>
      <dgm:spPr/>
      <dgm:t>
        <a:bodyPr/>
        <a:lstStyle/>
        <a:p>
          <a:r>
            <a:rPr lang="cs-CZ" dirty="0" smtClean="0"/>
            <a:t>fundament</a:t>
          </a:r>
          <a:endParaRPr lang="cs-CZ" dirty="0"/>
        </a:p>
      </dgm:t>
    </dgm:pt>
    <dgm:pt modelId="{1C61AA3E-6804-49B2-8A7C-C5D708641F1A}" type="parTrans" cxnId="{834C5D4A-217F-44AF-A62E-C5C71DD60162}">
      <dgm:prSet/>
      <dgm:spPr/>
      <dgm:t>
        <a:bodyPr/>
        <a:lstStyle/>
        <a:p>
          <a:endParaRPr lang="cs-CZ"/>
        </a:p>
      </dgm:t>
    </dgm:pt>
    <dgm:pt modelId="{039D76D2-E78E-4D22-A411-6DB122C0B726}" type="sibTrans" cxnId="{834C5D4A-217F-44AF-A62E-C5C71DD60162}">
      <dgm:prSet/>
      <dgm:spPr/>
      <dgm:t>
        <a:bodyPr/>
        <a:lstStyle/>
        <a:p>
          <a:endParaRPr lang="cs-CZ"/>
        </a:p>
      </dgm:t>
    </dgm:pt>
    <dgm:pt modelId="{9373CA7D-2726-4EBE-8394-8FD8989545E1}">
      <dgm:prSet phldrT="[Text]"/>
      <dgm:spPr/>
      <dgm:t>
        <a:bodyPr/>
        <a:lstStyle/>
        <a:p>
          <a:r>
            <a:rPr lang="cs-CZ" dirty="0" smtClean="0"/>
            <a:t>štíty</a:t>
          </a:r>
          <a:endParaRPr lang="cs-CZ" dirty="0"/>
        </a:p>
      </dgm:t>
    </dgm:pt>
    <dgm:pt modelId="{DE374E69-E18E-48D7-8387-AC4063B70C1A}" type="parTrans" cxnId="{9D114D4E-7884-4E3F-9A66-3D98E08994E8}">
      <dgm:prSet/>
      <dgm:spPr/>
      <dgm:t>
        <a:bodyPr/>
        <a:lstStyle/>
        <a:p>
          <a:endParaRPr lang="cs-CZ"/>
        </a:p>
      </dgm:t>
    </dgm:pt>
    <dgm:pt modelId="{B9AA5826-FED1-4A44-97D7-CE4D79E3F76E}" type="sibTrans" cxnId="{9D114D4E-7884-4E3F-9A66-3D98E08994E8}">
      <dgm:prSet/>
      <dgm:spPr/>
      <dgm:t>
        <a:bodyPr/>
        <a:lstStyle/>
        <a:p>
          <a:endParaRPr lang="cs-CZ"/>
        </a:p>
      </dgm:t>
    </dgm:pt>
    <dgm:pt modelId="{CF0FBEEC-20DD-4F95-A7E2-B3193D6CC591}">
      <dgm:prSet/>
      <dgm:spPr/>
      <dgm:t>
        <a:bodyPr/>
        <a:lstStyle/>
        <a:p>
          <a:r>
            <a:rPr lang="cs-CZ" dirty="0" smtClean="0"/>
            <a:t>masívy</a:t>
          </a:r>
          <a:endParaRPr lang="cs-CZ" dirty="0"/>
        </a:p>
      </dgm:t>
    </dgm:pt>
    <dgm:pt modelId="{526767F5-8A77-4B8A-A407-B00F5FDABF48}" type="parTrans" cxnId="{67246D0B-8F4B-460B-A2CD-DD294B849DB0}">
      <dgm:prSet/>
      <dgm:spPr/>
      <dgm:t>
        <a:bodyPr/>
        <a:lstStyle/>
        <a:p>
          <a:endParaRPr lang="cs-CZ"/>
        </a:p>
      </dgm:t>
    </dgm:pt>
    <dgm:pt modelId="{367B7680-A9B5-414F-822C-3FFAA9BFDA20}" type="sibTrans" cxnId="{67246D0B-8F4B-460B-A2CD-DD294B849DB0}">
      <dgm:prSet/>
      <dgm:spPr/>
      <dgm:t>
        <a:bodyPr/>
        <a:lstStyle/>
        <a:p>
          <a:endParaRPr lang="cs-CZ"/>
        </a:p>
      </dgm:t>
    </dgm:pt>
    <dgm:pt modelId="{8CBF614A-C6EA-43B2-B248-6BF2E5E9581B}">
      <dgm:prSet/>
      <dgm:spPr/>
      <dgm:t>
        <a:bodyPr/>
        <a:lstStyle/>
        <a:p>
          <a:r>
            <a:rPr lang="cs-CZ" dirty="0" smtClean="0"/>
            <a:t>skryt pod fundamenty</a:t>
          </a:r>
          <a:endParaRPr lang="cs-CZ" dirty="0"/>
        </a:p>
      </dgm:t>
    </dgm:pt>
    <dgm:pt modelId="{3C371FDA-17E5-448C-A4C1-DFB7CF90F697}" type="parTrans" cxnId="{9BAD73BE-A58A-4FF2-B53D-DF2A78C6F564}">
      <dgm:prSet/>
      <dgm:spPr/>
      <dgm:t>
        <a:bodyPr/>
        <a:lstStyle/>
        <a:p>
          <a:endParaRPr lang="cs-CZ"/>
        </a:p>
      </dgm:t>
    </dgm:pt>
    <dgm:pt modelId="{918B5E9A-E5EF-428A-AB07-D0F33BE80E1E}" type="sibTrans" cxnId="{9BAD73BE-A58A-4FF2-B53D-DF2A78C6F564}">
      <dgm:prSet/>
      <dgm:spPr/>
      <dgm:t>
        <a:bodyPr/>
        <a:lstStyle/>
        <a:p>
          <a:endParaRPr lang="cs-CZ"/>
        </a:p>
      </dgm:t>
    </dgm:pt>
    <dgm:pt modelId="{4E876382-418D-4799-A73B-7460A5D8527A}" type="pres">
      <dgm:prSet presAssocID="{03D0A327-87F5-45EB-A802-626ED6E9DC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388E5B1-F986-4000-A398-6A07C95A4646}" type="pres">
      <dgm:prSet presAssocID="{182484B8-B7C7-43DB-A91B-EB8054E57A7E}" presName="hierRoot1" presStyleCnt="0"/>
      <dgm:spPr/>
    </dgm:pt>
    <dgm:pt modelId="{E38A2B88-8606-4DFB-B9D6-5D19DF73A20E}" type="pres">
      <dgm:prSet presAssocID="{182484B8-B7C7-43DB-A91B-EB8054E57A7E}" presName="composite" presStyleCnt="0"/>
      <dgm:spPr/>
    </dgm:pt>
    <dgm:pt modelId="{FA5BF80D-856C-4F52-9904-BB20256F27CB}" type="pres">
      <dgm:prSet presAssocID="{182484B8-B7C7-43DB-A91B-EB8054E57A7E}" presName="background" presStyleLbl="node0" presStyleIdx="0" presStyleCnt="1"/>
      <dgm:spPr/>
    </dgm:pt>
    <dgm:pt modelId="{09D1388D-008C-46B1-9515-793870A76E8B}" type="pres">
      <dgm:prSet presAssocID="{182484B8-B7C7-43DB-A91B-EB8054E57A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35B3B6-1514-4D36-A03C-44B1483729F6}" type="pres">
      <dgm:prSet presAssocID="{182484B8-B7C7-43DB-A91B-EB8054E57A7E}" presName="hierChild2" presStyleCnt="0"/>
      <dgm:spPr/>
    </dgm:pt>
    <dgm:pt modelId="{426667A8-AE2B-4AC4-9F3A-C3BFDFDF8A54}" type="pres">
      <dgm:prSet presAssocID="{E1812EF7-A7D7-4C32-8BB3-05EE1E89D9F8}" presName="Name10" presStyleLbl="parChTrans1D2" presStyleIdx="0" presStyleCnt="2"/>
      <dgm:spPr/>
      <dgm:t>
        <a:bodyPr/>
        <a:lstStyle/>
        <a:p>
          <a:endParaRPr lang="cs-CZ"/>
        </a:p>
      </dgm:t>
    </dgm:pt>
    <dgm:pt modelId="{D9A5B5B5-1D24-47A5-B396-F8370C70D2DA}" type="pres">
      <dgm:prSet presAssocID="{58DE010D-9F53-4853-8563-BE9CB241CA81}" presName="hierRoot2" presStyleCnt="0"/>
      <dgm:spPr/>
    </dgm:pt>
    <dgm:pt modelId="{CC952523-F686-491A-B551-92627EBB4639}" type="pres">
      <dgm:prSet presAssocID="{58DE010D-9F53-4853-8563-BE9CB241CA81}" presName="composite2" presStyleCnt="0"/>
      <dgm:spPr/>
    </dgm:pt>
    <dgm:pt modelId="{22221677-7EF9-4D2A-AAA4-6E8B4D122A0A}" type="pres">
      <dgm:prSet presAssocID="{58DE010D-9F53-4853-8563-BE9CB241CA81}" presName="background2" presStyleLbl="node2" presStyleIdx="0" presStyleCnt="2"/>
      <dgm:spPr/>
    </dgm:pt>
    <dgm:pt modelId="{A9942427-2EDC-4E2B-9179-FA91643872C3}" type="pres">
      <dgm:prSet presAssocID="{58DE010D-9F53-4853-8563-BE9CB241CA8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C606A7-7C96-44E7-B368-5261BAFF9D7D}" type="pres">
      <dgm:prSet presAssocID="{58DE010D-9F53-4853-8563-BE9CB241CA81}" presName="hierChild3" presStyleCnt="0"/>
      <dgm:spPr/>
    </dgm:pt>
    <dgm:pt modelId="{5C843146-24B9-4865-9516-FD7EB7CEF722}" type="pres">
      <dgm:prSet presAssocID="{1C61AA3E-6804-49B2-8A7C-C5D708641F1A}" presName="Name10" presStyleLbl="parChTrans1D2" presStyleIdx="1" presStyleCnt="2"/>
      <dgm:spPr/>
      <dgm:t>
        <a:bodyPr/>
        <a:lstStyle/>
        <a:p>
          <a:endParaRPr lang="cs-CZ"/>
        </a:p>
      </dgm:t>
    </dgm:pt>
    <dgm:pt modelId="{20FED8B0-4653-47B4-BD33-93C62EAD6C51}" type="pres">
      <dgm:prSet presAssocID="{4E0190C3-4173-45CC-827B-671E378EF483}" presName="hierRoot2" presStyleCnt="0"/>
      <dgm:spPr/>
    </dgm:pt>
    <dgm:pt modelId="{7D20797C-B30C-4832-B245-F1592300982B}" type="pres">
      <dgm:prSet presAssocID="{4E0190C3-4173-45CC-827B-671E378EF483}" presName="composite2" presStyleCnt="0"/>
      <dgm:spPr/>
    </dgm:pt>
    <dgm:pt modelId="{BE1FE4FA-1ACF-448E-B741-F0F88EB557C7}" type="pres">
      <dgm:prSet presAssocID="{4E0190C3-4173-45CC-827B-671E378EF483}" presName="background2" presStyleLbl="node2" presStyleIdx="1" presStyleCnt="2"/>
      <dgm:spPr/>
    </dgm:pt>
    <dgm:pt modelId="{C2FF7711-8B60-4405-825A-4540BAAE04A4}" type="pres">
      <dgm:prSet presAssocID="{4E0190C3-4173-45CC-827B-671E378EF4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7F29A27-C59E-4171-97AC-28A09E491D43}" type="pres">
      <dgm:prSet presAssocID="{4E0190C3-4173-45CC-827B-671E378EF483}" presName="hierChild3" presStyleCnt="0"/>
      <dgm:spPr/>
    </dgm:pt>
    <dgm:pt modelId="{3C2F52C5-5F1D-4BB9-9903-08357F53B053}" type="pres">
      <dgm:prSet presAssocID="{DE374E69-E18E-48D7-8387-AC4063B70C1A}" presName="Name17" presStyleLbl="parChTrans1D3" presStyleIdx="0" presStyleCnt="3"/>
      <dgm:spPr/>
      <dgm:t>
        <a:bodyPr/>
        <a:lstStyle/>
        <a:p>
          <a:endParaRPr lang="cs-CZ"/>
        </a:p>
      </dgm:t>
    </dgm:pt>
    <dgm:pt modelId="{13A57581-3591-472F-BAB7-661E779CF94D}" type="pres">
      <dgm:prSet presAssocID="{9373CA7D-2726-4EBE-8394-8FD8989545E1}" presName="hierRoot3" presStyleCnt="0"/>
      <dgm:spPr/>
    </dgm:pt>
    <dgm:pt modelId="{BDDB763C-F9A8-4714-B1EB-C44C6096CE34}" type="pres">
      <dgm:prSet presAssocID="{9373CA7D-2726-4EBE-8394-8FD8989545E1}" presName="composite3" presStyleCnt="0"/>
      <dgm:spPr/>
    </dgm:pt>
    <dgm:pt modelId="{A8912D6F-E5DD-4748-BDC9-E4031DF02545}" type="pres">
      <dgm:prSet presAssocID="{9373CA7D-2726-4EBE-8394-8FD8989545E1}" presName="background3" presStyleLbl="node3" presStyleIdx="0" presStyleCnt="3"/>
      <dgm:spPr/>
    </dgm:pt>
    <dgm:pt modelId="{288D5B11-0664-443F-A796-7119121EE03E}" type="pres">
      <dgm:prSet presAssocID="{9373CA7D-2726-4EBE-8394-8FD8989545E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9439CC-45B7-4E14-92E9-8A850A38703C}" type="pres">
      <dgm:prSet presAssocID="{9373CA7D-2726-4EBE-8394-8FD8989545E1}" presName="hierChild4" presStyleCnt="0"/>
      <dgm:spPr/>
    </dgm:pt>
    <dgm:pt modelId="{FFD31F1F-9398-4087-9876-93E4A7D5EE1A}" type="pres">
      <dgm:prSet presAssocID="{526767F5-8A77-4B8A-A407-B00F5FDABF48}" presName="Name17" presStyleLbl="parChTrans1D3" presStyleIdx="1" presStyleCnt="3"/>
      <dgm:spPr/>
      <dgm:t>
        <a:bodyPr/>
        <a:lstStyle/>
        <a:p>
          <a:endParaRPr lang="cs-CZ"/>
        </a:p>
      </dgm:t>
    </dgm:pt>
    <dgm:pt modelId="{2B673790-5B94-4806-AFB1-37573B2642E8}" type="pres">
      <dgm:prSet presAssocID="{CF0FBEEC-20DD-4F95-A7E2-B3193D6CC591}" presName="hierRoot3" presStyleCnt="0"/>
      <dgm:spPr/>
    </dgm:pt>
    <dgm:pt modelId="{752B733A-3AB4-4679-ABBF-B99C90AC3A5C}" type="pres">
      <dgm:prSet presAssocID="{CF0FBEEC-20DD-4F95-A7E2-B3193D6CC591}" presName="composite3" presStyleCnt="0"/>
      <dgm:spPr/>
    </dgm:pt>
    <dgm:pt modelId="{950F8406-5601-4CDE-BA00-C88A21DAC6DD}" type="pres">
      <dgm:prSet presAssocID="{CF0FBEEC-20DD-4F95-A7E2-B3193D6CC591}" presName="background3" presStyleLbl="node3" presStyleIdx="1" presStyleCnt="3"/>
      <dgm:spPr/>
    </dgm:pt>
    <dgm:pt modelId="{5DCE7828-EAFD-4F86-918D-BADAD1A66ECE}" type="pres">
      <dgm:prSet presAssocID="{CF0FBEEC-20DD-4F95-A7E2-B3193D6CC59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4EF396-8A46-4090-B525-41C1F23FF9B4}" type="pres">
      <dgm:prSet presAssocID="{CF0FBEEC-20DD-4F95-A7E2-B3193D6CC591}" presName="hierChild4" presStyleCnt="0"/>
      <dgm:spPr/>
    </dgm:pt>
    <dgm:pt modelId="{CD816D65-6C8F-4DD6-860E-FAF80E70FC9B}" type="pres">
      <dgm:prSet presAssocID="{3C371FDA-17E5-448C-A4C1-DFB7CF90F697}" presName="Name17" presStyleLbl="parChTrans1D3" presStyleIdx="2" presStyleCnt="3"/>
      <dgm:spPr/>
      <dgm:t>
        <a:bodyPr/>
        <a:lstStyle/>
        <a:p>
          <a:endParaRPr lang="cs-CZ"/>
        </a:p>
      </dgm:t>
    </dgm:pt>
    <dgm:pt modelId="{66B896DF-9C6D-44B3-8DED-E6BECAA5C6BC}" type="pres">
      <dgm:prSet presAssocID="{8CBF614A-C6EA-43B2-B248-6BF2E5E9581B}" presName="hierRoot3" presStyleCnt="0"/>
      <dgm:spPr/>
    </dgm:pt>
    <dgm:pt modelId="{38964DD8-32FA-41D6-AEE6-F8B53B3D41BF}" type="pres">
      <dgm:prSet presAssocID="{8CBF614A-C6EA-43B2-B248-6BF2E5E9581B}" presName="composite3" presStyleCnt="0"/>
      <dgm:spPr/>
    </dgm:pt>
    <dgm:pt modelId="{30007B18-08B8-42C5-9346-8A498A12434E}" type="pres">
      <dgm:prSet presAssocID="{8CBF614A-C6EA-43B2-B248-6BF2E5E9581B}" presName="background3" presStyleLbl="node3" presStyleIdx="2" presStyleCnt="3"/>
      <dgm:spPr/>
    </dgm:pt>
    <dgm:pt modelId="{AAC134AF-8F8B-4358-B280-0A0098DFE03D}" type="pres">
      <dgm:prSet presAssocID="{8CBF614A-C6EA-43B2-B248-6BF2E5E9581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8001E5-4909-4D43-9C1C-AF59D31CD36D}" type="pres">
      <dgm:prSet presAssocID="{8CBF614A-C6EA-43B2-B248-6BF2E5E9581B}" presName="hierChild4" presStyleCnt="0"/>
      <dgm:spPr/>
    </dgm:pt>
  </dgm:ptLst>
  <dgm:cxnLst>
    <dgm:cxn modelId="{9BAD73BE-A58A-4FF2-B53D-DF2A78C6F564}" srcId="{4E0190C3-4173-45CC-827B-671E378EF483}" destId="{8CBF614A-C6EA-43B2-B248-6BF2E5E9581B}" srcOrd="2" destOrd="0" parTransId="{3C371FDA-17E5-448C-A4C1-DFB7CF90F697}" sibTransId="{918B5E9A-E5EF-428A-AB07-D0F33BE80E1E}"/>
    <dgm:cxn modelId="{F8E45AA5-9935-48CE-887E-789C227D7609}" type="presOf" srcId="{CF0FBEEC-20DD-4F95-A7E2-B3193D6CC591}" destId="{5DCE7828-EAFD-4F86-918D-BADAD1A66ECE}" srcOrd="0" destOrd="0" presId="urn:microsoft.com/office/officeart/2005/8/layout/hierarchy1"/>
    <dgm:cxn modelId="{67246D0B-8F4B-460B-A2CD-DD294B849DB0}" srcId="{4E0190C3-4173-45CC-827B-671E378EF483}" destId="{CF0FBEEC-20DD-4F95-A7E2-B3193D6CC591}" srcOrd="1" destOrd="0" parTransId="{526767F5-8A77-4B8A-A407-B00F5FDABF48}" sibTransId="{367B7680-A9B5-414F-822C-3FFAA9BFDA20}"/>
    <dgm:cxn modelId="{BD2F4035-0E10-4A1E-ACA9-53F0C868E2E4}" type="presOf" srcId="{58DE010D-9F53-4853-8563-BE9CB241CA81}" destId="{A9942427-2EDC-4E2B-9179-FA91643872C3}" srcOrd="0" destOrd="0" presId="urn:microsoft.com/office/officeart/2005/8/layout/hierarchy1"/>
    <dgm:cxn modelId="{933AC9A5-5D53-4060-A00D-3D45129361C5}" srcId="{03D0A327-87F5-45EB-A802-626ED6E9DCA0}" destId="{182484B8-B7C7-43DB-A91B-EB8054E57A7E}" srcOrd="0" destOrd="0" parTransId="{BECC630E-E4AE-41DF-B1BA-3A06CA1DDE90}" sibTransId="{23C9179B-20C5-44AD-887F-93DF3005E424}"/>
    <dgm:cxn modelId="{41EAC0C1-7E26-41B6-808A-97FECD5BE19F}" type="presOf" srcId="{DE374E69-E18E-48D7-8387-AC4063B70C1A}" destId="{3C2F52C5-5F1D-4BB9-9903-08357F53B053}" srcOrd="0" destOrd="0" presId="urn:microsoft.com/office/officeart/2005/8/layout/hierarchy1"/>
    <dgm:cxn modelId="{58D5D10F-E91D-444C-8EFE-986673E061B2}" type="presOf" srcId="{4E0190C3-4173-45CC-827B-671E378EF483}" destId="{C2FF7711-8B60-4405-825A-4540BAAE04A4}" srcOrd="0" destOrd="0" presId="urn:microsoft.com/office/officeart/2005/8/layout/hierarchy1"/>
    <dgm:cxn modelId="{4BAE405C-3235-41C2-A10D-6323C47BF761}" type="presOf" srcId="{526767F5-8A77-4B8A-A407-B00F5FDABF48}" destId="{FFD31F1F-9398-4087-9876-93E4A7D5EE1A}" srcOrd="0" destOrd="0" presId="urn:microsoft.com/office/officeart/2005/8/layout/hierarchy1"/>
    <dgm:cxn modelId="{E11A2E7C-BA28-46C0-B2D1-F961A3F1486E}" type="presOf" srcId="{182484B8-B7C7-43DB-A91B-EB8054E57A7E}" destId="{09D1388D-008C-46B1-9515-793870A76E8B}" srcOrd="0" destOrd="0" presId="urn:microsoft.com/office/officeart/2005/8/layout/hierarchy1"/>
    <dgm:cxn modelId="{23908A64-982E-4716-86CB-CF04B279E2CA}" type="presOf" srcId="{1C61AA3E-6804-49B2-8A7C-C5D708641F1A}" destId="{5C843146-24B9-4865-9516-FD7EB7CEF722}" srcOrd="0" destOrd="0" presId="urn:microsoft.com/office/officeart/2005/8/layout/hierarchy1"/>
    <dgm:cxn modelId="{DAC9A76F-2F4B-4899-A478-3D6B1D539ACA}" type="presOf" srcId="{E1812EF7-A7D7-4C32-8BB3-05EE1E89D9F8}" destId="{426667A8-AE2B-4AC4-9F3A-C3BFDFDF8A54}" srcOrd="0" destOrd="0" presId="urn:microsoft.com/office/officeart/2005/8/layout/hierarchy1"/>
    <dgm:cxn modelId="{51322925-6FD9-4A8D-8BA9-B2597880B202}" srcId="{182484B8-B7C7-43DB-A91B-EB8054E57A7E}" destId="{58DE010D-9F53-4853-8563-BE9CB241CA81}" srcOrd="0" destOrd="0" parTransId="{E1812EF7-A7D7-4C32-8BB3-05EE1E89D9F8}" sibTransId="{64603BC4-745A-400B-9792-797EB7D930A0}"/>
    <dgm:cxn modelId="{50EF02C0-3F75-4B68-9652-A593989E2EF1}" type="presOf" srcId="{9373CA7D-2726-4EBE-8394-8FD8989545E1}" destId="{288D5B11-0664-443F-A796-7119121EE03E}" srcOrd="0" destOrd="0" presId="urn:microsoft.com/office/officeart/2005/8/layout/hierarchy1"/>
    <dgm:cxn modelId="{3695B3E3-54C0-4A77-8ED6-35B4BE81AFBD}" type="presOf" srcId="{8CBF614A-C6EA-43B2-B248-6BF2E5E9581B}" destId="{AAC134AF-8F8B-4358-B280-0A0098DFE03D}" srcOrd="0" destOrd="0" presId="urn:microsoft.com/office/officeart/2005/8/layout/hierarchy1"/>
    <dgm:cxn modelId="{58C8821F-1D86-4A6D-9B67-76DADD503221}" type="presOf" srcId="{03D0A327-87F5-45EB-A802-626ED6E9DCA0}" destId="{4E876382-418D-4799-A73B-7460A5D8527A}" srcOrd="0" destOrd="0" presId="urn:microsoft.com/office/officeart/2005/8/layout/hierarchy1"/>
    <dgm:cxn modelId="{4DE1FC0C-7D26-4AA6-8C1F-A2E2015A9DE1}" type="presOf" srcId="{3C371FDA-17E5-448C-A4C1-DFB7CF90F697}" destId="{CD816D65-6C8F-4DD6-860E-FAF80E70FC9B}" srcOrd="0" destOrd="0" presId="urn:microsoft.com/office/officeart/2005/8/layout/hierarchy1"/>
    <dgm:cxn modelId="{834C5D4A-217F-44AF-A62E-C5C71DD60162}" srcId="{182484B8-B7C7-43DB-A91B-EB8054E57A7E}" destId="{4E0190C3-4173-45CC-827B-671E378EF483}" srcOrd="1" destOrd="0" parTransId="{1C61AA3E-6804-49B2-8A7C-C5D708641F1A}" sibTransId="{039D76D2-E78E-4D22-A411-6DB122C0B726}"/>
    <dgm:cxn modelId="{9D114D4E-7884-4E3F-9A66-3D98E08994E8}" srcId="{4E0190C3-4173-45CC-827B-671E378EF483}" destId="{9373CA7D-2726-4EBE-8394-8FD8989545E1}" srcOrd="0" destOrd="0" parTransId="{DE374E69-E18E-48D7-8387-AC4063B70C1A}" sibTransId="{B9AA5826-FED1-4A44-97D7-CE4D79E3F76E}"/>
    <dgm:cxn modelId="{E4D9B017-78AB-4AD1-902D-7B5F5A4398C7}" type="presParOf" srcId="{4E876382-418D-4799-A73B-7460A5D8527A}" destId="{E388E5B1-F986-4000-A398-6A07C95A4646}" srcOrd="0" destOrd="0" presId="urn:microsoft.com/office/officeart/2005/8/layout/hierarchy1"/>
    <dgm:cxn modelId="{BAFC12E8-4D9E-4517-AF0A-4690AA730C0A}" type="presParOf" srcId="{E388E5B1-F986-4000-A398-6A07C95A4646}" destId="{E38A2B88-8606-4DFB-B9D6-5D19DF73A20E}" srcOrd="0" destOrd="0" presId="urn:microsoft.com/office/officeart/2005/8/layout/hierarchy1"/>
    <dgm:cxn modelId="{42834DAA-1E8A-419F-99E0-F5F5EBB3FACB}" type="presParOf" srcId="{E38A2B88-8606-4DFB-B9D6-5D19DF73A20E}" destId="{FA5BF80D-856C-4F52-9904-BB20256F27CB}" srcOrd="0" destOrd="0" presId="urn:microsoft.com/office/officeart/2005/8/layout/hierarchy1"/>
    <dgm:cxn modelId="{7A209AF3-A52B-4672-8759-E1C9B1FEE7D6}" type="presParOf" srcId="{E38A2B88-8606-4DFB-B9D6-5D19DF73A20E}" destId="{09D1388D-008C-46B1-9515-793870A76E8B}" srcOrd="1" destOrd="0" presId="urn:microsoft.com/office/officeart/2005/8/layout/hierarchy1"/>
    <dgm:cxn modelId="{706121E3-E29A-4B9F-9277-F043E5D88B30}" type="presParOf" srcId="{E388E5B1-F986-4000-A398-6A07C95A4646}" destId="{0135B3B6-1514-4D36-A03C-44B1483729F6}" srcOrd="1" destOrd="0" presId="urn:microsoft.com/office/officeart/2005/8/layout/hierarchy1"/>
    <dgm:cxn modelId="{4D7A40CE-2085-4182-B08A-3FACB167A38E}" type="presParOf" srcId="{0135B3B6-1514-4D36-A03C-44B1483729F6}" destId="{426667A8-AE2B-4AC4-9F3A-C3BFDFDF8A54}" srcOrd="0" destOrd="0" presId="urn:microsoft.com/office/officeart/2005/8/layout/hierarchy1"/>
    <dgm:cxn modelId="{21AD7ACE-5C52-40D0-897E-F7460E2328BA}" type="presParOf" srcId="{0135B3B6-1514-4D36-A03C-44B1483729F6}" destId="{D9A5B5B5-1D24-47A5-B396-F8370C70D2DA}" srcOrd="1" destOrd="0" presId="urn:microsoft.com/office/officeart/2005/8/layout/hierarchy1"/>
    <dgm:cxn modelId="{1B5E37D5-D624-4A54-9A6D-FC5825EC96F0}" type="presParOf" srcId="{D9A5B5B5-1D24-47A5-B396-F8370C70D2DA}" destId="{CC952523-F686-491A-B551-92627EBB4639}" srcOrd="0" destOrd="0" presId="urn:microsoft.com/office/officeart/2005/8/layout/hierarchy1"/>
    <dgm:cxn modelId="{5016B8C5-BE66-46C6-9270-3AAB93A0692A}" type="presParOf" srcId="{CC952523-F686-491A-B551-92627EBB4639}" destId="{22221677-7EF9-4D2A-AAA4-6E8B4D122A0A}" srcOrd="0" destOrd="0" presId="urn:microsoft.com/office/officeart/2005/8/layout/hierarchy1"/>
    <dgm:cxn modelId="{C463238B-B18B-4FD0-840A-44D06B2B1DF6}" type="presParOf" srcId="{CC952523-F686-491A-B551-92627EBB4639}" destId="{A9942427-2EDC-4E2B-9179-FA91643872C3}" srcOrd="1" destOrd="0" presId="urn:microsoft.com/office/officeart/2005/8/layout/hierarchy1"/>
    <dgm:cxn modelId="{CB86A4CF-823F-4259-BBB3-3E8693BCC99C}" type="presParOf" srcId="{D9A5B5B5-1D24-47A5-B396-F8370C70D2DA}" destId="{11C606A7-7C96-44E7-B368-5261BAFF9D7D}" srcOrd="1" destOrd="0" presId="urn:microsoft.com/office/officeart/2005/8/layout/hierarchy1"/>
    <dgm:cxn modelId="{D6472685-4F7F-43BA-A2CC-5E894FA81BA1}" type="presParOf" srcId="{0135B3B6-1514-4D36-A03C-44B1483729F6}" destId="{5C843146-24B9-4865-9516-FD7EB7CEF722}" srcOrd="2" destOrd="0" presId="urn:microsoft.com/office/officeart/2005/8/layout/hierarchy1"/>
    <dgm:cxn modelId="{B7A2BE32-1838-4B06-BDF8-3416EEAB7909}" type="presParOf" srcId="{0135B3B6-1514-4D36-A03C-44B1483729F6}" destId="{20FED8B0-4653-47B4-BD33-93C62EAD6C51}" srcOrd="3" destOrd="0" presId="urn:microsoft.com/office/officeart/2005/8/layout/hierarchy1"/>
    <dgm:cxn modelId="{18788652-770E-42F6-AB0C-83A72BF7E1BD}" type="presParOf" srcId="{20FED8B0-4653-47B4-BD33-93C62EAD6C51}" destId="{7D20797C-B30C-4832-B245-F1592300982B}" srcOrd="0" destOrd="0" presId="urn:microsoft.com/office/officeart/2005/8/layout/hierarchy1"/>
    <dgm:cxn modelId="{14A2CBE4-2A56-479C-962A-ACC0FD2D76A2}" type="presParOf" srcId="{7D20797C-B30C-4832-B245-F1592300982B}" destId="{BE1FE4FA-1ACF-448E-B741-F0F88EB557C7}" srcOrd="0" destOrd="0" presId="urn:microsoft.com/office/officeart/2005/8/layout/hierarchy1"/>
    <dgm:cxn modelId="{0D484A90-DD50-4FB2-91C8-90FBF876F7B5}" type="presParOf" srcId="{7D20797C-B30C-4832-B245-F1592300982B}" destId="{C2FF7711-8B60-4405-825A-4540BAAE04A4}" srcOrd="1" destOrd="0" presId="urn:microsoft.com/office/officeart/2005/8/layout/hierarchy1"/>
    <dgm:cxn modelId="{06CBC178-BDDF-40C7-8FE4-E11231D1980A}" type="presParOf" srcId="{20FED8B0-4653-47B4-BD33-93C62EAD6C51}" destId="{97F29A27-C59E-4171-97AC-28A09E491D43}" srcOrd="1" destOrd="0" presId="urn:microsoft.com/office/officeart/2005/8/layout/hierarchy1"/>
    <dgm:cxn modelId="{E81268B1-2D77-4F57-8377-B9E1A2DDC2B6}" type="presParOf" srcId="{97F29A27-C59E-4171-97AC-28A09E491D43}" destId="{3C2F52C5-5F1D-4BB9-9903-08357F53B053}" srcOrd="0" destOrd="0" presId="urn:microsoft.com/office/officeart/2005/8/layout/hierarchy1"/>
    <dgm:cxn modelId="{E9A69D53-A5BA-45C0-A059-E0311D52E64A}" type="presParOf" srcId="{97F29A27-C59E-4171-97AC-28A09E491D43}" destId="{13A57581-3591-472F-BAB7-661E779CF94D}" srcOrd="1" destOrd="0" presId="urn:microsoft.com/office/officeart/2005/8/layout/hierarchy1"/>
    <dgm:cxn modelId="{9F8C47F4-6C8F-4A97-BD1C-9436A99A4AAA}" type="presParOf" srcId="{13A57581-3591-472F-BAB7-661E779CF94D}" destId="{BDDB763C-F9A8-4714-B1EB-C44C6096CE34}" srcOrd="0" destOrd="0" presId="urn:microsoft.com/office/officeart/2005/8/layout/hierarchy1"/>
    <dgm:cxn modelId="{2E7637E4-473F-4755-A37C-7B2C2A718141}" type="presParOf" srcId="{BDDB763C-F9A8-4714-B1EB-C44C6096CE34}" destId="{A8912D6F-E5DD-4748-BDC9-E4031DF02545}" srcOrd="0" destOrd="0" presId="urn:microsoft.com/office/officeart/2005/8/layout/hierarchy1"/>
    <dgm:cxn modelId="{3F87A31C-286F-4DAD-9CF0-1CE4E8C42042}" type="presParOf" srcId="{BDDB763C-F9A8-4714-B1EB-C44C6096CE34}" destId="{288D5B11-0664-443F-A796-7119121EE03E}" srcOrd="1" destOrd="0" presId="urn:microsoft.com/office/officeart/2005/8/layout/hierarchy1"/>
    <dgm:cxn modelId="{27612963-68DF-4E67-8E63-440897418494}" type="presParOf" srcId="{13A57581-3591-472F-BAB7-661E779CF94D}" destId="{379439CC-45B7-4E14-92E9-8A850A38703C}" srcOrd="1" destOrd="0" presId="urn:microsoft.com/office/officeart/2005/8/layout/hierarchy1"/>
    <dgm:cxn modelId="{27E6CF37-9C16-424B-963C-DC243C951C9A}" type="presParOf" srcId="{97F29A27-C59E-4171-97AC-28A09E491D43}" destId="{FFD31F1F-9398-4087-9876-93E4A7D5EE1A}" srcOrd="2" destOrd="0" presId="urn:microsoft.com/office/officeart/2005/8/layout/hierarchy1"/>
    <dgm:cxn modelId="{596FBEA2-19F6-4277-BBA7-9AABC7989FB3}" type="presParOf" srcId="{97F29A27-C59E-4171-97AC-28A09E491D43}" destId="{2B673790-5B94-4806-AFB1-37573B2642E8}" srcOrd="3" destOrd="0" presId="urn:microsoft.com/office/officeart/2005/8/layout/hierarchy1"/>
    <dgm:cxn modelId="{ED86AA55-CFFD-467B-BEBC-7C1345B13954}" type="presParOf" srcId="{2B673790-5B94-4806-AFB1-37573B2642E8}" destId="{752B733A-3AB4-4679-ABBF-B99C90AC3A5C}" srcOrd="0" destOrd="0" presId="urn:microsoft.com/office/officeart/2005/8/layout/hierarchy1"/>
    <dgm:cxn modelId="{8EFB3409-4239-45BC-B86E-F850460264CA}" type="presParOf" srcId="{752B733A-3AB4-4679-ABBF-B99C90AC3A5C}" destId="{950F8406-5601-4CDE-BA00-C88A21DAC6DD}" srcOrd="0" destOrd="0" presId="urn:microsoft.com/office/officeart/2005/8/layout/hierarchy1"/>
    <dgm:cxn modelId="{52AA1A39-293E-40E0-9185-B766745CA4A0}" type="presParOf" srcId="{752B733A-3AB4-4679-ABBF-B99C90AC3A5C}" destId="{5DCE7828-EAFD-4F86-918D-BADAD1A66ECE}" srcOrd="1" destOrd="0" presId="urn:microsoft.com/office/officeart/2005/8/layout/hierarchy1"/>
    <dgm:cxn modelId="{AA9AE55C-26EC-4BFA-88B4-B5931308E3DB}" type="presParOf" srcId="{2B673790-5B94-4806-AFB1-37573B2642E8}" destId="{304EF396-8A46-4090-B525-41C1F23FF9B4}" srcOrd="1" destOrd="0" presId="urn:microsoft.com/office/officeart/2005/8/layout/hierarchy1"/>
    <dgm:cxn modelId="{1B60BC3D-FA87-44EE-B69C-496BC7A16204}" type="presParOf" srcId="{97F29A27-C59E-4171-97AC-28A09E491D43}" destId="{CD816D65-6C8F-4DD6-860E-FAF80E70FC9B}" srcOrd="4" destOrd="0" presId="urn:microsoft.com/office/officeart/2005/8/layout/hierarchy1"/>
    <dgm:cxn modelId="{4B45C447-47F7-4E47-8C43-866676083A72}" type="presParOf" srcId="{97F29A27-C59E-4171-97AC-28A09E491D43}" destId="{66B896DF-9C6D-44B3-8DED-E6BECAA5C6BC}" srcOrd="5" destOrd="0" presId="urn:microsoft.com/office/officeart/2005/8/layout/hierarchy1"/>
    <dgm:cxn modelId="{54FFF0C9-F0E5-44C1-BAD2-3A50C43D5FEA}" type="presParOf" srcId="{66B896DF-9C6D-44B3-8DED-E6BECAA5C6BC}" destId="{38964DD8-32FA-41D6-AEE6-F8B53B3D41BF}" srcOrd="0" destOrd="0" presId="urn:microsoft.com/office/officeart/2005/8/layout/hierarchy1"/>
    <dgm:cxn modelId="{C44CE4BD-94F8-41C0-B7FE-C9BA25B08550}" type="presParOf" srcId="{38964DD8-32FA-41D6-AEE6-F8B53B3D41BF}" destId="{30007B18-08B8-42C5-9346-8A498A12434E}" srcOrd="0" destOrd="0" presId="urn:microsoft.com/office/officeart/2005/8/layout/hierarchy1"/>
    <dgm:cxn modelId="{21A76198-B373-44F3-9886-7B5578AEF280}" type="presParOf" srcId="{38964DD8-32FA-41D6-AEE6-F8B53B3D41BF}" destId="{AAC134AF-8F8B-4358-B280-0A0098DFE03D}" srcOrd="1" destOrd="0" presId="urn:microsoft.com/office/officeart/2005/8/layout/hierarchy1"/>
    <dgm:cxn modelId="{A0689428-0AE4-48BD-8211-682D52998E6E}" type="presParOf" srcId="{66B896DF-9C6D-44B3-8DED-E6BECAA5C6BC}" destId="{208001E5-4909-4D43-9C1C-AF59D31CD3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16D65-6C8F-4DD6-860E-FAF80E70FC9B}">
      <dsp:nvSpPr>
        <dsp:cNvPr id="0" name=""/>
        <dsp:cNvSpPr/>
      </dsp:nvSpPr>
      <dsp:spPr>
        <a:xfrm>
          <a:off x="3954313" y="2861335"/>
          <a:ext cx="2239575" cy="532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67"/>
              </a:lnTo>
              <a:lnTo>
                <a:pt x="2239575" y="363167"/>
              </a:lnTo>
              <a:lnTo>
                <a:pt x="2239575" y="532917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31F1F-9398-4087-9876-93E4A7D5EE1A}">
      <dsp:nvSpPr>
        <dsp:cNvPr id="0" name=""/>
        <dsp:cNvSpPr/>
      </dsp:nvSpPr>
      <dsp:spPr>
        <a:xfrm>
          <a:off x="3908593" y="2861335"/>
          <a:ext cx="91440" cy="532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917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F52C5-5F1D-4BB9-9903-08357F53B053}">
      <dsp:nvSpPr>
        <dsp:cNvPr id="0" name=""/>
        <dsp:cNvSpPr/>
      </dsp:nvSpPr>
      <dsp:spPr>
        <a:xfrm>
          <a:off x="1714737" y="2861335"/>
          <a:ext cx="2239575" cy="532917"/>
        </a:xfrm>
        <a:custGeom>
          <a:avLst/>
          <a:gdLst/>
          <a:ahLst/>
          <a:cxnLst/>
          <a:rect l="0" t="0" r="0" b="0"/>
          <a:pathLst>
            <a:path>
              <a:moveTo>
                <a:pt x="2239575" y="0"/>
              </a:moveTo>
              <a:lnTo>
                <a:pt x="2239575" y="363167"/>
              </a:lnTo>
              <a:lnTo>
                <a:pt x="0" y="363167"/>
              </a:lnTo>
              <a:lnTo>
                <a:pt x="0" y="532917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43146-24B9-4865-9516-FD7EB7CEF722}">
      <dsp:nvSpPr>
        <dsp:cNvPr id="0" name=""/>
        <dsp:cNvSpPr/>
      </dsp:nvSpPr>
      <dsp:spPr>
        <a:xfrm>
          <a:off x="2834525" y="1164857"/>
          <a:ext cx="1119787" cy="532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67"/>
              </a:lnTo>
              <a:lnTo>
                <a:pt x="1119787" y="363167"/>
              </a:lnTo>
              <a:lnTo>
                <a:pt x="1119787" y="53291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667A8-AE2B-4AC4-9F3A-C3BFDFDF8A54}">
      <dsp:nvSpPr>
        <dsp:cNvPr id="0" name=""/>
        <dsp:cNvSpPr/>
      </dsp:nvSpPr>
      <dsp:spPr>
        <a:xfrm>
          <a:off x="1714737" y="1164857"/>
          <a:ext cx="1119787" cy="532917"/>
        </a:xfrm>
        <a:custGeom>
          <a:avLst/>
          <a:gdLst/>
          <a:ahLst/>
          <a:cxnLst/>
          <a:rect l="0" t="0" r="0" b="0"/>
          <a:pathLst>
            <a:path>
              <a:moveTo>
                <a:pt x="1119787" y="0"/>
              </a:moveTo>
              <a:lnTo>
                <a:pt x="1119787" y="363167"/>
              </a:lnTo>
              <a:lnTo>
                <a:pt x="0" y="363167"/>
              </a:lnTo>
              <a:lnTo>
                <a:pt x="0" y="53291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BF80D-856C-4F52-9904-BB20256F27CB}">
      <dsp:nvSpPr>
        <dsp:cNvPr id="0" name=""/>
        <dsp:cNvSpPr/>
      </dsp:nvSpPr>
      <dsp:spPr>
        <a:xfrm>
          <a:off x="1918335" y="1295"/>
          <a:ext cx="1832380" cy="1163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1388D-008C-46B1-9515-793870A76E8B}">
      <dsp:nvSpPr>
        <dsp:cNvPr id="0" name=""/>
        <dsp:cNvSpPr/>
      </dsp:nvSpPr>
      <dsp:spPr>
        <a:xfrm>
          <a:off x="2121932" y="194713"/>
          <a:ext cx="1832380" cy="116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platforma</a:t>
          </a:r>
          <a:endParaRPr lang="cs-CZ" sz="2300" kern="1200" dirty="0"/>
        </a:p>
      </dsp:txBody>
      <dsp:txXfrm>
        <a:off x="2121932" y="194713"/>
        <a:ext cx="1832380" cy="1163561"/>
      </dsp:txXfrm>
    </dsp:sp>
    <dsp:sp modelId="{22221677-7EF9-4D2A-AAA4-6E8B4D122A0A}">
      <dsp:nvSpPr>
        <dsp:cNvPr id="0" name=""/>
        <dsp:cNvSpPr/>
      </dsp:nvSpPr>
      <dsp:spPr>
        <a:xfrm>
          <a:off x="798547" y="1697774"/>
          <a:ext cx="1832380" cy="1163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42427-2EDC-4E2B-9179-FA91643872C3}">
      <dsp:nvSpPr>
        <dsp:cNvPr id="0" name=""/>
        <dsp:cNvSpPr/>
      </dsp:nvSpPr>
      <dsp:spPr>
        <a:xfrm>
          <a:off x="1002144" y="1891192"/>
          <a:ext cx="1832380" cy="116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o</a:t>
          </a:r>
          <a:r>
            <a:rPr lang="en-US" sz="2300" kern="1200" dirty="0" err="1" smtClean="0"/>
            <a:t>balov</a:t>
          </a:r>
          <a:r>
            <a:rPr lang="cs-CZ" sz="2300" kern="1200" dirty="0" smtClean="0"/>
            <a:t>á</a:t>
          </a:r>
          <a:r>
            <a:rPr lang="en-US" sz="2300" kern="1200" dirty="0" smtClean="0"/>
            <a:t> s</a:t>
          </a:r>
          <a:r>
            <a:rPr lang="cs-CZ" sz="2300" kern="1200" dirty="0" smtClean="0"/>
            <a:t>é</a:t>
          </a:r>
          <a:r>
            <a:rPr lang="en-US" sz="2300" kern="1200" dirty="0" err="1" smtClean="0"/>
            <a:t>rie</a:t>
          </a:r>
          <a:endParaRPr lang="cs-CZ" sz="2300" kern="1200" dirty="0"/>
        </a:p>
      </dsp:txBody>
      <dsp:txXfrm>
        <a:off x="1002144" y="1891192"/>
        <a:ext cx="1832380" cy="1163561"/>
      </dsp:txXfrm>
    </dsp:sp>
    <dsp:sp modelId="{BE1FE4FA-1ACF-448E-B741-F0F88EB557C7}">
      <dsp:nvSpPr>
        <dsp:cNvPr id="0" name=""/>
        <dsp:cNvSpPr/>
      </dsp:nvSpPr>
      <dsp:spPr>
        <a:xfrm>
          <a:off x="3038122" y="1697774"/>
          <a:ext cx="1832380" cy="1163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F7711-8B60-4405-825A-4540BAAE04A4}">
      <dsp:nvSpPr>
        <dsp:cNvPr id="0" name=""/>
        <dsp:cNvSpPr/>
      </dsp:nvSpPr>
      <dsp:spPr>
        <a:xfrm>
          <a:off x="3241720" y="1891192"/>
          <a:ext cx="1832380" cy="116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fundament</a:t>
          </a:r>
          <a:endParaRPr lang="cs-CZ" sz="2300" kern="1200" dirty="0"/>
        </a:p>
      </dsp:txBody>
      <dsp:txXfrm>
        <a:off x="3241720" y="1891192"/>
        <a:ext cx="1832380" cy="1163561"/>
      </dsp:txXfrm>
    </dsp:sp>
    <dsp:sp modelId="{A8912D6F-E5DD-4748-BDC9-E4031DF02545}">
      <dsp:nvSpPr>
        <dsp:cNvPr id="0" name=""/>
        <dsp:cNvSpPr/>
      </dsp:nvSpPr>
      <dsp:spPr>
        <a:xfrm>
          <a:off x="798547" y="3394253"/>
          <a:ext cx="1832380" cy="1163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D5B11-0664-443F-A796-7119121EE03E}">
      <dsp:nvSpPr>
        <dsp:cNvPr id="0" name=""/>
        <dsp:cNvSpPr/>
      </dsp:nvSpPr>
      <dsp:spPr>
        <a:xfrm>
          <a:off x="1002144" y="3587670"/>
          <a:ext cx="1832380" cy="116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štíty</a:t>
          </a:r>
          <a:endParaRPr lang="cs-CZ" sz="2300" kern="1200" dirty="0"/>
        </a:p>
      </dsp:txBody>
      <dsp:txXfrm>
        <a:off x="1002144" y="3587670"/>
        <a:ext cx="1832380" cy="1163561"/>
      </dsp:txXfrm>
    </dsp:sp>
    <dsp:sp modelId="{950F8406-5601-4CDE-BA00-C88A21DAC6DD}">
      <dsp:nvSpPr>
        <dsp:cNvPr id="0" name=""/>
        <dsp:cNvSpPr/>
      </dsp:nvSpPr>
      <dsp:spPr>
        <a:xfrm>
          <a:off x="3038122" y="3394253"/>
          <a:ext cx="1832380" cy="1163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E7828-EAFD-4F86-918D-BADAD1A66ECE}">
      <dsp:nvSpPr>
        <dsp:cNvPr id="0" name=""/>
        <dsp:cNvSpPr/>
      </dsp:nvSpPr>
      <dsp:spPr>
        <a:xfrm>
          <a:off x="3241720" y="3587670"/>
          <a:ext cx="1832380" cy="116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masívy</a:t>
          </a:r>
          <a:endParaRPr lang="cs-CZ" sz="2300" kern="1200" dirty="0"/>
        </a:p>
      </dsp:txBody>
      <dsp:txXfrm>
        <a:off x="3241720" y="3587670"/>
        <a:ext cx="1832380" cy="1163561"/>
      </dsp:txXfrm>
    </dsp:sp>
    <dsp:sp modelId="{30007B18-08B8-42C5-9346-8A498A12434E}">
      <dsp:nvSpPr>
        <dsp:cNvPr id="0" name=""/>
        <dsp:cNvSpPr/>
      </dsp:nvSpPr>
      <dsp:spPr>
        <a:xfrm>
          <a:off x="5277698" y="3394253"/>
          <a:ext cx="1832380" cy="1163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134AF-8F8B-4358-B280-0A0098DFE03D}">
      <dsp:nvSpPr>
        <dsp:cNvPr id="0" name=""/>
        <dsp:cNvSpPr/>
      </dsp:nvSpPr>
      <dsp:spPr>
        <a:xfrm>
          <a:off x="5481296" y="3587670"/>
          <a:ext cx="1832380" cy="116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skryt pod fundamenty</a:t>
          </a:r>
          <a:endParaRPr lang="cs-CZ" sz="2300" kern="1200" dirty="0"/>
        </a:p>
      </dsp:txBody>
      <dsp:txXfrm>
        <a:off x="5481296" y="3587670"/>
        <a:ext cx="1832380" cy="1163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41/podzim2008/Ze2MP_ERP7/index.qwar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Regionální geografie Evropy – </a:t>
            </a:r>
            <a:r>
              <a:rPr lang="cs-CZ" dirty="0" err="1" smtClean="0"/>
              <a:t>fyzickogeografická</a:t>
            </a:r>
            <a:r>
              <a:rPr lang="cs-CZ" dirty="0" smtClean="0"/>
              <a:t> část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Ostrovy, poloostrovy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47500" lnSpcReduction="20000"/>
          </a:bodyPr>
          <a:lstStyle/>
          <a:p>
            <a:r>
              <a:rPr lang="cs-CZ" sz="5800" dirty="0" smtClean="0"/>
              <a:t>Největší poloostrov – Skandinávský – 800 000 km2</a:t>
            </a:r>
          </a:p>
          <a:p>
            <a:pPr lvl="1"/>
            <a:r>
              <a:rPr lang="cs-CZ" sz="5100" dirty="0" smtClean="0"/>
              <a:t>Hl. </a:t>
            </a:r>
            <a:r>
              <a:rPr lang="cs-CZ" sz="5100" dirty="0" err="1" smtClean="0"/>
              <a:t>atlanstké</a:t>
            </a:r>
            <a:r>
              <a:rPr lang="cs-CZ" sz="5100" dirty="0" smtClean="0"/>
              <a:t> pobřeží fjordového typu, lemováno četnými ostrůvky (</a:t>
            </a:r>
            <a:r>
              <a:rPr lang="cs-CZ" sz="5100" dirty="0" err="1" smtClean="0"/>
              <a:t>Mofoty</a:t>
            </a:r>
            <a:r>
              <a:rPr lang="cs-CZ" sz="5100" dirty="0" smtClean="0"/>
              <a:t>)</a:t>
            </a:r>
          </a:p>
          <a:p>
            <a:pPr lvl="1"/>
            <a:r>
              <a:rPr lang="cs-CZ" sz="5100" dirty="0" err="1" smtClean="0"/>
              <a:t>Barentsovo</a:t>
            </a:r>
            <a:r>
              <a:rPr lang="cs-CZ" sz="5100" dirty="0" smtClean="0"/>
              <a:t> moře – poloostrov Kola, </a:t>
            </a:r>
            <a:r>
              <a:rPr lang="cs-CZ" sz="5100" dirty="0" err="1" smtClean="0"/>
              <a:t>Kanin</a:t>
            </a:r>
            <a:endParaRPr lang="cs-CZ" sz="5100" dirty="0" smtClean="0"/>
          </a:p>
          <a:p>
            <a:pPr lvl="1"/>
            <a:r>
              <a:rPr lang="cs-CZ" sz="5100" dirty="0" smtClean="0"/>
              <a:t>Arktická souostroví – Nová země, </a:t>
            </a:r>
            <a:r>
              <a:rPr lang="cs-CZ" sz="5100" dirty="0" err="1" smtClean="0"/>
              <a:t>Země</a:t>
            </a:r>
            <a:r>
              <a:rPr lang="cs-CZ" sz="5100" dirty="0" smtClean="0"/>
              <a:t> Fr. Josefa, Špicberky, Island</a:t>
            </a:r>
          </a:p>
          <a:p>
            <a:r>
              <a:rPr lang="cs-CZ" sz="5800" dirty="0" smtClean="0"/>
              <a:t>Největší ostrov – Velká Británie – 224 000 km2 (průliv La Manche, 31 km, Doverská úžina)</a:t>
            </a:r>
          </a:p>
          <a:p>
            <a:r>
              <a:rPr lang="cs-CZ" sz="5800" dirty="0" smtClean="0"/>
              <a:t>Baltské moře spojeno se Severním mořem průlivy: </a:t>
            </a:r>
            <a:r>
              <a:rPr lang="cs-CZ" sz="5800" dirty="0" err="1" smtClean="0"/>
              <a:t>Skagerak</a:t>
            </a:r>
            <a:r>
              <a:rPr lang="cs-CZ" sz="5800" dirty="0" smtClean="0"/>
              <a:t>, </a:t>
            </a:r>
            <a:r>
              <a:rPr lang="cs-CZ" sz="5800" dirty="0" err="1" smtClean="0"/>
              <a:t>Kategat</a:t>
            </a:r>
            <a:r>
              <a:rPr lang="cs-CZ" sz="5800" dirty="0" smtClean="0"/>
              <a:t>, Velký a </a:t>
            </a:r>
            <a:r>
              <a:rPr lang="en-US" sz="5800" dirty="0" smtClean="0"/>
              <a:t>M</a:t>
            </a:r>
            <a:r>
              <a:rPr lang="cs-CZ" sz="5800" dirty="0" err="1" smtClean="0"/>
              <a:t>alý</a:t>
            </a:r>
            <a:r>
              <a:rPr lang="cs-CZ" sz="5800" dirty="0" smtClean="0"/>
              <a:t> </a:t>
            </a:r>
            <a:r>
              <a:rPr lang="en-US" sz="5800" dirty="0" smtClean="0"/>
              <a:t>B</a:t>
            </a:r>
            <a:r>
              <a:rPr lang="cs-CZ" sz="5800" dirty="0" err="1" smtClean="0"/>
              <a:t>elt</a:t>
            </a:r>
            <a:r>
              <a:rPr lang="cs-CZ" sz="5800" dirty="0" smtClean="0"/>
              <a:t>, </a:t>
            </a:r>
            <a:r>
              <a:rPr lang="cs-CZ" sz="5800" dirty="0" err="1" smtClean="0"/>
              <a:t>Korsund</a:t>
            </a:r>
            <a:endParaRPr lang="cs-CZ" sz="58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Ostrovy, poloostrovy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47500" lnSpcReduction="20000"/>
          </a:bodyPr>
          <a:lstStyle/>
          <a:p>
            <a:r>
              <a:rPr lang="cs-CZ" sz="5800" dirty="0" smtClean="0"/>
              <a:t>Ostrovy v Baltském moři – ostrovy dánské</a:t>
            </a:r>
          </a:p>
          <a:p>
            <a:r>
              <a:rPr lang="cs-CZ" sz="5800" dirty="0" smtClean="0"/>
              <a:t>Atlantik:</a:t>
            </a:r>
          </a:p>
          <a:p>
            <a:pPr lvl="1"/>
            <a:r>
              <a:rPr lang="cs-CZ" sz="5400" dirty="0" smtClean="0"/>
              <a:t>Poloostrovy</a:t>
            </a:r>
          </a:p>
          <a:p>
            <a:pPr lvl="2"/>
            <a:r>
              <a:rPr lang="cs-CZ" sz="5000" dirty="0" smtClean="0"/>
              <a:t>Pyrenejský (Gibraltar – Afrika – km)</a:t>
            </a:r>
          </a:p>
          <a:p>
            <a:pPr lvl="2"/>
            <a:r>
              <a:rPr lang="cs-CZ" sz="5000" dirty="0" smtClean="0"/>
              <a:t>Apeninský</a:t>
            </a:r>
          </a:p>
          <a:p>
            <a:pPr lvl="2"/>
            <a:r>
              <a:rPr lang="cs-CZ" sz="5000" dirty="0" smtClean="0"/>
              <a:t>Balkánský</a:t>
            </a:r>
          </a:p>
          <a:p>
            <a:pPr lvl="1"/>
            <a:r>
              <a:rPr lang="cs-CZ" sz="5400" dirty="0" smtClean="0"/>
              <a:t>Ostrovy</a:t>
            </a:r>
          </a:p>
          <a:p>
            <a:pPr lvl="2"/>
            <a:r>
              <a:rPr lang="cs-CZ" sz="5000" dirty="0" smtClean="0"/>
              <a:t>Sicílie</a:t>
            </a:r>
          </a:p>
          <a:p>
            <a:pPr lvl="2"/>
            <a:r>
              <a:rPr lang="cs-CZ" sz="5000" dirty="0" err="1" smtClean="0"/>
              <a:t>Sardínie</a:t>
            </a:r>
            <a:endParaRPr lang="cs-CZ" sz="5000" dirty="0" smtClean="0"/>
          </a:p>
          <a:p>
            <a:pPr lvl="2"/>
            <a:r>
              <a:rPr lang="cs-CZ" sz="5000" dirty="0" smtClean="0"/>
              <a:t>Korsika</a:t>
            </a:r>
          </a:p>
          <a:p>
            <a:pPr lvl="2"/>
            <a:r>
              <a:rPr lang="cs-CZ" sz="5000" dirty="0" smtClean="0"/>
              <a:t>Kréta</a:t>
            </a:r>
          </a:p>
          <a:p>
            <a:pPr lvl="1"/>
            <a:r>
              <a:rPr lang="cs-CZ" sz="5400" dirty="0" smtClean="0"/>
              <a:t>Úžiny</a:t>
            </a:r>
          </a:p>
          <a:p>
            <a:pPr lvl="2"/>
            <a:r>
              <a:rPr lang="cs-CZ" sz="5000" dirty="0" smtClean="0"/>
              <a:t>Bospor a </a:t>
            </a:r>
            <a:r>
              <a:rPr lang="cs-CZ" sz="5000" dirty="0" err="1" smtClean="0"/>
              <a:t>Dardaneli</a:t>
            </a:r>
            <a:endParaRPr lang="cs-CZ" sz="5000" dirty="0" smtClean="0"/>
          </a:p>
          <a:p>
            <a:pPr lvl="1">
              <a:buNone/>
            </a:pPr>
            <a:endParaRPr lang="cs-CZ" sz="54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 smtClean="0"/>
          </a:p>
          <a:p>
            <a:endParaRPr lang="cs-CZ" sz="45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pobřeží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fjordové</a:t>
            </a:r>
            <a:r>
              <a:rPr lang="cs-CZ" dirty="0" smtClean="0"/>
              <a:t> (i Skotsko)</a:t>
            </a:r>
            <a:endParaRPr lang="en-US" dirty="0" smtClean="0"/>
          </a:p>
          <a:p>
            <a:r>
              <a:rPr lang="cs-CZ" b="1" dirty="0" err="1" smtClean="0"/>
              <a:t>skjarové</a:t>
            </a:r>
            <a:r>
              <a:rPr lang="cs-CZ" dirty="0" smtClean="0"/>
              <a:t> [</a:t>
            </a:r>
            <a:r>
              <a:rPr lang="cs-CZ" i="1" dirty="0" err="1" smtClean="0"/>
              <a:t>šérové</a:t>
            </a:r>
            <a:r>
              <a:rPr lang="cs-CZ" dirty="0" smtClean="0"/>
              <a:t>]</a:t>
            </a:r>
            <a:r>
              <a:rPr lang="cs-CZ" i="1" dirty="0" smtClean="0"/>
              <a:t> -</a:t>
            </a:r>
            <a:r>
              <a:rPr lang="cs-CZ" dirty="0" smtClean="0"/>
              <a:t> se zaoblen. skalkami (typ </a:t>
            </a:r>
            <a:r>
              <a:rPr lang="cs-CZ" dirty="0" err="1" smtClean="0"/>
              <a:t>ingresní</a:t>
            </a:r>
            <a:r>
              <a:rPr lang="cs-CZ" dirty="0" smtClean="0"/>
              <a:t>),</a:t>
            </a:r>
            <a:r>
              <a:rPr lang="en-US" dirty="0" smtClean="0"/>
              <a:t> </a:t>
            </a:r>
            <a:r>
              <a:rPr lang="cs-CZ" dirty="0" smtClean="0"/>
              <a:t> (v. </a:t>
            </a:r>
            <a:r>
              <a:rPr lang="cs-CZ" dirty="0" err="1" smtClean="0"/>
              <a:t>pobř</a:t>
            </a:r>
            <a:r>
              <a:rPr lang="cs-CZ" dirty="0" smtClean="0"/>
              <a:t>. Švédska, </a:t>
            </a:r>
            <a:r>
              <a:rPr lang="cs-CZ" dirty="0" err="1" smtClean="0"/>
              <a:t>j</a:t>
            </a:r>
            <a:r>
              <a:rPr lang="cs-CZ" dirty="0" smtClean="0"/>
              <a:t>. Finska).</a:t>
            </a:r>
            <a:endParaRPr lang="en-US" dirty="0" smtClean="0"/>
          </a:p>
          <a:p>
            <a:r>
              <a:rPr lang="cs-CZ" b="1" dirty="0" err="1" smtClean="0"/>
              <a:t>boddové</a:t>
            </a:r>
            <a:r>
              <a:rPr lang="cs-CZ" dirty="0" smtClean="0"/>
              <a:t> - mělké zátoky nepravidelných obrysů (typ </a:t>
            </a:r>
            <a:r>
              <a:rPr lang="cs-CZ" dirty="0" err="1" smtClean="0"/>
              <a:t>ingresní</a:t>
            </a:r>
            <a:r>
              <a:rPr lang="cs-CZ" dirty="0" smtClean="0"/>
              <a:t>), (</a:t>
            </a:r>
            <a:r>
              <a:rPr lang="cs-CZ" dirty="0" err="1" smtClean="0"/>
              <a:t>j</a:t>
            </a:r>
            <a:r>
              <a:rPr lang="cs-CZ" dirty="0" smtClean="0"/>
              <a:t>. pobřeží Baltu).</a:t>
            </a:r>
            <a:endParaRPr lang="en-US" dirty="0" smtClean="0"/>
          </a:p>
          <a:p>
            <a:r>
              <a:rPr lang="cs-CZ" b="1" dirty="0" err="1" smtClean="0"/>
              <a:t>estuáriové</a:t>
            </a:r>
            <a:r>
              <a:rPr lang="cs-CZ" dirty="0" smtClean="0"/>
              <a:t> - nálevkovité s rozšířením do moře, vliv přílivu (na Labi do 150 km)</a:t>
            </a:r>
            <a:endParaRPr lang="en-US" dirty="0" smtClean="0"/>
          </a:p>
          <a:p>
            <a:r>
              <a:rPr lang="cs-CZ" b="1" dirty="0" err="1" smtClean="0"/>
              <a:t>riasové</a:t>
            </a:r>
            <a:r>
              <a:rPr lang="cs-CZ" dirty="0" smtClean="0"/>
              <a:t> - zatopené </a:t>
            </a:r>
            <a:r>
              <a:rPr lang="cs-CZ" dirty="0" err="1" smtClean="0"/>
              <a:t>říč</a:t>
            </a:r>
            <a:r>
              <a:rPr lang="cs-CZ" dirty="0" smtClean="0"/>
              <a:t>. doliny, při poklesu pevniny (</a:t>
            </a:r>
            <a:r>
              <a:rPr lang="cs-CZ" dirty="0" err="1" smtClean="0"/>
              <a:t>sz</a:t>
            </a:r>
            <a:r>
              <a:rPr lang="cs-CZ" dirty="0" smtClean="0"/>
              <a:t>.  Španělsko, Bretaň, z. </a:t>
            </a:r>
            <a:r>
              <a:rPr lang="cs-CZ" dirty="0" err="1" smtClean="0"/>
              <a:t>Korzika</a:t>
            </a:r>
            <a:r>
              <a:rPr lang="cs-CZ" dirty="0" smtClean="0"/>
              <a:t>), (typ </a:t>
            </a:r>
            <a:r>
              <a:rPr lang="cs-CZ" dirty="0" err="1" smtClean="0"/>
              <a:t>ingresní</a:t>
            </a:r>
            <a:r>
              <a:rPr lang="cs-CZ" dirty="0" smtClean="0"/>
              <a:t>),</a:t>
            </a:r>
            <a:endParaRPr lang="en-US" dirty="0" smtClean="0"/>
          </a:p>
          <a:p>
            <a:r>
              <a:rPr lang="cs-CZ" b="1" dirty="0" err="1" smtClean="0"/>
              <a:t>watové</a:t>
            </a:r>
            <a:r>
              <a:rPr lang="cs-CZ" b="1" dirty="0" smtClean="0"/>
              <a:t> </a:t>
            </a:r>
            <a:r>
              <a:rPr lang="cs-CZ" dirty="0" smtClean="0"/>
              <a:t>- ploché, akumulační (Německo, Nizozemí, Dánsko).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Geologický vývoj</a:t>
            </a:r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67544" y="1556792"/>
          <a:ext cx="81122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Evropa v </a:t>
            </a:r>
            <a:r>
              <a:rPr lang="cs-CZ" sz="2800" dirty="0" err="1" smtClean="0"/>
              <a:t>proterozoiku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3888432" cy="4896544"/>
          </a:xfrm>
        </p:spPr>
        <p:txBody>
          <a:bodyPr>
            <a:normAutofit fontScale="32500" lnSpcReduction="20000"/>
          </a:bodyPr>
          <a:lstStyle/>
          <a:p>
            <a:r>
              <a:rPr lang="cs-CZ" sz="4300" dirty="0"/>
              <a:t>Prekambrické bloky dnes vystupují k povrchu kontinentů v oblastech tzv. </a:t>
            </a:r>
            <a:r>
              <a:rPr lang="cs-CZ" sz="4300" b="1" dirty="0" smtClean="0"/>
              <a:t>kratonů</a:t>
            </a:r>
            <a:endParaRPr lang="cs-CZ" sz="4300" dirty="0" smtClean="0"/>
          </a:p>
          <a:p>
            <a:r>
              <a:rPr lang="cs-CZ" sz="4300" dirty="0" smtClean="0"/>
              <a:t>Geologické </a:t>
            </a:r>
            <a:r>
              <a:rPr lang="cs-CZ" sz="4300" dirty="0"/>
              <a:t>jádro Evropy tvoří </a:t>
            </a:r>
            <a:r>
              <a:rPr lang="cs-CZ" sz="4300" b="1" dirty="0"/>
              <a:t>východoevropský </a:t>
            </a:r>
            <a:r>
              <a:rPr lang="cs-CZ" sz="4300" b="1" dirty="0" smtClean="0"/>
              <a:t>kraton</a:t>
            </a:r>
            <a:endParaRPr lang="cs-CZ" sz="4300" dirty="0" smtClean="0"/>
          </a:p>
          <a:p>
            <a:r>
              <a:rPr lang="cs-CZ" sz="4300" dirty="0" smtClean="0"/>
              <a:t>Jeho V </a:t>
            </a:r>
            <a:r>
              <a:rPr lang="cs-CZ" sz="4300" dirty="0"/>
              <a:t>ohraničením je Ural, </a:t>
            </a:r>
            <a:r>
              <a:rPr lang="cs-CZ" sz="4300" dirty="0" smtClean="0"/>
              <a:t>J </a:t>
            </a:r>
            <a:r>
              <a:rPr lang="cs-CZ" sz="4300" dirty="0"/>
              <a:t>okraj lemují mladší orogenetická pásma </a:t>
            </a:r>
            <a:r>
              <a:rPr lang="cs-CZ" sz="4300" dirty="0" smtClean="0"/>
              <a:t>a JZ hranici určuje </a:t>
            </a:r>
            <a:r>
              <a:rPr lang="cs-CZ" sz="4300" i="1" dirty="0" smtClean="0"/>
              <a:t>transevropská </a:t>
            </a:r>
            <a:r>
              <a:rPr lang="cs-CZ" sz="4300" i="1" dirty="0" err="1"/>
              <a:t>suturní</a:t>
            </a:r>
            <a:r>
              <a:rPr lang="cs-CZ" sz="4300" i="1" dirty="0"/>
              <a:t> zóna</a:t>
            </a:r>
            <a:r>
              <a:rPr lang="cs-CZ" sz="4300" dirty="0"/>
              <a:t> (též </a:t>
            </a:r>
            <a:r>
              <a:rPr lang="cs-CZ" sz="4300" dirty="0" err="1"/>
              <a:t>Tornquist</a:t>
            </a:r>
            <a:r>
              <a:rPr lang="cs-CZ" sz="4300" dirty="0"/>
              <a:t>-</a:t>
            </a:r>
            <a:r>
              <a:rPr lang="cs-CZ" sz="4300" dirty="0" err="1"/>
              <a:t>Teisseyrova</a:t>
            </a:r>
            <a:r>
              <a:rPr lang="cs-CZ" sz="4300" dirty="0"/>
              <a:t> linie), která odděluje stabilní kraton od mladších mobilních oblastí Evropy</a:t>
            </a:r>
            <a:r>
              <a:rPr lang="cs-CZ" sz="4300" dirty="0" smtClean="0"/>
              <a:t>.</a:t>
            </a:r>
          </a:p>
          <a:p>
            <a:r>
              <a:rPr lang="cs-CZ" sz="4300" dirty="0" smtClean="0"/>
              <a:t>TESZ </a:t>
            </a:r>
            <a:r>
              <a:rPr lang="cs-CZ" sz="4300" dirty="0"/>
              <a:t>probíhá od Dánska přes severní Německo, Polsko a Ukrajinu do </a:t>
            </a:r>
            <a:r>
              <a:rPr lang="cs-CZ" sz="4300" dirty="0" smtClean="0"/>
              <a:t>Rumunska</a:t>
            </a:r>
            <a:endParaRPr lang="cs-CZ" sz="4300" dirty="0"/>
          </a:p>
          <a:p>
            <a:r>
              <a:rPr lang="cs-CZ" sz="4300" dirty="0"/>
              <a:t>Geologové rozlišují ve východoevropském (VE) kratonu tři segmenty: </a:t>
            </a:r>
            <a:endParaRPr lang="cs-CZ" sz="4300" dirty="0" smtClean="0"/>
          </a:p>
          <a:p>
            <a:pPr lvl="1"/>
            <a:r>
              <a:rPr lang="cs-CZ" sz="3400" i="1" dirty="0" err="1" smtClean="0"/>
              <a:t>Fennoskandie</a:t>
            </a:r>
            <a:r>
              <a:rPr lang="cs-CZ" sz="3400" dirty="0"/>
              <a:t>, </a:t>
            </a:r>
            <a:endParaRPr lang="cs-CZ" sz="3400" dirty="0" smtClean="0"/>
          </a:p>
          <a:p>
            <a:pPr lvl="1"/>
            <a:r>
              <a:rPr lang="cs-CZ" sz="3400" i="1" dirty="0" smtClean="0"/>
              <a:t>Sarmatie</a:t>
            </a:r>
            <a:r>
              <a:rPr lang="cs-CZ" sz="3400" dirty="0"/>
              <a:t> </a:t>
            </a:r>
            <a:endParaRPr lang="cs-CZ" sz="3400" dirty="0" smtClean="0"/>
          </a:p>
          <a:p>
            <a:pPr lvl="1"/>
            <a:r>
              <a:rPr lang="cs-CZ" sz="3400" i="1" dirty="0" err="1" smtClean="0"/>
              <a:t>Volgo</a:t>
            </a:r>
            <a:r>
              <a:rPr lang="cs-CZ" sz="3400" i="1" dirty="0" smtClean="0"/>
              <a:t>-</a:t>
            </a:r>
            <a:r>
              <a:rPr lang="cs-CZ" sz="3400" i="1" dirty="0" err="1" smtClean="0"/>
              <a:t>Uralie</a:t>
            </a:r>
            <a:endParaRPr lang="cs-CZ" sz="3400" dirty="0" smtClean="0"/>
          </a:p>
          <a:p>
            <a:r>
              <a:rPr lang="cs-CZ" sz="4300" dirty="0" smtClean="0"/>
              <a:t> </a:t>
            </a:r>
            <a:r>
              <a:rPr lang="cs-CZ" sz="4300" dirty="0"/>
              <a:t>VE kraton vznikl kolizí těchto tří původně samostatných bloků </a:t>
            </a:r>
            <a:r>
              <a:rPr lang="cs-CZ" sz="4300" dirty="0" smtClean="0"/>
              <a:t>– nejprve </a:t>
            </a:r>
            <a:r>
              <a:rPr lang="cs-CZ" sz="4300" dirty="0"/>
              <a:t>Sarmatie spojila s </a:t>
            </a:r>
            <a:r>
              <a:rPr lang="cs-CZ" sz="4300" dirty="0" err="1"/>
              <a:t>Volgo</a:t>
            </a:r>
            <a:r>
              <a:rPr lang="cs-CZ" sz="4300" dirty="0"/>
              <a:t>-</a:t>
            </a:r>
            <a:r>
              <a:rPr lang="cs-CZ" sz="4300" dirty="0" err="1"/>
              <a:t>Uralií</a:t>
            </a:r>
            <a:r>
              <a:rPr lang="cs-CZ" sz="4300" dirty="0"/>
              <a:t> a </a:t>
            </a:r>
            <a:r>
              <a:rPr lang="cs-CZ" sz="4300" dirty="0" smtClean="0"/>
              <a:t>poté došlo </a:t>
            </a:r>
            <a:r>
              <a:rPr lang="cs-CZ" sz="4300" dirty="0"/>
              <a:t>ke kolizi s </a:t>
            </a:r>
            <a:r>
              <a:rPr lang="cs-CZ" sz="4300" dirty="0" err="1"/>
              <a:t>Fennoskandií</a:t>
            </a:r>
            <a:r>
              <a:rPr lang="cs-CZ" sz="4300" dirty="0"/>
              <a:t>. </a:t>
            </a:r>
            <a:endParaRPr lang="cs-CZ" sz="4300" dirty="0" smtClean="0"/>
          </a:p>
          <a:p>
            <a:r>
              <a:rPr lang="cs-CZ" sz="4300" dirty="0" smtClean="0"/>
              <a:t>V</a:t>
            </a:r>
            <a:r>
              <a:rPr lang="cs-CZ" sz="4300" dirty="0"/>
              <a:t> dalším vývoji se tyto bloky už od sebe neoddělovaly a na počátku paleozoika tvořily </a:t>
            </a:r>
            <a:r>
              <a:rPr lang="cs-CZ" sz="4300" dirty="0" smtClean="0"/>
              <a:t>kontinent </a:t>
            </a:r>
            <a:r>
              <a:rPr lang="cs-CZ" sz="4300" i="1" dirty="0" err="1" smtClean="0"/>
              <a:t>Baltika</a:t>
            </a:r>
            <a:r>
              <a:rPr lang="cs-CZ" sz="4300" dirty="0"/>
              <a:t>. </a:t>
            </a:r>
            <a:endParaRPr lang="cs-CZ" sz="4300" dirty="0" smtClean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5076056" cy="647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Evropa v </a:t>
            </a:r>
            <a:r>
              <a:rPr lang="cs-CZ" dirty="0" err="1" smtClean="0"/>
              <a:t>proterozoiku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Prekambrické </a:t>
            </a:r>
            <a:r>
              <a:rPr lang="cs-CZ" dirty="0"/>
              <a:t>horniny dnes vystupují k povrchu pouze v </a:t>
            </a:r>
            <a:r>
              <a:rPr lang="cs-CZ" i="1" dirty="0"/>
              <a:t>baltském štítu</a:t>
            </a:r>
            <a:r>
              <a:rPr lang="cs-CZ" dirty="0"/>
              <a:t>, v </a:t>
            </a:r>
            <a:r>
              <a:rPr lang="cs-CZ" i="1" dirty="0"/>
              <a:t>ukrajinském </a:t>
            </a:r>
            <a:r>
              <a:rPr lang="cs-CZ" i="1" dirty="0" smtClean="0"/>
              <a:t>štítu </a:t>
            </a:r>
            <a:r>
              <a:rPr lang="cs-CZ" dirty="0" smtClean="0"/>
              <a:t>a</a:t>
            </a:r>
            <a:r>
              <a:rPr lang="cs-CZ" dirty="0"/>
              <a:t> ve </a:t>
            </a:r>
            <a:r>
              <a:rPr lang="cs-CZ" i="1" dirty="0"/>
              <a:t>voroněžském masivu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Ostatní </a:t>
            </a:r>
            <a:r>
              <a:rPr lang="cs-CZ" dirty="0"/>
              <a:t>části </a:t>
            </a:r>
            <a:r>
              <a:rPr lang="cs-CZ" dirty="0" err="1"/>
              <a:t>Fennoskandie</a:t>
            </a:r>
            <a:r>
              <a:rPr lang="cs-CZ" dirty="0"/>
              <a:t> a Sarmatie a celá </a:t>
            </a:r>
            <a:r>
              <a:rPr lang="cs-CZ" dirty="0" err="1"/>
              <a:t>Volgo</a:t>
            </a:r>
            <a:r>
              <a:rPr lang="cs-CZ" dirty="0"/>
              <a:t>-</a:t>
            </a:r>
            <a:r>
              <a:rPr lang="cs-CZ" dirty="0" err="1"/>
              <a:t>Uralie</a:t>
            </a:r>
            <a:r>
              <a:rPr lang="cs-CZ" dirty="0"/>
              <a:t> jsou pokryty mocnými vrstvami sedimentů a tvoří rozlehlou oblast </a:t>
            </a:r>
            <a:r>
              <a:rPr lang="cs-CZ" dirty="0" smtClean="0"/>
              <a:t>zvanou </a:t>
            </a:r>
            <a:r>
              <a:rPr lang="cs-CZ" b="1" dirty="0" smtClean="0"/>
              <a:t>východoevropská </a:t>
            </a:r>
            <a:r>
              <a:rPr lang="cs-CZ" b="1" dirty="0"/>
              <a:t>platforma</a:t>
            </a:r>
            <a:r>
              <a:rPr lang="cs-CZ" dirty="0"/>
              <a:t> (též</a:t>
            </a:r>
            <a:r>
              <a:rPr lang="cs-CZ" i="1" dirty="0"/>
              <a:t> ruská tabule</a:t>
            </a:r>
            <a:r>
              <a:rPr lang="cs-CZ" dirty="0"/>
              <a:t>), která ve </a:t>
            </a:r>
            <a:r>
              <a:rPr lang="cs-CZ" dirty="0" err="1"/>
              <a:t>fanerozoiku</a:t>
            </a:r>
            <a:r>
              <a:rPr lang="cs-CZ" dirty="0"/>
              <a:t> poklesává. </a:t>
            </a:r>
            <a:endParaRPr lang="cs-CZ" dirty="0" smtClean="0"/>
          </a:p>
          <a:p>
            <a:r>
              <a:rPr lang="cs-CZ" dirty="0" smtClean="0"/>
              <a:t>Tektonické </a:t>
            </a:r>
            <a:r>
              <a:rPr lang="cs-CZ" dirty="0"/>
              <a:t>procesy vytvořily ve </a:t>
            </a:r>
            <a:r>
              <a:rPr lang="cs-CZ" dirty="0" err="1"/>
              <a:t>VE</a:t>
            </a:r>
            <a:r>
              <a:rPr lang="cs-CZ" dirty="0"/>
              <a:t> kratonu </a:t>
            </a:r>
            <a:r>
              <a:rPr lang="cs-CZ" dirty="0" err="1"/>
              <a:t>riftovité</a:t>
            </a:r>
            <a:r>
              <a:rPr lang="cs-CZ" dirty="0"/>
              <a:t> sníženiny, tzv. </a:t>
            </a:r>
            <a:r>
              <a:rPr lang="cs-CZ" i="1" dirty="0" err="1"/>
              <a:t>aulakogeny</a:t>
            </a:r>
            <a:r>
              <a:rPr lang="cs-CZ" dirty="0"/>
              <a:t>, které z větší části sledují průběh kolizních zón původních tří segmentů. </a:t>
            </a:r>
            <a:endParaRPr lang="cs-CZ" dirty="0" smtClean="0"/>
          </a:p>
          <a:p>
            <a:r>
              <a:rPr lang="cs-CZ" dirty="0" smtClean="0"/>
              <a:t>Průměrná </a:t>
            </a:r>
            <a:r>
              <a:rPr lang="cs-CZ" dirty="0"/>
              <a:t>mocnost sedimentů pokrývajících východoevropskou platformu se pohybuje mezi 1–3 km, ovšem v </a:t>
            </a:r>
            <a:r>
              <a:rPr lang="cs-CZ" dirty="0" err="1"/>
              <a:t>aulakogenech</a:t>
            </a:r>
            <a:r>
              <a:rPr lang="cs-CZ" dirty="0"/>
              <a:t> se soustředily vrstvy ještě mocnější (např. v </a:t>
            </a:r>
            <a:r>
              <a:rPr lang="cs-CZ" dirty="0" err="1"/>
              <a:t>dněpro</a:t>
            </a:r>
            <a:r>
              <a:rPr lang="cs-CZ" dirty="0"/>
              <a:t>-doněckém </a:t>
            </a:r>
            <a:r>
              <a:rPr lang="cs-CZ" dirty="0" err="1"/>
              <a:t>aulakogenu</a:t>
            </a:r>
            <a:r>
              <a:rPr lang="cs-CZ" dirty="0"/>
              <a:t> až 5 km) a představují významné lokality potenciálního výskytu ložisek ropy a zemního plynu.</a:t>
            </a:r>
          </a:p>
          <a:p>
            <a:r>
              <a:rPr lang="cs-CZ" dirty="0" smtClean="0"/>
              <a:t>Paleogeografická situace</a:t>
            </a:r>
            <a:br>
              <a:rPr lang="cs-CZ" dirty="0" smtClean="0"/>
            </a:br>
            <a:r>
              <a:rPr lang="cs-CZ" i="1" dirty="0" smtClean="0"/>
              <a:t>svrchní </a:t>
            </a:r>
            <a:r>
              <a:rPr lang="cs-CZ" i="1" dirty="0" err="1" smtClean="0"/>
              <a:t>proterozoikum</a:t>
            </a:r>
            <a:r>
              <a:rPr lang="cs-CZ" i="1" dirty="0" smtClean="0"/>
              <a:t> </a:t>
            </a:r>
            <a:r>
              <a:rPr lang="cs-CZ" b="1" dirty="0" smtClean="0"/>
              <a:t>Baltský </a:t>
            </a:r>
            <a:r>
              <a:rPr lang="cs-CZ" b="1" dirty="0"/>
              <a:t>štít</a:t>
            </a:r>
            <a:r>
              <a:rPr lang="cs-CZ" dirty="0"/>
              <a:t> tvoří následující geologické jednotky:</a:t>
            </a:r>
          </a:p>
          <a:p>
            <a:r>
              <a:rPr lang="cs-CZ" i="1" dirty="0"/>
              <a:t>kolský blok</a:t>
            </a:r>
            <a:r>
              <a:rPr lang="cs-CZ" dirty="0"/>
              <a:t> – nejstarší část štítu, značný rozsah výskytu hornin archaického stáří;</a:t>
            </a:r>
          </a:p>
          <a:p>
            <a:r>
              <a:rPr lang="cs-CZ" i="1" dirty="0" err="1"/>
              <a:t>karelidy</a:t>
            </a:r>
            <a:r>
              <a:rPr lang="cs-CZ" dirty="0"/>
              <a:t> – stáří okolo 2,0 </a:t>
            </a:r>
            <a:r>
              <a:rPr lang="cs-CZ" dirty="0" err="1"/>
              <a:t>Ga</a:t>
            </a:r>
            <a:r>
              <a:rPr lang="cs-CZ" dirty="0"/>
              <a:t>;</a:t>
            </a:r>
          </a:p>
          <a:p>
            <a:r>
              <a:rPr lang="cs-CZ" i="1" dirty="0" err="1"/>
              <a:t>svekofenidy</a:t>
            </a:r>
            <a:r>
              <a:rPr lang="cs-CZ" dirty="0"/>
              <a:t> – nejrozsáhlejší regionálně geologická jednotka baltského štítu, vznikla okolo 1,9 </a:t>
            </a:r>
            <a:r>
              <a:rPr lang="cs-CZ" dirty="0" err="1"/>
              <a:t>Ga</a:t>
            </a:r>
            <a:r>
              <a:rPr lang="cs-CZ" dirty="0"/>
              <a:t>, zahrnuje převážně kyselé vulkanity a klastické sedimenty;</a:t>
            </a:r>
          </a:p>
          <a:p>
            <a:r>
              <a:rPr lang="cs-CZ" i="1" dirty="0" err="1"/>
              <a:t>svekonoridy</a:t>
            </a:r>
            <a:r>
              <a:rPr lang="cs-CZ" dirty="0"/>
              <a:t> – nejmladší část štítu, vyvrásněná nejprve </a:t>
            </a:r>
            <a:r>
              <a:rPr lang="cs-CZ" dirty="0" err="1"/>
              <a:t>gotskou</a:t>
            </a:r>
            <a:r>
              <a:rPr lang="cs-CZ" dirty="0"/>
              <a:t> orogenezí okolo 1,6 </a:t>
            </a:r>
            <a:r>
              <a:rPr lang="cs-CZ" dirty="0" err="1"/>
              <a:t>Ga</a:t>
            </a:r>
            <a:r>
              <a:rPr lang="cs-CZ" dirty="0"/>
              <a:t> a později </a:t>
            </a:r>
            <a:r>
              <a:rPr lang="cs-CZ" dirty="0" err="1"/>
              <a:t>převrásněná</a:t>
            </a:r>
            <a:r>
              <a:rPr lang="cs-CZ" dirty="0"/>
              <a:t> </a:t>
            </a:r>
            <a:r>
              <a:rPr lang="cs-CZ" dirty="0" err="1"/>
              <a:t>svekonorskou</a:t>
            </a:r>
            <a:r>
              <a:rPr lang="cs-CZ" dirty="0"/>
              <a:t> orogenezí okolo 1,0 </a:t>
            </a:r>
            <a:r>
              <a:rPr lang="cs-CZ" dirty="0" err="1"/>
              <a:t>Ga</a:t>
            </a:r>
            <a:r>
              <a:rPr lang="cs-CZ" dirty="0"/>
              <a:t>.</a:t>
            </a:r>
          </a:p>
          <a:p>
            <a:r>
              <a:rPr lang="cs-CZ" dirty="0"/>
              <a:t>Na konci </a:t>
            </a:r>
            <a:r>
              <a:rPr lang="cs-CZ" dirty="0" err="1"/>
              <a:t>proterozoika</a:t>
            </a:r>
            <a:r>
              <a:rPr lang="cs-CZ" dirty="0"/>
              <a:t> (600 </a:t>
            </a:r>
            <a:r>
              <a:rPr lang="cs-CZ" dirty="0" err="1"/>
              <a:t>Ma</a:t>
            </a:r>
            <a:r>
              <a:rPr lang="cs-CZ" dirty="0"/>
              <a:t>) utvořily všechny tehdejší bloky pevniny na Zemi </a:t>
            </a:r>
            <a:r>
              <a:rPr lang="cs-CZ" dirty="0" err="1"/>
              <a:t>superkontinent</a:t>
            </a:r>
            <a:r>
              <a:rPr lang="cs-CZ" dirty="0"/>
              <a:t> </a:t>
            </a:r>
            <a:r>
              <a:rPr lang="cs-CZ" i="1" dirty="0" err="1"/>
              <a:t>Pannotie</a:t>
            </a:r>
            <a:r>
              <a:rPr lang="cs-CZ" dirty="0"/>
              <a:t>, který se ale už okolo 540 </a:t>
            </a:r>
            <a:r>
              <a:rPr lang="cs-CZ" dirty="0" err="1"/>
              <a:t>Ma</a:t>
            </a:r>
            <a:r>
              <a:rPr lang="cs-CZ" dirty="0"/>
              <a:t> rozpadl na čtyři kontinenty: Baltiku, </a:t>
            </a:r>
            <a:r>
              <a:rPr lang="cs-CZ" dirty="0" err="1"/>
              <a:t>Gondwanu</a:t>
            </a:r>
            <a:r>
              <a:rPr lang="cs-CZ" dirty="0"/>
              <a:t>,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118120" cy="75895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FG regiony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11" y="188640"/>
            <a:ext cx="627388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Nerostné suroviny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Vázáno na geologický a geomorfologický vývoj</a:t>
            </a:r>
          </a:p>
          <a:p>
            <a:r>
              <a:rPr lang="cs-CZ" dirty="0" smtClean="0"/>
              <a:t>Černé uhlí</a:t>
            </a:r>
          </a:p>
          <a:p>
            <a:pPr lvl="1"/>
            <a:r>
              <a:rPr lang="cs-CZ" dirty="0" smtClean="0"/>
              <a:t>Vázáno na karbonské a </a:t>
            </a:r>
            <a:r>
              <a:rPr lang="cs-CZ" dirty="0" err="1" smtClean="0"/>
              <a:t>permo</a:t>
            </a:r>
            <a:r>
              <a:rPr lang="cs-CZ" dirty="0" smtClean="0"/>
              <a:t>-karbonské sedimenty, naleziště v depresích = mezihorských a horských pánvích hercynského stáří</a:t>
            </a:r>
          </a:p>
          <a:p>
            <a:pPr lvl="1"/>
            <a:r>
              <a:rPr lang="cs-CZ" dirty="0" err="1" smtClean="0"/>
              <a:t>Obl</a:t>
            </a:r>
            <a:r>
              <a:rPr lang="cs-CZ" dirty="0" smtClean="0"/>
              <a:t>. Doněcká, Hornoslezská, </a:t>
            </a:r>
            <a:r>
              <a:rPr lang="cs-CZ" dirty="0" err="1" smtClean="0"/>
              <a:t>Porůrská</a:t>
            </a:r>
            <a:r>
              <a:rPr lang="cs-CZ" dirty="0" smtClean="0"/>
              <a:t>, </a:t>
            </a:r>
            <a:r>
              <a:rPr lang="cs-CZ" dirty="0" err="1" smtClean="0"/>
              <a:t>Středoanglické</a:t>
            </a:r>
            <a:r>
              <a:rPr lang="cs-CZ" dirty="0" smtClean="0"/>
              <a:t> pánve</a:t>
            </a:r>
          </a:p>
          <a:p>
            <a:r>
              <a:rPr lang="cs-CZ" dirty="0" smtClean="0"/>
              <a:t>Hnědé uhlí</a:t>
            </a:r>
          </a:p>
          <a:p>
            <a:pPr lvl="1"/>
            <a:r>
              <a:rPr lang="cs-CZ" dirty="0" smtClean="0"/>
              <a:t>Sedimenty 3H stáří</a:t>
            </a:r>
          </a:p>
          <a:p>
            <a:pPr lvl="1"/>
            <a:r>
              <a:rPr lang="cs-CZ" dirty="0" smtClean="0"/>
              <a:t>Povodí </a:t>
            </a:r>
            <a:r>
              <a:rPr lang="cs-CZ" dirty="0" err="1" smtClean="0"/>
              <a:t>stř</a:t>
            </a:r>
            <a:r>
              <a:rPr lang="cs-CZ" dirty="0" smtClean="0"/>
              <a:t>. Labe a </a:t>
            </a:r>
            <a:r>
              <a:rPr lang="cs-CZ" dirty="0" err="1" smtClean="0"/>
              <a:t>stř</a:t>
            </a:r>
            <a:r>
              <a:rPr lang="cs-CZ" dirty="0" smtClean="0"/>
              <a:t>. Odry (V Německo), Ruská tabule (</a:t>
            </a:r>
            <a:r>
              <a:rPr lang="cs-CZ" dirty="0" err="1" smtClean="0"/>
              <a:t>spodnokarbonské</a:t>
            </a:r>
            <a:r>
              <a:rPr lang="cs-CZ" dirty="0" smtClean="0"/>
              <a:t> sedimenty – Podmoskevská pánev)</a:t>
            </a:r>
          </a:p>
          <a:p>
            <a:r>
              <a:rPr lang="cs-CZ" dirty="0" smtClean="0"/>
              <a:t>Ropa</a:t>
            </a:r>
          </a:p>
          <a:p>
            <a:pPr lvl="1"/>
            <a:r>
              <a:rPr lang="cs-CZ" dirty="0" smtClean="0"/>
              <a:t>Ložiska v neogenních sedimentech v </a:t>
            </a:r>
            <a:r>
              <a:rPr lang="cs-CZ" dirty="0" err="1" smtClean="0"/>
              <a:t>obl</a:t>
            </a:r>
            <a:r>
              <a:rPr lang="cs-CZ" dirty="0" smtClean="0"/>
              <a:t>. </a:t>
            </a:r>
            <a:r>
              <a:rPr lang="cs-CZ" dirty="0" err="1" smtClean="0"/>
              <a:t>alpinského</a:t>
            </a:r>
            <a:r>
              <a:rPr lang="cs-CZ" dirty="0" smtClean="0"/>
              <a:t> vrásnění</a:t>
            </a:r>
          </a:p>
          <a:p>
            <a:pPr lvl="1"/>
            <a:r>
              <a:rPr lang="cs-CZ" dirty="0" smtClean="0"/>
              <a:t>Podkarpatská pánev v Rumunsku, Z Ukrajina, Vídeňská pánev (MND), Severní moře, Ruská tabule </a:t>
            </a:r>
          </a:p>
          <a:p>
            <a:pPr lvl="1"/>
            <a:r>
              <a:rPr lang="cs-CZ" dirty="0" smtClean="0"/>
              <a:t>Ve všech uvedených ložiscích ropy i zemní plyn</a:t>
            </a:r>
          </a:p>
          <a:p>
            <a:r>
              <a:rPr lang="cs-CZ" dirty="0" smtClean="0"/>
              <a:t>Místní suroviny nestačí krýt spotřebu </a:t>
            </a:r>
            <a:r>
              <a:rPr lang="cs-CZ" dirty="0" smtClean="0">
                <a:sym typeface="Symbol"/>
              </a:rPr>
              <a:t> dovoz hl. ropy a z. plynu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Nerostné suroviny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Železné rudy</a:t>
            </a:r>
          </a:p>
          <a:p>
            <a:pPr lvl="1"/>
            <a:r>
              <a:rPr lang="cs-CZ" dirty="0" smtClean="0"/>
              <a:t>Vázány na krystalické břidlice různého stáří</a:t>
            </a:r>
          </a:p>
          <a:p>
            <a:pPr lvl="1"/>
            <a:r>
              <a:rPr lang="cs-CZ" dirty="0" smtClean="0"/>
              <a:t>S Švédsko (</a:t>
            </a:r>
            <a:r>
              <a:rPr lang="cs-CZ" dirty="0" err="1" smtClean="0"/>
              <a:t>Kiruna</a:t>
            </a:r>
            <a:r>
              <a:rPr lang="cs-CZ" dirty="0" smtClean="0"/>
              <a:t>), v sedimentech – Lotrinsko, </a:t>
            </a:r>
            <a:r>
              <a:rPr lang="cs-CZ" dirty="0" err="1" smtClean="0"/>
              <a:t>Gelč</a:t>
            </a:r>
            <a:endParaRPr lang="cs-CZ" dirty="0" smtClean="0"/>
          </a:p>
          <a:p>
            <a:pPr lvl="1"/>
            <a:r>
              <a:rPr lang="cs-CZ" dirty="0" err="1" smtClean="0"/>
              <a:t>Obl</a:t>
            </a:r>
            <a:r>
              <a:rPr lang="cs-CZ" dirty="0" smtClean="0"/>
              <a:t>. </a:t>
            </a:r>
            <a:r>
              <a:rPr lang="cs-CZ" dirty="0" err="1" smtClean="0"/>
              <a:t>Krivoj</a:t>
            </a:r>
            <a:r>
              <a:rPr lang="cs-CZ" dirty="0" smtClean="0"/>
              <a:t> </a:t>
            </a:r>
            <a:r>
              <a:rPr lang="cs-CZ" dirty="0" err="1" smtClean="0"/>
              <a:t>Rog</a:t>
            </a:r>
            <a:r>
              <a:rPr lang="cs-CZ" dirty="0" smtClean="0"/>
              <a:t> v Rusku, Kurská magnetická anomálie, Ural</a:t>
            </a:r>
          </a:p>
          <a:p>
            <a:r>
              <a:rPr lang="cs-CZ" dirty="0" smtClean="0"/>
              <a:t>Barevné kovy</a:t>
            </a:r>
          </a:p>
          <a:p>
            <a:pPr lvl="1"/>
            <a:r>
              <a:rPr lang="cs-CZ" dirty="0" smtClean="0"/>
              <a:t>Pásma hercynského vrásnění</a:t>
            </a:r>
          </a:p>
          <a:p>
            <a:pPr lvl="1"/>
            <a:r>
              <a:rPr lang="cs-CZ" dirty="0" smtClean="0"/>
              <a:t>Pyrenejský poloostrov, Krušné hory, Ural</a:t>
            </a:r>
          </a:p>
          <a:p>
            <a:pPr lvl="1"/>
            <a:r>
              <a:rPr lang="cs-CZ" b="1" dirty="0" err="1" smtClean="0"/>
              <a:t>měd</a:t>
            </a:r>
            <a:r>
              <a:rPr lang="cs-CZ" dirty="0" smtClean="0"/>
              <a:t> - Polsko</a:t>
            </a:r>
          </a:p>
          <a:p>
            <a:pPr lvl="1"/>
            <a:r>
              <a:rPr lang="cs-CZ" b="1" dirty="0" smtClean="0"/>
              <a:t>bauxit</a:t>
            </a:r>
            <a:r>
              <a:rPr lang="cs-CZ" dirty="0" smtClean="0"/>
              <a:t> - Maďarsko, Francie a Řecko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Nerudné suroviny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Draselné soli – Alsasko, </a:t>
            </a:r>
            <a:r>
              <a:rPr lang="cs-CZ" dirty="0" err="1" smtClean="0">
                <a:solidFill>
                  <a:schemeClr val="tx1"/>
                </a:solidFill>
              </a:rPr>
              <a:t>Obl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Strasfurt</a:t>
            </a:r>
            <a:r>
              <a:rPr lang="cs-CZ" dirty="0" smtClean="0">
                <a:solidFill>
                  <a:schemeClr val="tx1"/>
                </a:solidFill>
              </a:rPr>
              <a:t> (Německo), povodí </a:t>
            </a:r>
            <a:r>
              <a:rPr lang="cs-CZ" dirty="0" err="1" smtClean="0">
                <a:solidFill>
                  <a:schemeClr val="tx1"/>
                </a:solidFill>
              </a:rPr>
              <a:t>Kamy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/>
              <a:t>Stavební suroviny (písek, stavební kámen, vápenec, cihlářská hlína) </a:t>
            </a:r>
          </a:p>
          <a:p>
            <a:pPr lvl="1"/>
            <a:r>
              <a:rPr lang="cs-CZ" dirty="0" smtClean="0"/>
              <a:t>jsou rozšířeny po celém evropském území a slouží hl. k výrobě stavebních hmot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 – </a:t>
            </a:r>
            <a:r>
              <a:rPr lang="cs-CZ" dirty="0" err="1" smtClean="0"/>
              <a:t>klimatotvorné</a:t>
            </a:r>
            <a:r>
              <a:rPr lang="cs-CZ" dirty="0" smtClean="0"/>
              <a:t>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Tvar kontinentu</a:t>
            </a:r>
          </a:p>
          <a:p>
            <a:r>
              <a:rPr lang="cs-CZ" dirty="0" smtClean="0"/>
              <a:t>Blízkost oceánu (kromě V dost blízko) – přítomnost mořských proudů</a:t>
            </a:r>
          </a:p>
          <a:p>
            <a:r>
              <a:rPr lang="cs-CZ" dirty="0" smtClean="0"/>
              <a:t>Reliéf </a:t>
            </a:r>
          </a:p>
          <a:p>
            <a:pPr lvl="1"/>
            <a:r>
              <a:rPr lang="cs-CZ" dirty="0" smtClean="0"/>
              <a:t>převládá Z proudění (proudění Z-V nemá velké překážky, S-J horské překážky)</a:t>
            </a:r>
          </a:p>
          <a:p>
            <a:pPr lvl="1"/>
            <a:r>
              <a:rPr lang="cs-CZ" dirty="0" smtClean="0"/>
              <a:t>Srážky – zvýšení srážek v návětrných polohách</a:t>
            </a:r>
          </a:p>
          <a:p>
            <a:r>
              <a:rPr lang="cs-CZ" dirty="0" smtClean="0"/>
              <a:t>Poloha skoro celé Evropy v mírném klimatickém pásu</a:t>
            </a:r>
          </a:p>
          <a:p>
            <a:pPr lvl="1"/>
            <a:r>
              <a:rPr lang="cs-CZ" dirty="0" smtClean="0"/>
              <a:t>4 roční období</a:t>
            </a:r>
          </a:p>
          <a:p>
            <a:pPr lvl="1"/>
            <a:r>
              <a:rPr lang="cs-CZ" dirty="0" smtClean="0"/>
              <a:t>Velká role dodávky sluneční E</a:t>
            </a:r>
          </a:p>
          <a:p>
            <a:pPr lvl="2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KRÁL, V. </a:t>
            </a:r>
            <a:r>
              <a:rPr lang="cs-CZ" i="1" dirty="0" smtClean="0"/>
              <a:t>Fyzická geografie Evropy</a:t>
            </a:r>
            <a:r>
              <a:rPr lang="cs-CZ" dirty="0" smtClean="0"/>
              <a:t>, Praha: Academia, 1999, s. 71 – 88.</a:t>
            </a:r>
          </a:p>
          <a:p>
            <a:endParaRPr lang="cs-CZ" dirty="0" smtClean="0"/>
          </a:p>
          <a:p>
            <a:r>
              <a:rPr lang="cs-CZ" dirty="0" smtClean="0"/>
              <a:t>Regionální geografie Evropy a Společenství nezávislých států</a:t>
            </a:r>
            <a:r>
              <a:rPr lang="en-US" dirty="0" smtClean="0"/>
              <a:t>. URL &lt;</a:t>
            </a:r>
            <a:r>
              <a:rPr lang="cs-CZ" u="sng" dirty="0" smtClean="0">
                <a:hlinkClick r:id="rId2"/>
              </a:rPr>
              <a:t>https://is.muni.cz/auth/el/1441/podzim2008/Ze2MP_ERP7/index.qwarp</a:t>
            </a:r>
            <a:r>
              <a:rPr lang="en-US" u="sng" dirty="0" smtClean="0"/>
              <a:t>&gt;</a:t>
            </a:r>
            <a:endParaRPr lang="en-US" dirty="0" smtClean="0"/>
          </a:p>
          <a:p>
            <a:pPr>
              <a:buNone/>
            </a:pPr>
            <a:endParaRPr lang="cs-CZ" b="1" u="sng" dirty="0" smtClean="0"/>
          </a:p>
          <a:p>
            <a:r>
              <a:rPr lang="cs-CZ" dirty="0" smtClean="0"/>
              <a:t>NETOPIL, R., BIČÍK, I., BRINKE, J. </a:t>
            </a:r>
            <a:r>
              <a:rPr lang="cs-CZ" i="1" dirty="0" smtClean="0"/>
              <a:t>Geografie Evropy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Praha: Státní pedagogické nakladatelství, 1989, 323 s. ISBN 8004224326.</a:t>
            </a:r>
          </a:p>
          <a:p>
            <a:endParaRPr lang="cs-CZ" dirty="0" smtClean="0"/>
          </a:p>
          <a:p>
            <a:r>
              <a:rPr lang="cs-CZ" dirty="0" smtClean="0"/>
              <a:t>VITURKA, M., ŘEHÁK, S., VANČURA, M. </a:t>
            </a:r>
            <a:r>
              <a:rPr lang="cs-CZ" i="1" dirty="0" smtClean="0"/>
              <a:t>Regionální geografie Evropy a ČR</a:t>
            </a:r>
            <a:r>
              <a:rPr lang="cs-CZ" dirty="0" smtClean="0"/>
              <a:t>. MU, Brno: 2004.</a:t>
            </a:r>
          </a:p>
          <a:p>
            <a:endParaRPr lang="cs-CZ" dirty="0" smtClean="0"/>
          </a:p>
          <a:p>
            <a:r>
              <a:rPr lang="cs-CZ" dirty="0" smtClean="0"/>
              <a:t>HÜBELOVÁ D., CHALUPA P. </a:t>
            </a:r>
            <a:r>
              <a:rPr lang="cs-CZ" i="1" dirty="0" smtClean="0"/>
              <a:t>Evropa – cvičení z regionální geografie</a:t>
            </a:r>
            <a:r>
              <a:rPr lang="cs-CZ" dirty="0" smtClean="0"/>
              <a:t>, Brno, 2008 s. 43 – 47.</a:t>
            </a:r>
          </a:p>
          <a:p>
            <a:endParaRPr lang="cs-CZ" dirty="0" smtClean="0"/>
          </a:p>
          <a:p>
            <a:r>
              <a:rPr lang="cs-CZ" dirty="0" smtClean="0"/>
              <a:t>JUREK, M. Regionální geografie Evropy. URL</a:t>
            </a:r>
            <a:r>
              <a:rPr lang="cs-CZ" b="1" dirty="0" smtClean="0"/>
              <a:t> </a:t>
            </a:r>
            <a:r>
              <a:rPr lang="en-US" b="1" dirty="0" smtClean="0"/>
              <a:t>&lt;</a:t>
            </a:r>
            <a:r>
              <a:rPr lang="cs-CZ" dirty="0" err="1" smtClean="0"/>
              <a:t>geo</a:t>
            </a:r>
            <a:r>
              <a:rPr lang="cs-CZ" dirty="0" smtClean="0"/>
              <a:t>-</a:t>
            </a:r>
            <a:r>
              <a:rPr lang="cs-CZ" dirty="0" err="1" smtClean="0"/>
              <a:t>evropa.upol.cz</a:t>
            </a:r>
            <a:r>
              <a:rPr lang="en-US" dirty="0" smtClean="0"/>
              <a:t>&gt;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490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79512" y="188640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Atmosférické a oceánské proudy v Evropě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 – </a:t>
            </a:r>
            <a:r>
              <a:rPr lang="cs-CZ" dirty="0" err="1" smtClean="0"/>
              <a:t>klimatotvorné</a:t>
            </a:r>
            <a:r>
              <a:rPr lang="cs-CZ" dirty="0" smtClean="0"/>
              <a:t>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Atlantské vlivy</a:t>
            </a:r>
          </a:p>
          <a:p>
            <a:pPr lvl="1"/>
            <a:r>
              <a:rPr lang="cs-CZ" dirty="0" smtClean="0"/>
              <a:t>Plynou z rozdílu E mezi vodou a kontinenty</a:t>
            </a:r>
          </a:p>
          <a:p>
            <a:pPr lvl="1"/>
            <a:r>
              <a:rPr lang="cs-CZ" dirty="0" smtClean="0"/>
              <a:t>Mořské proudy mění klima Evropy</a:t>
            </a:r>
          </a:p>
          <a:p>
            <a:pPr lvl="2"/>
            <a:r>
              <a:rPr lang="cs-CZ" dirty="0" smtClean="0"/>
              <a:t>Teplý </a:t>
            </a:r>
            <a:r>
              <a:rPr lang="cs-CZ" dirty="0" err="1" smtClean="0"/>
              <a:t>Severoatlanstský</a:t>
            </a:r>
            <a:r>
              <a:rPr lang="cs-CZ" dirty="0" smtClean="0"/>
              <a:t> proud (od 45°s.</a:t>
            </a:r>
            <a:r>
              <a:rPr lang="cs-CZ" dirty="0" err="1" smtClean="0"/>
              <a:t>š</a:t>
            </a:r>
            <a:r>
              <a:rPr lang="cs-CZ" dirty="0" smtClean="0"/>
              <a:t>. jako Norský proud a dále jako proud severního mysu – odtud Špicberský proud, </a:t>
            </a:r>
            <a:r>
              <a:rPr lang="cs-CZ" dirty="0" err="1" smtClean="0"/>
              <a:t>Irungerův</a:t>
            </a:r>
            <a:r>
              <a:rPr lang="cs-CZ" dirty="0" smtClean="0"/>
              <a:t> proud), projevuje se v zimě</a:t>
            </a:r>
          </a:p>
          <a:p>
            <a:pPr lvl="2"/>
            <a:r>
              <a:rPr lang="cs-CZ" dirty="0" smtClean="0"/>
              <a:t>Studený Kanárský proud (odděluje se od S atlantského a obrací směrem na J, do teplých oblastí přináší ochlazení), projevuje se v létě</a:t>
            </a:r>
          </a:p>
          <a:p>
            <a:r>
              <a:rPr lang="cs-CZ" dirty="0" smtClean="0"/>
              <a:t>Energetické faktory</a:t>
            </a:r>
          </a:p>
          <a:p>
            <a:pPr lvl="1"/>
            <a:r>
              <a:rPr lang="cs-CZ" dirty="0" smtClean="0"/>
              <a:t>Zisk zářivé E – změna v průběhu dne a noci</a:t>
            </a:r>
          </a:p>
          <a:p>
            <a:pPr lvl="1"/>
            <a:r>
              <a:rPr lang="cs-CZ" dirty="0" smtClean="0"/>
              <a:t>Mořský polární vzduch přináší do Evropy teplo do přízemní vrstvy atmosféry a advekcí přenáší teplo na kontinent</a:t>
            </a:r>
          </a:p>
          <a:p>
            <a:pPr lvl="1"/>
            <a:r>
              <a:rPr lang="cs-CZ" dirty="0" smtClean="0"/>
              <a:t>Oblačnost – modifikace příjmů tepla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 – atmosférická cirkulace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Rozhodující je rozložení atmosférických útvarů</a:t>
            </a:r>
          </a:p>
          <a:p>
            <a:pPr lvl="1"/>
            <a:r>
              <a:rPr lang="cs-CZ" dirty="0" smtClean="0"/>
              <a:t>Islandská tlaková níže – celoročně, ale výrazná v zimě, kontrast mezi teplotou oceánu a pevninou</a:t>
            </a:r>
          </a:p>
          <a:p>
            <a:pPr lvl="1"/>
            <a:r>
              <a:rPr lang="cs-CZ" dirty="0" smtClean="0"/>
              <a:t>Azorská výše – hl. v létě</a:t>
            </a:r>
          </a:p>
          <a:p>
            <a:pPr lvl="1"/>
            <a:r>
              <a:rPr lang="cs-CZ" dirty="0" smtClean="0"/>
              <a:t>Asijská výše – v zimě</a:t>
            </a:r>
          </a:p>
          <a:p>
            <a:pPr lvl="1"/>
            <a:r>
              <a:rPr lang="cs-CZ" dirty="0" smtClean="0"/>
              <a:t>Putující cyklóny – postupují z Atlantiku nad Středomoří nebo zde vznikají =</a:t>
            </a:r>
            <a:r>
              <a:rPr lang="en-US" dirty="0" smtClean="0"/>
              <a:t>&gt;</a:t>
            </a:r>
            <a:r>
              <a:rPr lang="cs-CZ" dirty="0" smtClean="0"/>
              <a:t> Janovská cyklóna, tlaková níže nad J Řeckem a Kyprem</a:t>
            </a:r>
          </a:p>
          <a:p>
            <a:pPr lvl="1"/>
            <a:r>
              <a:rPr lang="cs-CZ" dirty="0" smtClean="0"/>
              <a:t>Arktická anticyklóna – v létě, pokud zasáhne na J, velké ochlazení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 descr="D:\grafika\ledovec9.JPG"/>
          <p:cNvPicPr>
            <a:picLocks noChangeAspect="1" noChangeArrowheads="1"/>
          </p:cNvPicPr>
          <p:nvPr/>
        </p:nvPicPr>
        <p:blipFill>
          <a:blip r:embed="rId2" cstate="print"/>
          <a:srcRect l="53743"/>
          <a:stretch>
            <a:fillRect/>
          </a:stretch>
        </p:blipFill>
        <p:spPr bwMode="auto">
          <a:xfrm>
            <a:off x="4656519" y="0"/>
            <a:ext cx="4487481" cy="68580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-2"/>
            <a:ext cx="4716016" cy="69249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u="sng" dirty="0"/>
          </a:p>
          <a:p>
            <a:pPr algn="ctr"/>
            <a:r>
              <a:rPr lang="cs-CZ" u="sng" dirty="0" smtClean="0"/>
              <a:t>Podle zeměpisné šířky:</a:t>
            </a:r>
            <a:r>
              <a:rPr lang="cs-CZ" dirty="0" smtClean="0"/>
              <a:t> </a:t>
            </a:r>
            <a:endParaRPr lang="cs-CZ" dirty="0"/>
          </a:p>
          <a:p>
            <a:pPr algn="ctr"/>
            <a:r>
              <a:rPr lang="cs-CZ" sz="2800" dirty="0" smtClean="0">
                <a:solidFill>
                  <a:srgbClr val="FF3300"/>
                </a:solidFill>
              </a:rPr>
              <a:t>arktický</a:t>
            </a:r>
            <a:endParaRPr lang="cs-CZ" sz="2800" dirty="0">
              <a:solidFill>
                <a:srgbClr val="FF3300"/>
              </a:solidFill>
            </a:endParaRPr>
          </a:p>
          <a:p>
            <a:pPr algn="ctr"/>
            <a:r>
              <a:rPr lang="cs-CZ" sz="2800" dirty="0" smtClean="0">
                <a:solidFill>
                  <a:srgbClr val="FF3300"/>
                </a:solidFill>
              </a:rPr>
              <a:t>subarktický</a:t>
            </a:r>
          </a:p>
          <a:p>
            <a:pPr algn="ctr"/>
            <a:r>
              <a:rPr lang="cs-CZ" sz="2800" dirty="0" smtClean="0">
                <a:solidFill>
                  <a:srgbClr val="FF3300"/>
                </a:solidFill>
              </a:rPr>
              <a:t>boreální</a:t>
            </a:r>
            <a:endParaRPr lang="cs-CZ" sz="2800" dirty="0">
              <a:solidFill>
                <a:srgbClr val="FF3300"/>
              </a:solidFill>
            </a:endParaRPr>
          </a:p>
          <a:p>
            <a:pPr algn="ctr"/>
            <a:r>
              <a:rPr lang="cs-CZ" sz="2800" dirty="0" smtClean="0">
                <a:solidFill>
                  <a:srgbClr val="FF3300"/>
                </a:solidFill>
              </a:rPr>
              <a:t>mírný</a:t>
            </a:r>
            <a:endParaRPr lang="cs-CZ" sz="2800" dirty="0">
              <a:solidFill>
                <a:srgbClr val="FF3300"/>
              </a:solidFill>
            </a:endParaRPr>
          </a:p>
          <a:p>
            <a:pPr algn="ctr"/>
            <a:r>
              <a:rPr lang="cs-CZ" sz="2800" dirty="0" smtClean="0">
                <a:solidFill>
                  <a:srgbClr val="FF3300"/>
                </a:solidFill>
              </a:rPr>
              <a:t>subtropický</a:t>
            </a:r>
            <a:endParaRPr lang="cs-CZ" sz="2800" dirty="0">
              <a:solidFill>
                <a:srgbClr val="FF3300"/>
              </a:solidFill>
            </a:endParaRPr>
          </a:p>
          <a:p>
            <a:pPr algn="ctr"/>
            <a:endParaRPr lang="cs-CZ" sz="2800" dirty="0">
              <a:solidFill>
                <a:srgbClr val="FF3300"/>
              </a:solidFill>
            </a:endParaRPr>
          </a:p>
          <a:p>
            <a:pPr algn="ctr"/>
            <a:r>
              <a:rPr lang="cs-CZ" u="sng" dirty="0" smtClean="0"/>
              <a:t>Podle k poloze pevnina vs. oceán:</a:t>
            </a:r>
            <a:endParaRPr lang="cs-CZ" u="sng" dirty="0"/>
          </a:p>
          <a:p>
            <a:pPr algn="ctr"/>
            <a:r>
              <a:rPr lang="cs-CZ" sz="2800" dirty="0" smtClean="0">
                <a:solidFill>
                  <a:schemeClr val="accent2"/>
                </a:solidFill>
              </a:rPr>
              <a:t>oceánické</a:t>
            </a:r>
            <a:endParaRPr lang="cs-CZ" sz="2800" dirty="0">
              <a:solidFill>
                <a:schemeClr val="accent2"/>
              </a:solidFill>
            </a:endParaRPr>
          </a:p>
          <a:p>
            <a:pPr algn="ctr"/>
            <a:r>
              <a:rPr lang="cs-CZ" sz="2800" dirty="0" smtClean="0">
                <a:solidFill>
                  <a:schemeClr val="accent2"/>
                </a:solidFill>
              </a:rPr>
              <a:t>kontinentální</a:t>
            </a:r>
            <a:endParaRPr lang="cs-CZ" sz="2800" dirty="0">
              <a:solidFill>
                <a:schemeClr val="accent2"/>
              </a:solidFill>
            </a:endParaRPr>
          </a:p>
          <a:p>
            <a:pPr algn="ctr"/>
            <a:r>
              <a:rPr lang="cs-CZ" sz="2800" dirty="0" smtClean="0">
                <a:solidFill>
                  <a:schemeClr val="accent2"/>
                </a:solidFill>
              </a:rPr>
              <a:t>přechodné</a:t>
            </a:r>
            <a:endParaRPr lang="cs-CZ" sz="2800" dirty="0">
              <a:solidFill>
                <a:schemeClr val="accent2"/>
              </a:solidFill>
            </a:endParaRPr>
          </a:p>
          <a:p>
            <a:pPr algn="ctr"/>
            <a:endParaRPr lang="cs-CZ" sz="2800" dirty="0">
              <a:solidFill>
                <a:schemeClr val="accent2"/>
              </a:solidFill>
            </a:endParaRPr>
          </a:p>
          <a:p>
            <a:pPr algn="ctr"/>
            <a:r>
              <a:rPr lang="cs-CZ" u="sng" dirty="0" smtClean="0"/>
              <a:t>Podle nadmořské výšky:</a:t>
            </a:r>
            <a:endParaRPr lang="cs-CZ" u="sng" dirty="0"/>
          </a:p>
          <a:p>
            <a:pPr algn="ctr"/>
            <a:r>
              <a:rPr lang="cs-CZ" sz="2800" dirty="0" smtClean="0">
                <a:solidFill>
                  <a:srgbClr val="A50021"/>
                </a:solidFill>
              </a:rPr>
              <a:t>horské</a:t>
            </a:r>
            <a:endParaRPr lang="cs-CZ" sz="2800" dirty="0">
              <a:solidFill>
                <a:srgbClr val="A50021"/>
              </a:solidFill>
            </a:endParaRPr>
          </a:p>
          <a:p>
            <a:pPr algn="ctr"/>
            <a:endParaRPr lang="cs-CZ" sz="2800" dirty="0">
              <a:solidFill>
                <a:srgbClr val="A50021"/>
              </a:solidFill>
            </a:endParaRPr>
          </a:p>
          <a:p>
            <a:pPr algn="ctr"/>
            <a:endParaRPr lang="cs-CZ" i="1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419872" y="2852936"/>
            <a:ext cx="2295128" cy="728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59832" y="2348880"/>
            <a:ext cx="2883768" cy="622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059832" y="2348880"/>
            <a:ext cx="4026768" cy="39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059832" y="2348880"/>
            <a:ext cx="4864968" cy="13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3059832" y="1752600"/>
            <a:ext cx="5855568" cy="596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3419872" y="1295400"/>
            <a:ext cx="3742928" cy="261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3203848" y="914400"/>
            <a:ext cx="4111352" cy="210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7822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Arktický pás</a:t>
            </a:r>
          </a:p>
          <a:p>
            <a:pPr lvl="1"/>
            <a:r>
              <a:rPr lang="cs-CZ" dirty="0" smtClean="0"/>
              <a:t>Do arktického pásu spadají jen ostrovy Špicberky na severu Evropy.</a:t>
            </a:r>
          </a:p>
          <a:p>
            <a:pPr>
              <a:buNone/>
            </a:pPr>
            <a:r>
              <a:rPr lang="cs-CZ" b="1" i="1" dirty="0" smtClean="0"/>
              <a:t> </a:t>
            </a:r>
          </a:p>
          <a:p>
            <a:r>
              <a:rPr lang="cs-CZ" dirty="0" smtClean="0"/>
              <a:t>Subarktický pás</a:t>
            </a:r>
          </a:p>
          <a:p>
            <a:pPr lvl="1"/>
            <a:r>
              <a:rPr lang="cs-CZ" dirty="0" smtClean="0"/>
              <a:t>Do oblasti subarktickém pásu patří nejsevernější část Skandinávského poloostrova a severní část Islandu. Podnebí je typické mírnou zimou, chladným létem a vysokou vlhkostí vzduchu v průběhu celého roku.</a:t>
            </a:r>
          </a:p>
          <a:p>
            <a:endParaRPr lang="cs-CZ" b="1" i="1" dirty="0" smtClean="0"/>
          </a:p>
          <a:p>
            <a:r>
              <a:rPr lang="cs-CZ" dirty="0" smtClean="0"/>
              <a:t>Mírný pás</a:t>
            </a:r>
          </a:p>
          <a:p>
            <a:pPr lvl="1"/>
            <a:r>
              <a:rPr lang="cs-CZ" dirty="0" smtClean="0"/>
              <a:t>V mírném pásu leží nejrozsáhlejší území Evropy. Výrazně jsou vyvinuty čtyři roční období.</a:t>
            </a:r>
          </a:p>
          <a:p>
            <a:pPr>
              <a:buNone/>
            </a:pPr>
            <a:endParaRPr lang="cs-CZ" b="1" i="1" dirty="0" smtClean="0"/>
          </a:p>
          <a:p>
            <a:r>
              <a:rPr lang="cs-CZ" dirty="0" smtClean="0"/>
              <a:t>Subtropický pás</a:t>
            </a:r>
          </a:p>
          <a:p>
            <a:pPr lvl="1"/>
            <a:r>
              <a:rPr lang="cs-CZ" dirty="0" smtClean="0"/>
              <a:t>Do subtropického pásu spadá jižní Evropa v oblasti poloostrovů a ostrovů Středozemního moře. Vyznačuje se převládáním tropického vzduchu v létě, který přináší horké a jasné počasí. V zimě převládá vzduch mírných šířek a spadne největší část celoročního množství srážek.</a:t>
            </a:r>
          </a:p>
          <a:p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 smtClean="0"/>
              <a:t>Podnebné pásy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Oceánické 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240" cy="457200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¨"/>
            </a:pPr>
            <a:r>
              <a:rPr lang="cs-CZ" dirty="0" smtClean="0"/>
              <a:t>Pravidelné srážky</a:t>
            </a:r>
          </a:p>
          <a:p>
            <a:pPr>
              <a:buFont typeface="Symbol" pitchFamily="18" charset="2"/>
              <a:buChar char="¨"/>
            </a:pPr>
            <a:r>
              <a:rPr lang="cs-CZ" dirty="0" smtClean="0"/>
              <a:t>Málo sněhu</a:t>
            </a:r>
          </a:p>
          <a:p>
            <a:pPr>
              <a:buFont typeface="Symbol" pitchFamily="18" charset="2"/>
              <a:buChar char="¨"/>
            </a:pPr>
            <a:r>
              <a:rPr lang="cs-CZ" dirty="0" smtClean="0"/>
              <a:t>Malé rozdíly mezi teplotami (během dne i roku)</a:t>
            </a:r>
          </a:p>
          <a:p>
            <a:pPr>
              <a:buFont typeface="Symbol" pitchFamily="18" charset="2"/>
              <a:buChar char="¨"/>
            </a:pPr>
            <a:r>
              <a:rPr lang="cs-CZ" dirty="0" smtClean="0"/>
              <a:t>Silné větry</a:t>
            </a:r>
          </a:p>
          <a:p>
            <a:pPr>
              <a:buFont typeface="Symbol" pitchFamily="18" charset="2"/>
              <a:buChar char="¨"/>
            </a:pPr>
            <a:r>
              <a:rPr lang="cs-CZ" dirty="0" smtClean="0"/>
              <a:t>Island, Atlantské pobřeží + Z svahy hor</a:t>
            </a:r>
          </a:p>
        </p:txBody>
      </p:sp>
      <p:pic>
        <p:nvPicPr>
          <p:cNvPr id="4" name="Picture 2" descr="C:\VV\EVROPA\PROGRAM\FOTO\P_ZALIV.BMP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451727" y="2348880"/>
            <a:ext cx="469227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Kontinentální 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240" cy="457200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¨"/>
            </a:pPr>
            <a:r>
              <a:rPr lang="cs-CZ" sz="2800" dirty="0" smtClean="0"/>
              <a:t>Horká a suchá léta</a:t>
            </a:r>
          </a:p>
          <a:p>
            <a:pPr>
              <a:buFont typeface="Symbol" pitchFamily="18" charset="2"/>
              <a:buChar char="¨"/>
            </a:pPr>
            <a:r>
              <a:rPr lang="cs-CZ" sz="2800" dirty="0" smtClean="0"/>
              <a:t>Chladné, ale slunečné zimy (asijské vlivy, není stabilizační efekt z oceánů)</a:t>
            </a:r>
          </a:p>
          <a:p>
            <a:pPr>
              <a:buFont typeface="Symbol" pitchFamily="18" charset="2"/>
              <a:buChar char="¨"/>
            </a:pPr>
            <a:r>
              <a:rPr lang="cs-CZ" sz="2800" dirty="0" smtClean="0"/>
              <a:t>Nedostatek srážek</a:t>
            </a:r>
          </a:p>
          <a:p>
            <a:pPr>
              <a:buFont typeface="Symbol" pitchFamily="18" charset="2"/>
              <a:buChar char="¨"/>
            </a:pPr>
            <a:r>
              <a:rPr lang="cs-CZ" sz="2800" dirty="0" smtClean="0"/>
              <a:t>V Skandinávie a V evropské nížiny</a:t>
            </a:r>
          </a:p>
        </p:txBody>
      </p:sp>
      <p:pic>
        <p:nvPicPr>
          <p:cNvPr id="5" name="Picture 2" descr="C:\Dokumenty\Obrázky\Příčné písky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4513117" y="2492896"/>
            <a:ext cx="4630883" cy="331236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Další varianty</a:t>
            </a:r>
            <a:r>
              <a:rPr kumimoji="0" lang="cs-CZ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podnebí v Evropě</a:t>
            </a:r>
            <a:endParaRPr kumimoji="0" lang="cs-CZ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01752" y="1527048"/>
            <a:ext cx="3838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Symbol" pitchFamily="18" charset="2"/>
              <a:buChar char="¨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Stepní</a:t>
            </a: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Podobné kontinentálnímu</a:t>
            </a: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Výpar </a:t>
            </a:r>
            <a:r>
              <a:rPr lang="en-US" sz="2000" dirty="0" smtClean="0">
                <a:solidFill>
                  <a:schemeClr val="tx2"/>
                </a:solidFill>
              </a:rPr>
              <a:t>&gt;</a:t>
            </a:r>
            <a:r>
              <a:rPr lang="cs-CZ" sz="2000" dirty="0" smtClean="0">
                <a:solidFill>
                  <a:schemeClr val="tx2"/>
                </a:solidFill>
              </a:rPr>
              <a:t> odtok</a:t>
            </a: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Typické pro Ukrajinu a Maďarsko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5054280" y="1521296"/>
            <a:ext cx="3838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Symbol" pitchFamily="18" charset="2"/>
              <a:buChar char="¨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Horské</a:t>
            </a: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Dáno nadmořskou výškou</a:t>
            </a: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Odlišné teplotou a srážkami, teplotní inverze</a:t>
            </a: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/>
                </a:solidFill>
              </a:rPr>
              <a:t>Sněhová čára - výška je závislá na zeměpisné šířce</a:t>
            </a: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6575" lvl="1" indent="-274638">
              <a:spcBef>
                <a:spcPct val="200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97152"/>
            <a:ext cx="1496616" cy="154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Srážky cca 7 500 km3</a:t>
            </a:r>
          </a:p>
          <a:p>
            <a:pPr lvl="1"/>
            <a:r>
              <a:rPr lang="cs-CZ" dirty="0" smtClean="0"/>
              <a:t>výpar 4 600 km3</a:t>
            </a:r>
          </a:p>
          <a:p>
            <a:pPr lvl="1"/>
            <a:r>
              <a:rPr lang="cs-CZ" dirty="0" smtClean="0"/>
              <a:t>odtok 2 900 km3 (nejvíce do Atlantského oceánu), menší část do S ledového oceánu</a:t>
            </a:r>
          </a:p>
          <a:p>
            <a:pPr lvl="1"/>
            <a:r>
              <a:rPr lang="cs-CZ" dirty="0" smtClean="0"/>
              <a:t>plošný odtok větší než odtok do oceánu (závlahy, spotřeba lidí)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 – říční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Horotvorné pochody v minulosti utvořily hustou říční síť, která nese známky mladého a nedokončeného vývoje (tektonické pohyby, 4H zalednění)</a:t>
            </a:r>
          </a:p>
          <a:p>
            <a:r>
              <a:rPr lang="cs-CZ" dirty="0" smtClean="0"/>
              <a:t>Hl. kont. </a:t>
            </a:r>
            <a:r>
              <a:rPr lang="cs-CZ" dirty="0" err="1" smtClean="0"/>
              <a:t>rozvodí</a:t>
            </a:r>
            <a:r>
              <a:rPr lang="cs-CZ" dirty="0" smtClean="0"/>
              <a:t> neprobíhá jen po nejvyšších hřebenech, ale i přechází na starší strukturní jednotky v nízkých nadmořských výškách</a:t>
            </a:r>
          </a:p>
          <a:p>
            <a:pPr lvl="1"/>
            <a:r>
              <a:rPr lang="cs-CZ" dirty="0" smtClean="0"/>
              <a:t>Umožnění vodní dopravy, spojení řek průplavy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Označení, které pochází od Féničanů ze slova „</a:t>
            </a:r>
            <a:r>
              <a:rPr lang="cs-CZ" b="1" dirty="0" smtClean="0"/>
              <a:t>erb</a:t>
            </a:r>
            <a:r>
              <a:rPr lang="cs-CZ" dirty="0" smtClean="0"/>
              <a:t>“ = Z část světa vzhledem k poloze, někdy překlad „země tmy“</a:t>
            </a:r>
          </a:p>
          <a:p>
            <a:r>
              <a:rPr lang="cs-CZ" dirty="0" smtClean="0"/>
              <a:t>Řekové změnili název na </a:t>
            </a:r>
            <a:r>
              <a:rPr lang="cs-CZ" b="1" dirty="0" err="1" smtClean="0"/>
              <a:t>Európos</a:t>
            </a:r>
            <a:r>
              <a:rPr lang="cs-CZ" dirty="0" smtClean="0"/>
              <a:t> = opačná část světa od Asie, kterou označovali „</a:t>
            </a:r>
            <a:r>
              <a:rPr lang="cs-CZ" dirty="0" err="1" smtClean="0"/>
              <a:t>asu</a:t>
            </a:r>
            <a:r>
              <a:rPr lang="cs-CZ" dirty="0" smtClean="0"/>
              <a:t>“ – světlý, jasný, na V vycházelo Slunce</a:t>
            </a:r>
          </a:p>
          <a:p>
            <a:r>
              <a:rPr lang="cs-CZ" dirty="0" smtClean="0"/>
              <a:t>Evropa tvoří společně s Asií největší souvislou pevninu na Zemi, zvanou </a:t>
            </a:r>
            <a:r>
              <a:rPr lang="cs-CZ" b="1" dirty="0" smtClean="0"/>
              <a:t>Eurasie</a:t>
            </a:r>
            <a:endParaRPr lang="cs-CZ" dirty="0" smtClean="0"/>
          </a:p>
          <a:p>
            <a:pPr lvl="1"/>
            <a:r>
              <a:rPr lang="cs-CZ" sz="1500" dirty="0" smtClean="0"/>
              <a:t>Eurasie 54,8 mil. km², z toho Evropa asi </a:t>
            </a:r>
            <a:r>
              <a:rPr lang="cs-CZ" sz="1500" b="1" dirty="0" smtClean="0"/>
              <a:t>19 % </a:t>
            </a:r>
            <a:r>
              <a:rPr lang="cs-CZ" sz="1500" dirty="0" smtClean="0"/>
              <a:t>(10,5 mil. km2), bez evropské části Ruska 12 %</a:t>
            </a:r>
          </a:p>
          <a:p>
            <a:pPr lvl="1"/>
            <a:r>
              <a:rPr lang="cs-CZ" sz="1500" dirty="0" smtClean="0"/>
              <a:t>velký poloostrov na západě eurasijského kontinentu, je však chápán jako samostatný světadíl, což vychází především z kulturně-historických specifik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Vodstvo – 10 nejvýznamnějších evropských řek z hlediska rozlohy povodí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Volha</a:t>
            </a:r>
          </a:p>
          <a:p>
            <a:r>
              <a:rPr lang="cs-CZ" dirty="0" smtClean="0"/>
              <a:t>Dunaj</a:t>
            </a:r>
          </a:p>
          <a:p>
            <a:r>
              <a:rPr lang="cs-CZ" dirty="0" err="1" smtClean="0"/>
              <a:t>Kama</a:t>
            </a:r>
            <a:endParaRPr lang="cs-CZ" dirty="0" smtClean="0"/>
          </a:p>
          <a:p>
            <a:r>
              <a:rPr lang="cs-CZ" dirty="0" smtClean="0"/>
              <a:t>Dněpr</a:t>
            </a:r>
          </a:p>
          <a:p>
            <a:r>
              <a:rPr lang="cs-CZ" dirty="0" smtClean="0"/>
              <a:t>Don</a:t>
            </a:r>
          </a:p>
          <a:p>
            <a:r>
              <a:rPr lang="cs-CZ" dirty="0" smtClean="0"/>
              <a:t>Severní </a:t>
            </a:r>
            <a:r>
              <a:rPr lang="cs-CZ" dirty="0" err="1" smtClean="0"/>
              <a:t>Dvina</a:t>
            </a:r>
            <a:endParaRPr lang="cs-CZ" dirty="0" smtClean="0"/>
          </a:p>
          <a:p>
            <a:r>
              <a:rPr lang="cs-CZ" dirty="0" smtClean="0"/>
              <a:t>Pečora</a:t>
            </a:r>
          </a:p>
          <a:p>
            <a:r>
              <a:rPr lang="cs-CZ" dirty="0" smtClean="0"/>
              <a:t>Oka (2. největší přítok Volhy)</a:t>
            </a:r>
          </a:p>
          <a:p>
            <a:r>
              <a:rPr lang="cs-CZ" dirty="0" smtClean="0"/>
              <a:t>Rýn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Vodstvo – </a:t>
            </a:r>
            <a:r>
              <a:rPr lang="cs-CZ" sz="2400" dirty="0" err="1" smtClean="0"/>
              <a:t>vodnost</a:t>
            </a:r>
            <a:r>
              <a:rPr lang="cs-CZ" sz="2400" dirty="0" smtClean="0"/>
              <a:t> řek (dlouhodobé průtoky </a:t>
            </a:r>
            <a:r>
              <a:rPr lang="cs-CZ" sz="2400" dirty="0" err="1" smtClean="0"/>
              <a:t>Qa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Dáno plochou povodí a zdrojem napájení</a:t>
            </a:r>
          </a:p>
          <a:p>
            <a:r>
              <a:rPr lang="cs-CZ" dirty="0" smtClean="0"/>
              <a:t>Množství vody je závislé na podnebí – projevuje se ve srážkách, odtoku a zámrzu</a:t>
            </a:r>
          </a:p>
          <a:p>
            <a:pPr lvl="1"/>
            <a:r>
              <a:rPr lang="cs-CZ" dirty="0" smtClean="0"/>
              <a:t>Volha</a:t>
            </a:r>
          </a:p>
          <a:p>
            <a:pPr lvl="1"/>
            <a:r>
              <a:rPr lang="cs-CZ" dirty="0" smtClean="0"/>
              <a:t>Dunaj</a:t>
            </a:r>
          </a:p>
          <a:p>
            <a:pPr lvl="1"/>
            <a:r>
              <a:rPr lang="cs-CZ" dirty="0" smtClean="0"/>
              <a:t>Pečora</a:t>
            </a:r>
          </a:p>
          <a:p>
            <a:pPr lvl="1"/>
            <a:r>
              <a:rPr lang="cs-CZ" dirty="0" err="1" smtClean="0"/>
              <a:t>Kama</a:t>
            </a:r>
            <a:endParaRPr lang="cs-CZ" dirty="0" smtClean="0"/>
          </a:p>
          <a:p>
            <a:pPr lvl="1"/>
            <a:r>
              <a:rPr lang="cs-CZ" dirty="0" smtClean="0"/>
              <a:t>Severní </a:t>
            </a:r>
            <a:r>
              <a:rPr lang="cs-CZ" dirty="0" err="1" smtClean="0"/>
              <a:t>Dvina</a:t>
            </a:r>
            <a:endParaRPr lang="cs-CZ" dirty="0" smtClean="0"/>
          </a:p>
          <a:p>
            <a:pPr lvl="1"/>
            <a:r>
              <a:rPr lang="cs-CZ" dirty="0" smtClean="0"/>
              <a:t>Rýn</a:t>
            </a:r>
          </a:p>
          <a:p>
            <a:pPr lvl="1"/>
            <a:r>
              <a:rPr lang="cs-CZ" dirty="0" smtClean="0"/>
              <a:t>Něva</a:t>
            </a:r>
          </a:p>
          <a:p>
            <a:pPr lvl="1"/>
            <a:r>
              <a:rPr lang="cs-CZ" dirty="0" smtClean="0"/>
              <a:t>Sáva</a:t>
            </a:r>
          </a:p>
          <a:p>
            <a:pPr lvl="1"/>
            <a:r>
              <a:rPr lang="cs-CZ" dirty="0" err="1" smtClean="0"/>
              <a:t>Rh</a:t>
            </a:r>
            <a:r>
              <a:rPr lang="cs-CZ" dirty="0" err="1" smtClean="0">
                <a:cs typeface="Arial"/>
              </a:rPr>
              <a:t>ôna</a:t>
            </a:r>
            <a:endParaRPr lang="cs-CZ" dirty="0" smtClean="0">
              <a:cs typeface="Arial"/>
            </a:endParaRPr>
          </a:p>
          <a:p>
            <a:pPr lvl="1"/>
            <a:r>
              <a:rPr lang="cs-CZ" dirty="0" smtClean="0">
                <a:cs typeface="Arial"/>
              </a:rPr>
              <a:t>Dněpr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Vodstvo – typy řek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Autofit/>
          </a:bodyPr>
          <a:lstStyle/>
          <a:p>
            <a:r>
              <a:rPr lang="cs-CZ" sz="2000" dirty="0" smtClean="0"/>
              <a:t>Řeky Z evropské</a:t>
            </a:r>
          </a:p>
          <a:p>
            <a:pPr lvl="1"/>
            <a:r>
              <a:rPr lang="cs-CZ" sz="1800" dirty="0" smtClean="0"/>
              <a:t>V oblasti oceánické</a:t>
            </a:r>
          </a:p>
          <a:p>
            <a:pPr lvl="1"/>
            <a:r>
              <a:rPr lang="cs-CZ" sz="1800" dirty="0" smtClean="0"/>
              <a:t>Nejvyšší vodní stavy a </a:t>
            </a:r>
            <a:r>
              <a:rPr lang="cs-CZ" sz="1800" dirty="0" err="1" smtClean="0"/>
              <a:t>vodnost</a:t>
            </a:r>
            <a:r>
              <a:rPr lang="cs-CZ" sz="1800" dirty="0" smtClean="0"/>
              <a:t> v období srážek, tj. na podzim a v zimě</a:t>
            </a:r>
          </a:p>
          <a:p>
            <a:pPr lvl="1"/>
            <a:r>
              <a:rPr lang="cs-CZ" sz="1800" dirty="0" err="1" smtClean="0"/>
              <a:t>Aplituda</a:t>
            </a:r>
            <a:r>
              <a:rPr lang="cs-CZ" sz="1800" dirty="0" smtClean="0"/>
              <a:t> mezi min. a max. není velká</a:t>
            </a:r>
          </a:p>
          <a:p>
            <a:r>
              <a:rPr lang="cs-CZ" sz="2000" dirty="0" smtClean="0"/>
              <a:t>Řeky středo a V evropské</a:t>
            </a:r>
          </a:p>
          <a:p>
            <a:pPr lvl="1"/>
            <a:r>
              <a:rPr lang="cs-CZ" sz="1800" dirty="0" smtClean="0"/>
              <a:t>Letní srážky – červenec + srpen, ale také největší výpar a spotřeba vody rostlinstvem</a:t>
            </a:r>
          </a:p>
          <a:p>
            <a:pPr lvl="1"/>
            <a:r>
              <a:rPr lang="cs-CZ" sz="1800" dirty="0" smtClean="0"/>
              <a:t>Max. stavy – jaro (březen + duben – tání sněhu) – jarní povodně</a:t>
            </a:r>
          </a:p>
          <a:p>
            <a:pPr lvl="1"/>
            <a:r>
              <a:rPr lang="cs-CZ" sz="1800" dirty="0" smtClean="0"/>
              <a:t>Horské řeky – opožděné tání – přesun maxim na květen – letní povodně</a:t>
            </a:r>
          </a:p>
          <a:p>
            <a:r>
              <a:rPr lang="cs-CZ" sz="2000" dirty="0" smtClean="0"/>
              <a:t>Řeky velehorské, alpské</a:t>
            </a:r>
          </a:p>
          <a:p>
            <a:pPr lvl="1"/>
            <a:r>
              <a:rPr lang="cs-CZ" sz="1800" dirty="0" smtClean="0"/>
              <a:t>Povodně typické pro letní období, kdy taje velké množství sněhu, méně často na jaře</a:t>
            </a:r>
          </a:p>
          <a:p>
            <a:r>
              <a:rPr lang="cs-CZ" sz="2000" dirty="0" smtClean="0"/>
              <a:t>Řeky středomořské oblasti</a:t>
            </a:r>
          </a:p>
          <a:p>
            <a:pPr lvl="1"/>
            <a:r>
              <a:rPr lang="cs-CZ" sz="1800" dirty="0" smtClean="0"/>
              <a:t>V létě nižší vodní stavy nebo mohou vysychat, nejvíc vody v zimě</a:t>
            </a:r>
            <a:r>
              <a:rPr lang="cs-CZ" sz="1800" dirty="0"/>
              <a:t> </a:t>
            </a:r>
            <a:r>
              <a:rPr lang="cs-CZ" sz="1800" dirty="0" smtClean="0"/>
              <a:t>(zimní deště)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Srážky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Nad Evropou převládá Z přenos vzduchových hmot </a:t>
            </a:r>
            <a:r>
              <a:rPr lang="cs-CZ" dirty="0" smtClean="0">
                <a:sym typeface="Symbol"/>
              </a:rPr>
              <a:t> malá diference vlhkostního rázu klimatu</a:t>
            </a:r>
          </a:p>
          <a:p>
            <a:r>
              <a:rPr lang="cs-CZ" dirty="0" smtClean="0">
                <a:sym typeface="Symbol"/>
              </a:rPr>
              <a:t>Od S, J, Z přichází vzduch z oceánu – bohatý na vodní páru, ale záleží jak rychle se přesune nad pevninu</a:t>
            </a:r>
          </a:p>
          <a:p>
            <a:r>
              <a:rPr lang="cs-CZ" dirty="0" smtClean="0">
                <a:sym typeface="Symbol"/>
              </a:rPr>
              <a:t>Nejvíc srážek na Z svazích horských překážek a Z pobřeží  + vliv nadmořské výšky</a:t>
            </a:r>
          </a:p>
          <a:p>
            <a:pPr lvl="1"/>
            <a:r>
              <a:rPr lang="cs-CZ" dirty="0" smtClean="0">
                <a:sym typeface="Symbol"/>
              </a:rPr>
              <a:t>1000 – 4000 mm: </a:t>
            </a:r>
            <a:r>
              <a:rPr lang="cs-CZ" dirty="0" err="1" smtClean="0">
                <a:sym typeface="Symbol"/>
              </a:rPr>
              <a:t>Dynárské</a:t>
            </a:r>
            <a:r>
              <a:rPr lang="cs-CZ" dirty="0" smtClean="0">
                <a:sym typeface="Symbol"/>
              </a:rPr>
              <a:t> pohoří, Alpy, S pobřeží Skandinávie, </a:t>
            </a:r>
            <a:r>
              <a:rPr lang="cs-CZ" dirty="0" err="1" smtClean="0">
                <a:sym typeface="Symbol"/>
              </a:rPr>
              <a:t>Masif</a:t>
            </a:r>
            <a:r>
              <a:rPr lang="cs-CZ" dirty="0" smtClean="0">
                <a:sym typeface="Symbol"/>
              </a:rPr>
              <a:t> </a:t>
            </a:r>
            <a:r>
              <a:rPr lang="cs-CZ" dirty="0" err="1" smtClean="0">
                <a:sym typeface="Symbol"/>
              </a:rPr>
              <a:t>Central</a:t>
            </a:r>
            <a:r>
              <a:rPr lang="cs-CZ" dirty="0" smtClean="0">
                <a:sym typeface="Symbol"/>
              </a:rPr>
              <a:t>, Irsko, </a:t>
            </a:r>
            <a:r>
              <a:rPr lang="cs-CZ" dirty="0" smtClean="0"/>
              <a:t>VB, část Z Pyrenejí</a:t>
            </a:r>
          </a:p>
          <a:p>
            <a:r>
              <a:rPr lang="cs-CZ" dirty="0" smtClean="0"/>
              <a:t>Kotliny, brázdy – srážkový stín</a:t>
            </a:r>
          </a:p>
          <a:p>
            <a:pPr lvl="1"/>
            <a:r>
              <a:rPr lang="cs-CZ" dirty="0" smtClean="0"/>
              <a:t>300 – 500 mm: JV Evropa (Pyrenejský, Apeninský, Balkánský poloostrov), vnitřní Švédsko, S Finsko, střed Polska, Pádská nížina, </a:t>
            </a:r>
            <a:r>
              <a:rPr lang="cs-CZ" dirty="0" err="1" smtClean="0"/>
              <a:t>nížina</a:t>
            </a:r>
            <a:r>
              <a:rPr lang="cs-CZ" dirty="0" smtClean="0"/>
              <a:t> </a:t>
            </a:r>
            <a:r>
              <a:rPr lang="cs-CZ" dirty="0" err="1" smtClean="0"/>
              <a:t>stř</a:t>
            </a:r>
            <a:r>
              <a:rPr lang="cs-CZ" dirty="0" smtClean="0"/>
              <a:t>. Dunaje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Dunaj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40000" lnSpcReduction="20000"/>
          </a:bodyPr>
          <a:lstStyle/>
          <a:p>
            <a:r>
              <a:rPr lang="cs-CZ" sz="4000" dirty="0" smtClean="0"/>
              <a:t>Délka 2857 km, plocha povodí 897 000 km, </a:t>
            </a:r>
            <a:r>
              <a:rPr lang="cs-CZ" sz="4000" dirty="0" err="1" smtClean="0"/>
              <a:t>prům</a:t>
            </a:r>
            <a:r>
              <a:rPr lang="cs-CZ" sz="4000" dirty="0" smtClean="0"/>
              <a:t>. průtok 6430m3/s</a:t>
            </a:r>
          </a:p>
          <a:p>
            <a:r>
              <a:rPr lang="cs-CZ" sz="4000" dirty="0" smtClean="0"/>
              <a:t>Pravé přítoky přispívají ze 66 % k jeho </a:t>
            </a:r>
            <a:r>
              <a:rPr lang="cs-CZ" sz="4000" dirty="0" err="1" smtClean="0"/>
              <a:t>prům</a:t>
            </a:r>
            <a:r>
              <a:rPr lang="cs-CZ" sz="4000" dirty="0" smtClean="0"/>
              <a:t>. </a:t>
            </a:r>
            <a:r>
              <a:rPr lang="cs-CZ" sz="4000" dirty="0" err="1" smtClean="0"/>
              <a:t>vodnosti</a:t>
            </a:r>
            <a:r>
              <a:rPr lang="cs-CZ" sz="4000" dirty="0" smtClean="0"/>
              <a:t>, ale podíl rozlohy povodí těchto přítoků je 44 % (hl. přítoky z Alp)</a:t>
            </a:r>
          </a:p>
          <a:p>
            <a:r>
              <a:rPr lang="cs-CZ" sz="4000" dirty="0" smtClean="0"/>
              <a:t>Ze 120 přítoků 34 splavných, Dunaj splavný od </a:t>
            </a:r>
            <a:r>
              <a:rPr lang="cs-CZ" sz="4000" dirty="0" err="1" smtClean="0"/>
              <a:t>Ulmu</a:t>
            </a:r>
            <a:endParaRPr lang="cs-CZ" sz="4000" dirty="0" smtClean="0"/>
          </a:p>
          <a:p>
            <a:r>
              <a:rPr lang="cs-CZ" sz="4000" dirty="0" smtClean="0"/>
              <a:t>Pramen ve Schwarzwaldu – soutok řek </a:t>
            </a:r>
            <a:r>
              <a:rPr lang="cs-CZ" sz="4000" dirty="0" err="1" smtClean="0"/>
              <a:t>Brigach</a:t>
            </a:r>
            <a:r>
              <a:rPr lang="cs-CZ" sz="4000" dirty="0" smtClean="0"/>
              <a:t> a </a:t>
            </a:r>
            <a:r>
              <a:rPr lang="cs-CZ" sz="4000" dirty="0" err="1" smtClean="0"/>
              <a:t>Breg</a:t>
            </a:r>
            <a:endParaRPr lang="cs-CZ" sz="4000" dirty="0" smtClean="0"/>
          </a:p>
          <a:p>
            <a:r>
              <a:rPr lang="cs-CZ" sz="4000" dirty="0" smtClean="0"/>
              <a:t>Horní tok	</a:t>
            </a:r>
          </a:p>
          <a:p>
            <a:pPr lvl="1"/>
            <a:r>
              <a:rPr lang="cs-CZ" sz="4000" dirty="0" smtClean="0"/>
              <a:t>Zaklesnuté meandry, plavební dráha upravena plavebními komorami, akumulace unášeného materiálu</a:t>
            </a:r>
          </a:p>
          <a:p>
            <a:pPr lvl="1"/>
            <a:r>
              <a:rPr lang="cs-CZ" sz="4000" dirty="0" smtClean="0"/>
              <a:t>Přítoky: </a:t>
            </a:r>
            <a:r>
              <a:rPr lang="cs-CZ" sz="4000" dirty="0" err="1" smtClean="0"/>
              <a:t>Isar</a:t>
            </a:r>
            <a:r>
              <a:rPr lang="cs-CZ" sz="4000" dirty="0" smtClean="0"/>
              <a:t>, Inn, Lech, Ens, </a:t>
            </a:r>
            <a:r>
              <a:rPr lang="cs-CZ" sz="4000" dirty="0" err="1" smtClean="0"/>
              <a:t>Iler</a:t>
            </a:r>
            <a:r>
              <a:rPr lang="cs-CZ" sz="4000" dirty="0" smtClean="0"/>
              <a:t> (řeky ledovcového typu)</a:t>
            </a:r>
          </a:p>
          <a:p>
            <a:r>
              <a:rPr lang="cs-CZ" sz="4000" dirty="0" smtClean="0"/>
              <a:t>Střední tok</a:t>
            </a:r>
          </a:p>
          <a:p>
            <a:pPr lvl="1"/>
            <a:r>
              <a:rPr lang="cs-CZ" sz="4000" dirty="0" smtClean="0"/>
              <a:t>Nížina panonské pánve, akumulace materiálu – problémy při plavbě</a:t>
            </a:r>
          </a:p>
          <a:p>
            <a:pPr lvl="1"/>
            <a:r>
              <a:rPr lang="cs-CZ" sz="4000" dirty="0" smtClean="0"/>
              <a:t>Přítoky: Dráva, Tisa, Sáva (</a:t>
            </a:r>
            <a:r>
              <a:rPr lang="cs-CZ" sz="4000" dirty="0" err="1" smtClean="0"/>
              <a:t>nejvodnější</a:t>
            </a:r>
            <a:r>
              <a:rPr lang="cs-CZ" sz="4000" dirty="0" smtClean="0"/>
              <a:t> v jarních měsících)</a:t>
            </a:r>
          </a:p>
          <a:p>
            <a:r>
              <a:rPr lang="cs-CZ" sz="4000" dirty="0" smtClean="0"/>
              <a:t>Dolní tok</a:t>
            </a:r>
          </a:p>
          <a:p>
            <a:pPr lvl="1"/>
            <a:r>
              <a:rPr lang="cs-CZ" sz="4000" dirty="0" smtClean="0"/>
              <a:t>Od výtoku z Železných vrat</a:t>
            </a:r>
          </a:p>
          <a:p>
            <a:pPr lvl="1"/>
            <a:r>
              <a:rPr lang="cs-CZ" sz="4000" dirty="0" smtClean="0"/>
              <a:t>Přítoky: </a:t>
            </a:r>
            <a:r>
              <a:rPr lang="cs-CZ" sz="4000" dirty="0" err="1" smtClean="0"/>
              <a:t>Suet</a:t>
            </a:r>
            <a:r>
              <a:rPr lang="cs-CZ" sz="4000" dirty="0" smtClean="0"/>
              <a:t>, Prut (zvyšují </a:t>
            </a:r>
            <a:r>
              <a:rPr lang="cs-CZ" sz="4000" dirty="0" err="1" smtClean="0"/>
              <a:t>vodnost</a:t>
            </a:r>
            <a:r>
              <a:rPr lang="cs-CZ" sz="4000" dirty="0" smtClean="0"/>
              <a:t> málo)</a:t>
            </a:r>
          </a:p>
          <a:p>
            <a:r>
              <a:rPr lang="cs-CZ" sz="4000" dirty="0" smtClean="0"/>
              <a:t>Delta</a:t>
            </a:r>
          </a:p>
          <a:p>
            <a:pPr lvl="1"/>
            <a:r>
              <a:rPr lang="cs-CZ" sz="4000" dirty="0" err="1" smtClean="0"/>
              <a:t>Agradační</a:t>
            </a:r>
            <a:r>
              <a:rPr lang="cs-CZ" sz="4000" dirty="0" smtClean="0"/>
              <a:t> valy, přecházejí do moře mělčinami</a:t>
            </a:r>
          </a:p>
          <a:p>
            <a:pPr lvl="1"/>
            <a:r>
              <a:rPr lang="cs-CZ" sz="4000" dirty="0" smtClean="0"/>
              <a:t>3 ramena: 1) </a:t>
            </a:r>
            <a:r>
              <a:rPr lang="cs-CZ" sz="4000" dirty="0" err="1" smtClean="0"/>
              <a:t>kulijské</a:t>
            </a:r>
            <a:r>
              <a:rPr lang="cs-CZ" sz="4000" dirty="0" smtClean="0"/>
              <a:t> – největší, odvádí 70 % vody,  2) </a:t>
            </a:r>
            <a:r>
              <a:rPr lang="cs-CZ" sz="4000" dirty="0" err="1" smtClean="0"/>
              <a:t>sulinské</a:t>
            </a:r>
            <a:r>
              <a:rPr lang="cs-CZ" sz="4000" dirty="0" smtClean="0"/>
              <a:t> – plavební kanál o délce cca 63 km, 3) svatojiřské – zajímavé </a:t>
            </a:r>
            <a:r>
              <a:rPr lang="cs-CZ" sz="4000" dirty="0" err="1" smtClean="0"/>
              <a:t>ekotopy</a:t>
            </a:r>
            <a:endParaRPr lang="cs-CZ" sz="4000" dirty="0" smtClean="0"/>
          </a:p>
          <a:p>
            <a:r>
              <a:rPr lang="cs-CZ" sz="4000" dirty="0" smtClean="0"/>
              <a:t>Význam pro výrobu el. E (např. Gabčíkovo)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Rýn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Délka 1320 km, plocha 224 000 km2</a:t>
            </a:r>
          </a:p>
          <a:p>
            <a:r>
              <a:rPr lang="cs-CZ" dirty="0" smtClean="0"/>
              <a:t>Vznik soutokem 2 zdrojnic – Přední a Zadní Rýn, pramení v alpských ledovcích na území Švýcarska</a:t>
            </a:r>
          </a:p>
          <a:p>
            <a:r>
              <a:rPr lang="cs-CZ" dirty="0" smtClean="0"/>
              <a:t>Po Bodamské jezero – ledovcová řeka</a:t>
            </a:r>
          </a:p>
          <a:p>
            <a:r>
              <a:rPr lang="cs-CZ" dirty="0" smtClean="0"/>
              <a:t>Udržována plavební hloubka, od Basileje</a:t>
            </a:r>
          </a:p>
          <a:p>
            <a:r>
              <a:rPr lang="cs-CZ" dirty="0" smtClean="0"/>
              <a:t>Přítoky: </a:t>
            </a:r>
            <a:r>
              <a:rPr lang="cs-CZ" dirty="0" err="1" smtClean="0"/>
              <a:t>Aare</a:t>
            </a:r>
            <a:r>
              <a:rPr lang="cs-CZ" dirty="0" smtClean="0"/>
              <a:t> (ledovcový režim) , Neckar, Mohan, </a:t>
            </a:r>
            <a:r>
              <a:rPr lang="cs-CZ" dirty="0" err="1" smtClean="0"/>
              <a:t>Lahn</a:t>
            </a:r>
            <a:r>
              <a:rPr lang="cs-CZ" dirty="0" smtClean="0"/>
              <a:t>, </a:t>
            </a:r>
            <a:r>
              <a:rPr lang="cs-CZ" dirty="0" err="1" smtClean="0"/>
              <a:t>Sieg</a:t>
            </a:r>
            <a:r>
              <a:rPr lang="cs-CZ" dirty="0" smtClean="0"/>
              <a:t>, Ruhr, </a:t>
            </a:r>
            <a:r>
              <a:rPr lang="cs-CZ" dirty="0" err="1" smtClean="0"/>
              <a:t>Lippe</a:t>
            </a:r>
            <a:r>
              <a:rPr lang="cs-CZ" dirty="0" smtClean="0"/>
              <a:t>, Mosel</a:t>
            </a:r>
          </a:p>
          <a:p>
            <a:r>
              <a:rPr lang="cs-CZ" dirty="0" smtClean="0"/>
              <a:t>Vyrovnaný odtok v průběhu roku</a:t>
            </a:r>
          </a:p>
          <a:p>
            <a:r>
              <a:rPr lang="cs-CZ" dirty="0" smtClean="0"/>
              <a:t>Ramena delty: </a:t>
            </a:r>
            <a:r>
              <a:rPr lang="cs-CZ" dirty="0" err="1" smtClean="0"/>
              <a:t>Isel</a:t>
            </a:r>
            <a:r>
              <a:rPr lang="cs-CZ" dirty="0" smtClean="0"/>
              <a:t>, </a:t>
            </a:r>
            <a:r>
              <a:rPr lang="cs-CZ" dirty="0" err="1" smtClean="0"/>
              <a:t>Lecken</a:t>
            </a:r>
            <a:r>
              <a:rPr lang="cs-CZ" dirty="0" smtClean="0"/>
              <a:t>, </a:t>
            </a:r>
            <a:r>
              <a:rPr lang="cs-CZ" dirty="0" err="1" smtClean="0"/>
              <a:t>Rihn</a:t>
            </a:r>
            <a:endParaRPr lang="cs-CZ" dirty="0" smtClean="0"/>
          </a:p>
          <a:p>
            <a:r>
              <a:rPr lang="cs-CZ" dirty="0" smtClean="0"/>
              <a:t>Podél řeky řada průmyslových podniků – znečištění (stoka Evropy)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Rhona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Délka 812 km, plocha 96 000 km2</a:t>
            </a:r>
          </a:p>
          <a:p>
            <a:r>
              <a:rPr lang="cs-CZ" dirty="0" smtClean="0"/>
              <a:t>Pramen v Bernských Alpách</a:t>
            </a:r>
          </a:p>
          <a:p>
            <a:r>
              <a:rPr lang="cs-CZ" dirty="0" smtClean="0"/>
              <a:t>Po Lyon ledovcová řeka, protéká Ženevským jezerem – zpomaluje průtok</a:t>
            </a:r>
          </a:p>
          <a:p>
            <a:r>
              <a:rPr lang="cs-CZ" dirty="0" smtClean="0"/>
              <a:t>Povodně v zimních měsících (konec zimy a začátek jara)</a:t>
            </a:r>
          </a:p>
          <a:p>
            <a:r>
              <a:rPr lang="cs-CZ" dirty="0" smtClean="0"/>
              <a:t>Levé přítoky z Alp: </a:t>
            </a:r>
            <a:r>
              <a:rPr lang="cs-CZ" dirty="0" err="1" smtClean="0"/>
              <a:t>Iser</a:t>
            </a:r>
            <a:r>
              <a:rPr lang="cs-CZ" dirty="0" smtClean="0"/>
              <a:t>, Durance</a:t>
            </a:r>
          </a:p>
          <a:p>
            <a:r>
              <a:rPr lang="cs-CZ" dirty="0" smtClean="0"/>
              <a:t>Na počátku bažinaté a jezernaté delty se dělí na Malou a Velkou Deltu, delta pokračuje ve Středozemním moři</a:t>
            </a:r>
          </a:p>
          <a:p>
            <a:r>
              <a:rPr lang="cs-CZ" dirty="0" smtClean="0"/>
              <a:t>V celém povodí hodně nádrží s  hydroelektrárnami</a:t>
            </a:r>
          </a:p>
          <a:p>
            <a:r>
              <a:rPr lang="cs-CZ" dirty="0" smtClean="0"/>
              <a:t>Splavná, ale nemá větší dopravní význam</a:t>
            </a:r>
          </a:p>
          <a:p>
            <a:r>
              <a:rPr lang="cs-CZ" dirty="0" smtClean="0"/>
              <a:t>Velké množství materiálu z Alp a Masiv </a:t>
            </a:r>
            <a:r>
              <a:rPr lang="cs-CZ" dirty="0" err="1" smtClean="0"/>
              <a:t>Central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82168" cy="50405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Italsky Po</a:t>
            </a:r>
          </a:p>
          <a:p>
            <a:r>
              <a:rPr lang="cs-CZ" dirty="0" smtClean="0"/>
              <a:t>Délka 652 km, plocha 75 000 km2</a:t>
            </a:r>
          </a:p>
          <a:p>
            <a:r>
              <a:rPr lang="cs-CZ" dirty="0" smtClean="0"/>
              <a:t>Odvodňuje J část Alp + S část S Apenin</a:t>
            </a:r>
          </a:p>
          <a:p>
            <a:r>
              <a:rPr lang="cs-CZ" dirty="0" smtClean="0"/>
              <a:t>Horský úsek jen 35 km, poté protéká Pádskou nížinou</a:t>
            </a:r>
          </a:p>
          <a:p>
            <a:r>
              <a:rPr lang="cs-CZ" dirty="0" smtClean="0"/>
              <a:t>Levé přítoky</a:t>
            </a:r>
          </a:p>
          <a:p>
            <a:pPr lvl="1"/>
            <a:r>
              <a:rPr lang="cs-CZ" dirty="0" smtClean="0"/>
              <a:t>Alpské, </a:t>
            </a:r>
          </a:p>
          <a:p>
            <a:pPr lvl="1"/>
            <a:r>
              <a:rPr lang="cs-CZ" dirty="0" smtClean="0"/>
              <a:t>Protékají jezery, které vyrovnávají rozkolísané průtoky</a:t>
            </a:r>
          </a:p>
          <a:p>
            <a:pPr lvl="1"/>
            <a:r>
              <a:rPr lang="cs-CZ" dirty="0" smtClean="0"/>
              <a:t>Krátké, ale prudké řeky, hodně materiálu, ukládání v jezerech, neustálé zanášení Pádu</a:t>
            </a:r>
          </a:p>
          <a:p>
            <a:r>
              <a:rPr lang="cs-CZ" dirty="0" smtClean="0"/>
              <a:t>Pravé přítoky</a:t>
            </a:r>
          </a:p>
          <a:p>
            <a:pPr lvl="1"/>
            <a:r>
              <a:rPr lang="cs-CZ" dirty="0" smtClean="0"/>
              <a:t>Ze S Apenin, krátké přítoky</a:t>
            </a:r>
          </a:p>
          <a:p>
            <a:pPr lvl="1"/>
            <a:r>
              <a:rPr lang="cs-CZ" dirty="0" smtClean="0"/>
              <a:t>Řeky </a:t>
            </a:r>
            <a:r>
              <a:rPr lang="cs-CZ" dirty="0" err="1" smtClean="0"/>
              <a:t>Tanaro</a:t>
            </a:r>
            <a:r>
              <a:rPr lang="cs-CZ" dirty="0" smtClean="0"/>
              <a:t>, Parma, …</a:t>
            </a:r>
          </a:p>
          <a:p>
            <a:pPr lvl="1"/>
            <a:r>
              <a:rPr lang="cs-CZ" dirty="0" err="1" smtClean="0"/>
              <a:t>Vodnost</a:t>
            </a:r>
            <a:r>
              <a:rPr lang="cs-CZ" dirty="0" smtClean="0"/>
              <a:t> hl. z dešťů, z ledu na podzim a v zimě (středomořský režim)</a:t>
            </a:r>
          </a:p>
          <a:p>
            <a:r>
              <a:rPr lang="cs-CZ" dirty="0" smtClean="0"/>
              <a:t>Průtok vyrovnaný – střídání vlivu P a L přítoků</a:t>
            </a:r>
          </a:p>
          <a:p>
            <a:r>
              <a:rPr lang="cs-CZ" dirty="0" smtClean="0"/>
              <a:t>Povodně v zimě po deštích, hl. v nižších a středních polohách</a:t>
            </a:r>
          </a:p>
          <a:p>
            <a:r>
              <a:rPr lang="cs-CZ" dirty="0" smtClean="0"/>
              <a:t>Zavlažovací kanály, velmi úrodná niva</a:t>
            </a:r>
          </a:p>
          <a:p>
            <a:r>
              <a:rPr lang="cs-CZ" dirty="0" smtClean="0"/>
              <a:t>Hydroelektrárny – v Itálii 90 % el. E</a:t>
            </a:r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Jezera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/>
              <a:t>Velký počet jezer, ale nerovnoměrné rozložení (S Evropa, Středoevropská nížina, alpská jezera), převládají jezera malá</a:t>
            </a:r>
          </a:p>
          <a:p>
            <a:r>
              <a:rPr lang="cs-CZ" sz="3600" dirty="0" smtClean="0"/>
              <a:t>Různý původ: ledovcová, tektonická, vulkanická, krasová, kombinovaná</a:t>
            </a:r>
          </a:p>
          <a:p>
            <a:r>
              <a:rPr lang="cs-CZ" sz="3600" dirty="0" smtClean="0"/>
              <a:t>S Evropy:</a:t>
            </a:r>
          </a:p>
          <a:p>
            <a:pPr lvl="1"/>
            <a:r>
              <a:rPr lang="cs-CZ" sz="2900" dirty="0" smtClean="0"/>
              <a:t>Ledovcový původ</a:t>
            </a:r>
          </a:p>
          <a:p>
            <a:pPr lvl="1"/>
            <a:r>
              <a:rPr lang="cs-CZ" sz="2900" dirty="0" smtClean="0"/>
              <a:t>Jezerní plošiny – Meklenburská, Pomořanská, Finská, </a:t>
            </a:r>
            <a:r>
              <a:rPr lang="cs-CZ" sz="2900" dirty="0" err="1" smtClean="0"/>
              <a:t>Mazovská</a:t>
            </a:r>
            <a:endParaRPr lang="cs-CZ" sz="2900" dirty="0" smtClean="0"/>
          </a:p>
          <a:p>
            <a:pPr lvl="1"/>
            <a:r>
              <a:rPr lang="cs-CZ" sz="2900" dirty="0" smtClean="0"/>
              <a:t>Nejrozsáhlejší a nejhlubší na Baltském štítu</a:t>
            </a:r>
          </a:p>
          <a:p>
            <a:pPr lvl="1"/>
            <a:r>
              <a:rPr lang="cs-CZ" sz="2900" dirty="0" err="1" smtClean="0"/>
              <a:t>Vännern</a:t>
            </a:r>
            <a:r>
              <a:rPr lang="cs-CZ" sz="2900" dirty="0" smtClean="0"/>
              <a:t>, </a:t>
            </a:r>
            <a:r>
              <a:rPr lang="cs-CZ" sz="2900" dirty="0" err="1" smtClean="0"/>
              <a:t>Vättern</a:t>
            </a:r>
            <a:r>
              <a:rPr lang="cs-CZ" sz="2900" dirty="0" smtClean="0"/>
              <a:t> – Švédsko</a:t>
            </a:r>
          </a:p>
          <a:p>
            <a:pPr lvl="1"/>
            <a:r>
              <a:rPr lang="cs-CZ" sz="2900" dirty="0" err="1" smtClean="0"/>
              <a:t>Saimaa</a:t>
            </a:r>
            <a:r>
              <a:rPr lang="cs-CZ" sz="2900" dirty="0" smtClean="0"/>
              <a:t> – Finsko</a:t>
            </a:r>
          </a:p>
          <a:p>
            <a:pPr lvl="1"/>
            <a:r>
              <a:rPr lang="cs-CZ" sz="2900" dirty="0" smtClean="0"/>
              <a:t>Ladožské, Oněžské – Rusko </a:t>
            </a:r>
          </a:p>
          <a:p>
            <a:r>
              <a:rPr lang="cs-CZ" sz="3600" dirty="0" smtClean="0"/>
              <a:t>V část Skandinávského pohoří</a:t>
            </a:r>
          </a:p>
          <a:p>
            <a:pPr lvl="1"/>
            <a:r>
              <a:rPr lang="cs-CZ" sz="2900" dirty="0" smtClean="0"/>
              <a:t>Jezera v ledovcových údolích, na řekách, které jsou velmi krátké a rychlé </a:t>
            </a:r>
            <a:r>
              <a:rPr lang="cs-CZ" sz="2900" dirty="0" smtClean="0">
                <a:sym typeface="Symbol"/>
              </a:rPr>
              <a:t> hydroelektrárny</a:t>
            </a:r>
          </a:p>
          <a:p>
            <a:r>
              <a:rPr lang="cs-CZ" sz="3600" dirty="0" smtClean="0">
                <a:sym typeface="Symbol"/>
              </a:rPr>
              <a:t>Středoevropská nížina</a:t>
            </a:r>
          </a:p>
          <a:p>
            <a:pPr lvl="1"/>
            <a:r>
              <a:rPr lang="cs-CZ" sz="2900" dirty="0" smtClean="0">
                <a:sym typeface="Symbol"/>
              </a:rPr>
              <a:t>Vznik jezer po ústupu 4H ledovce </a:t>
            </a:r>
          </a:p>
          <a:p>
            <a:pPr lvl="1"/>
            <a:r>
              <a:rPr lang="cs-CZ" sz="2900" dirty="0" smtClean="0">
                <a:sym typeface="Symbol"/>
              </a:rPr>
              <a:t>Menší, mělká jezera</a:t>
            </a:r>
          </a:p>
          <a:p>
            <a:pPr lvl="1"/>
            <a:r>
              <a:rPr lang="cs-CZ" sz="2900" dirty="0" err="1" smtClean="0">
                <a:sym typeface="Symbol"/>
              </a:rPr>
              <a:t>Śniargvi</a:t>
            </a:r>
            <a:r>
              <a:rPr lang="cs-CZ" sz="2900" dirty="0" smtClean="0">
                <a:sym typeface="Symbol"/>
              </a:rPr>
              <a:t>, </a:t>
            </a:r>
            <a:r>
              <a:rPr lang="cs-CZ" sz="2900" dirty="0" err="1" smtClean="0">
                <a:sym typeface="Symbol"/>
              </a:rPr>
              <a:t>Miedwie</a:t>
            </a:r>
            <a:r>
              <a:rPr lang="cs-CZ" sz="2900" dirty="0" smtClean="0">
                <a:sym typeface="Symbol"/>
              </a:rPr>
              <a:t> (Polsko), </a:t>
            </a:r>
            <a:r>
              <a:rPr lang="cs-CZ" sz="2900" dirty="0" err="1" smtClean="0">
                <a:sym typeface="Symbol"/>
              </a:rPr>
              <a:t>Müritz</a:t>
            </a:r>
            <a:r>
              <a:rPr lang="cs-CZ" sz="2900" dirty="0" smtClean="0">
                <a:sym typeface="Symbol"/>
              </a:rPr>
              <a:t> (Německo)</a:t>
            </a:r>
          </a:p>
          <a:p>
            <a:pPr lvl="1"/>
            <a:endParaRPr lang="cs-CZ" dirty="0" smtClean="0">
              <a:sym typeface="Symbol"/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Jezera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 smtClean="0"/>
              <a:t>Horské oblasti</a:t>
            </a:r>
          </a:p>
          <a:p>
            <a:pPr lvl="1"/>
            <a:r>
              <a:rPr lang="cs-CZ" sz="2400" dirty="0" smtClean="0">
                <a:sym typeface="Symbol"/>
              </a:rPr>
              <a:t>Alpy + předpolí Alp</a:t>
            </a:r>
          </a:p>
          <a:p>
            <a:pPr lvl="1"/>
            <a:r>
              <a:rPr lang="cs-CZ" sz="2400" dirty="0" smtClean="0">
                <a:sym typeface="Symbol"/>
              </a:rPr>
              <a:t>Pánve největších jezer na úpatí Alp, tvořena ledovcovými údolími, koncové morény a za nimi jezero (často </a:t>
            </a:r>
            <a:r>
              <a:rPr lang="cs-CZ" sz="2400" dirty="0" err="1" smtClean="0">
                <a:sym typeface="Symbol"/>
              </a:rPr>
              <a:t>kryptodeprese</a:t>
            </a:r>
            <a:r>
              <a:rPr lang="cs-CZ" sz="2400" dirty="0" smtClean="0">
                <a:sym typeface="Symbol"/>
              </a:rPr>
              <a:t>)</a:t>
            </a:r>
          </a:p>
          <a:p>
            <a:pPr lvl="1"/>
            <a:r>
              <a:rPr lang="cs-CZ" sz="2400" dirty="0" smtClean="0">
                <a:sym typeface="Symbol"/>
              </a:rPr>
              <a:t>Ženevské </a:t>
            </a:r>
            <a:r>
              <a:rPr lang="cs-CZ" sz="2400" dirty="0" err="1" smtClean="0">
                <a:sym typeface="Symbol"/>
              </a:rPr>
              <a:t>j</a:t>
            </a:r>
            <a:r>
              <a:rPr lang="cs-CZ" sz="2400" dirty="0" smtClean="0">
                <a:sym typeface="Symbol"/>
              </a:rPr>
              <a:t>., Bodamské </a:t>
            </a:r>
            <a:r>
              <a:rPr lang="cs-CZ" sz="2400" dirty="0" err="1" smtClean="0">
                <a:sym typeface="Symbol"/>
              </a:rPr>
              <a:t>j</a:t>
            </a:r>
            <a:r>
              <a:rPr lang="cs-CZ" sz="2400" dirty="0" smtClean="0">
                <a:sym typeface="Symbol"/>
              </a:rPr>
              <a:t>., </a:t>
            </a:r>
            <a:r>
              <a:rPr lang="cs-CZ" sz="2400" dirty="0" err="1" smtClean="0">
                <a:sym typeface="Symbol"/>
              </a:rPr>
              <a:t>Neuchatelské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j</a:t>
            </a:r>
            <a:r>
              <a:rPr lang="cs-CZ" sz="2400" dirty="0" smtClean="0">
                <a:sym typeface="Symbol"/>
              </a:rPr>
              <a:t>., </a:t>
            </a:r>
            <a:r>
              <a:rPr lang="cs-CZ" sz="2400" dirty="0" err="1" smtClean="0">
                <a:sym typeface="Symbol"/>
              </a:rPr>
              <a:t>Zürišské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j</a:t>
            </a:r>
            <a:r>
              <a:rPr lang="cs-CZ" sz="2400" dirty="0" smtClean="0">
                <a:sym typeface="Symbol"/>
              </a:rPr>
              <a:t>.</a:t>
            </a:r>
          </a:p>
          <a:p>
            <a:r>
              <a:rPr lang="cs-CZ" sz="2900" dirty="0" smtClean="0">
                <a:sym typeface="Symbol"/>
              </a:rPr>
              <a:t>J úpatí Alp</a:t>
            </a:r>
          </a:p>
          <a:p>
            <a:pPr lvl="1"/>
            <a:r>
              <a:rPr lang="cs-CZ" sz="2400" dirty="0" smtClean="0">
                <a:sym typeface="Symbol"/>
              </a:rPr>
              <a:t>Jezera pronikají </a:t>
            </a:r>
            <a:r>
              <a:rPr lang="cs-CZ" sz="2400" dirty="0" err="1" smtClean="0">
                <a:sym typeface="Symbol"/>
              </a:rPr>
              <a:t>trogovými</a:t>
            </a:r>
            <a:r>
              <a:rPr lang="cs-CZ" sz="2400" dirty="0" smtClean="0">
                <a:sym typeface="Symbol"/>
              </a:rPr>
              <a:t> údolími hluboko do horských masívů</a:t>
            </a:r>
          </a:p>
          <a:p>
            <a:pPr lvl="1"/>
            <a:r>
              <a:rPr lang="cs-CZ" sz="2400" dirty="0" err="1" smtClean="0">
                <a:sym typeface="Symbol"/>
              </a:rPr>
              <a:t>Lago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Magiore</a:t>
            </a:r>
            <a:r>
              <a:rPr lang="cs-CZ" sz="2400" dirty="0" smtClean="0">
                <a:sym typeface="Symbol"/>
              </a:rPr>
              <a:t>, </a:t>
            </a:r>
            <a:r>
              <a:rPr lang="cs-CZ" sz="2400" dirty="0" err="1" smtClean="0">
                <a:sym typeface="Symbol"/>
              </a:rPr>
              <a:t>Comské</a:t>
            </a:r>
            <a:r>
              <a:rPr lang="cs-CZ" sz="2400" dirty="0" smtClean="0">
                <a:sym typeface="Symbol"/>
              </a:rPr>
              <a:t> jezero, </a:t>
            </a:r>
            <a:r>
              <a:rPr lang="cs-CZ" sz="2400" dirty="0" err="1" smtClean="0">
                <a:sym typeface="Symbol"/>
              </a:rPr>
              <a:t>Lago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di</a:t>
            </a:r>
            <a:r>
              <a:rPr lang="cs-CZ" sz="2400" dirty="0" smtClean="0">
                <a:sym typeface="Symbol"/>
              </a:rPr>
              <a:t> Garda</a:t>
            </a:r>
          </a:p>
          <a:p>
            <a:r>
              <a:rPr lang="cs-CZ" sz="2900" dirty="0" smtClean="0">
                <a:sym typeface="Symbol"/>
              </a:rPr>
              <a:t>Velká Británie a Irsko</a:t>
            </a:r>
          </a:p>
          <a:p>
            <a:pPr lvl="1"/>
            <a:r>
              <a:rPr lang="cs-CZ" sz="2400" dirty="0" smtClean="0">
                <a:sym typeface="Symbol"/>
              </a:rPr>
              <a:t>Ledovcová </a:t>
            </a:r>
            <a:r>
              <a:rPr lang="cs-CZ" sz="2400" dirty="0" err="1" smtClean="0">
                <a:sym typeface="Symbol"/>
              </a:rPr>
              <a:t>j</a:t>
            </a:r>
            <a:r>
              <a:rPr lang="cs-CZ" sz="2400" dirty="0" smtClean="0">
                <a:sym typeface="Symbol"/>
              </a:rPr>
              <a:t>. v tektonických příkopech, přemodelovaná</a:t>
            </a:r>
          </a:p>
          <a:p>
            <a:pPr lvl="1"/>
            <a:r>
              <a:rPr lang="cs-CZ" sz="2400" dirty="0" smtClean="0">
                <a:sym typeface="Symbol"/>
              </a:rPr>
              <a:t>Loch </a:t>
            </a:r>
            <a:r>
              <a:rPr lang="cs-CZ" sz="2400" dirty="0" err="1" smtClean="0">
                <a:sym typeface="Symbol"/>
              </a:rPr>
              <a:t>Ness</a:t>
            </a:r>
            <a:r>
              <a:rPr lang="cs-CZ" sz="2400" dirty="0" smtClean="0">
                <a:sym typeface="Symbol"/>
              </a:rPr>
              <a:t>, Loch </a:t>
            </a:r>
            <a:r>
              <a:rPr lang="cs-CZ" sz="2400" dirty="0" err="1" smtClean="0">
                <a:sym typeface="Symbol"/>
              </a:rPr>
              <a:t>Lomound</a:t>
            </a:r>
            <a:r>
              <a:rPr lang="cs-CZ" sz="2400" dirty="0" smtClean="0">
                <a:sym typeface="Symbol"/>
              </a:rPr>
              <a:t>, </a:t>
            </a:r>
            <a:r>
              <a:rPr lang="cs-CZ" sz="2400" dirty="0" err="1" smtClean="0">
                <a:sym typeface="Symbol"/>
              </a:rPr>
              <a:t>Longh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Meagh</a:t>
            </a:r>
            <a:endParaRPr lang="cs-CZ" sz="2400" dirty="0" smtClean="0">
              <a:sym typeface="Symbol"/>
            </a:endParaRPr>
          </a:p>
          <a:p>
            <a:r>
              <a:rPr lang="cs-CZ" sz="2900" dirty="0" smtClean="0">
                <a:sym typeface="Symbol"/>
              </a:rPr>
              <a:t>Další jezera v Karpatech, Pyrenejích, </a:t>
            </a:r>
            <a:r>
              <a:rPr lang="cs-CZ" sz="2900" dirty="0" err="1" smtClean="0">
                <a:sym typeface="Symbol"/>
              </a:rPr>
              <a:t>Dynárské</a:t>
            </a:r>
            <a:r>
              <a:rPr lang="cs-CZ" sz="2900" dirty="0" smtClean="0">
                <a:sym typeface="Symbol"/>
              </a:rPr>
              <a:t> ostrovy… - často karová jezera s různě hlubokými pánvemi, rychlé zamrzání, hromadění suti, studená</a:t>
            </a:r>
          </a:p>
          <a:p>
            <a:r>
              <a:rPr lang="cs-CZ" sz="2900" dirty="0" smtClean="0">
                <a:sym typeface="Symbol"/>
              </a:rPr>
              <a:t>Nezaledněná oblast v pleistocénu, přesto jezera tektonická, např. Balaton, </a:t>
            </a:r>
            <a:r>
              <a:rPr lang="cs-CZ" sz="2900" dirty="0" err="1" smtClean="0">
                <a:sym typeface="Symbol"/>
              </a:rPr>
              <a:t>Ochrické</a:t>
            </a:r>
            <a:r>
              <a:rPr lang="cs-CZ" sz="2900" dirty="0" smtClean="0">
                <a:sym typeface="Symbol"/>
              </a:rPr>
              <a:t> </a:t>
            </a:r>
            <a:r>
              <a:rPr lang="cs-CZ" sz="2900" dirty="0" err="1" smtClean="0">
                <a:sym typeface="Symbol"/>
              </a:rPr>
              <a:t>j</a:t>
            </a:r>
            <a:r>
              <a:rPr lang="cs-CZ" sz="2900" dirty="0" smtClean="0">
                <a:sym typeface="Symbol"/>
              </a:rPr>
              <a:t>., </a:t>
            </a:r>
            <a:r>
              <a:rPr lang="cs-CZ" sz="2900" dirty="0" err="1" smtClean="0">
                <a:sym typeface="Symbol"/>
              </a:rPr>
              <a:t>Prespanské</a:t>
            </a:r>
            <a:r>
              <a:rPr lang="cs-CZ" sz="2900" dirty="0" smtClean="0">
                <a:sym typeface="Symbol"/>
              </a:rPr>
              <a:t> </a:t>
            </a:r>
            <a:r>
              <a:rPr lang="cs-CZ" sz="2900" dirty="0" err="1" smtClean="0">
                <a:sym typeface="Symbol"/>
              </a:rPr>
              <a:t>j</a:t>
            </a:r>
            <a:r>
              <a:rPr lang="cs-CZ" sz="2900" dirty="0" smtClean="0">
                <a:sym typeface="Symbol"/>
              </a:rPr>
              <a:t>.</a:t>
            </a:r>
            <a:endParaRPr lang="cs-CZ" sz="2400" dirty="0" smtClean="0">
              <a:sym typeface="Symbol"/>
            </a:endParaRPr>
          </a:p>
          <a:p>
            <a:pPr lvl="1"/>
            <a:endParaRPr lang="cs-CZ" sz="2400" dirty="0" smtClean="0">
              <a:sym typeface="Symbol"/>
            </a:endParaRPr>
          </a:p>
          <a:p>
            <a:pPr lvl="1"/>
            <a:endParaRPr lang="cs-CZ" dirty="0" smtClean="0">
              <a:sym typeface="Symbol"/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 a vymezení 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Autofit/>
          </a:bodyPr>
          <a:lstStyle/>
          <a:p>
            <a:r>
              <a:rPr lang="cs-CZ" sz="1800" dirty="0" smtClean="0"/>
              <a:t>Hranice </a:t>
            </a:r>
            <a:r>
              <a:rPr lang="cs-CZ" sz="1800" dirty="0"/>
              <a:t>mezi Evropou a </a:t>
            </a:r>
            <a:r>
              <a:rPr lang="cs-CZ" sz="1800" dirty="0" smtClean="0"/>
              <a:t>Asií:</a:t>
            </a:r>
          </a:p>
          <a:p>
            <a:pPr lvl="1"/>
            <a:r>
              <a:rPr lang="cs-CZ" sz="1800" dirty="0" smtClean="0"/>
              <a:t>neexistuje </a:t>
            </a:r>
            <a:r>
              <a:rPr lang="cs-CZ" sz="1800" dirty="0"/>
              <a:t>jednoznačné </a:t>
            </a:r>
            <a:r>
              <a:rPr lang="cs-CZ" sz="1800" dirty="0" smtClean="0"/>
              <a:t>FG </a:t>
            </a:r>
            <a:r>
              <a:rPr lang="cs-CZ" sz="1800" dirty="0"/>
              <a:t>kritérium – mezi oběma světadíly se nenachází rozhraní litosférických desek ani výraznější zúžení pevniny v podobě </a:t>
            </a:r>
            <a:r>
              <a:rPr lang="cs-CZ" sz="1800" dirty="0" smtClean="0"/>
              <a:t>šíje =</a:t>
            </a:r>
            <a:r>
              <a:rPr lang="en-US" sz="1800" dirty="0" smtClean="0"/>
              <a:t>&gt; </a:t>
            </a:r>
            <a:r>
              <a:rPr lang="cs-CZ" sz="1800" b="1" dirty="0" smtClean="0"/>
              <a:t>konvenční hranice </a:t>
            </a:r>
            <a:r>
              <a:rPr lang="cs-CZ" sz="1800" dirty="0" smtClean="0"/>
              <a:t>(nad </a:t>
            </a:r>
            <a:r>
              <a:rPr lang="cs-CZ" sz="1800" dirty="0"/>
              <a:t>jejím průběhem nepanuje </a:t>
            </a:r>
            <a:r>
              <a:rPr lang="cs-CZ" sz="1800" dirty="0" smtClean="0"/>
              <a:t>shoda)</a:t>
            </a:r>
          </a:p>
          <a:p>
            <a:pPr lvl="1"/>
            <a:r>
              <a:rPr lang="cs-CZ" sz="1800" dirty="0" smtClean="0"/>
              <a:t>v pojetí </a:t>
            </a:r>
            <a:r>
              <a:rPr lang="cs-CZ" sz="1800" dirty="0"/>
              <a:t>ruských fyzických geografů, které se </a:t>
            </a:r>
            <a:r>
              <a:rPr lang="cs-CZ" sz="1800" dirty="0" smtClean="0"/>
              <a:t>používá v geografii východoevropské a středoevropské (včetně Německa  i</a:t>
            </a:r>
            <a:r>
              <a:rPr lang="cs-CZ" sz="1800" dirty="0"/>
              <a:t> </a:t>
            </a:r>
            <a:r>
              <a:rPr lang="cs-CZ" sz="1800" dirty="0" smtClean="0"/>
              <a:t>ČR), </a:t>
            </a:r>
            <a:r>
              <a:rPr lang="cs-CZ" sz="1800" dirty="0"/>
              <a:t>prochází hranice </a:t>
            </a:r>
            <a:r>
              <a:rPr lang="cs-CZ" sz="1800" dirty="0" smtClean="0"/>
              <a:t>následovně</a:t>
            </a:r>
            <a:r>
              <a:rPr lang="cs-CZ" sz="1800" dirty="0"/>
              <a:t>:</a:t>
            </a:r>
          </a:p>
          <a:p>
            <a:pPr lvl="2"/>
            <a:r>
              <a:rPr lang="cs-CZ" sz="1800" dirty="0" err="1" smtClean="0"/>
              <a:t>Bajdartský</a:t>
            </a:r>
            <a:r>
              <a:rPr lang="cs-CZ" sz="1800" dirty="0" smtClean="0"/>
              <a:t> </a:t>
            </a:r>
            <a:r>
              <a:rPr lang="cs-CZ" sz="1800" dirty="0"/>
              <a:t>záliv </a:t>
            </a:r>
            <a:r>
              <a:rPr lang="cs-CZ" sz="1800" dirty="0" err="1"/>
              <a:t>Karského</a:t>
            </a:r>
            <a:r>
              <a:rPr lang="cs-CZ" sz="1800" dirty="0"/>
              <a:t> moře</a:t>
            </a:r>
          </a:p>
          <a:p>
            <a:pPr lvl="2"/>
            <a:r>
              <a:rPr lang="cs-CZ" sz="1800" dirty="0"/>
              <a:t>východní úpatí Uralu</a:t>
            </a:r>
          </a:p>
          <a:p>
            <a:pPr lvl="2"/>
            <a:r>
              <a:rPr lang="cs-CZ" sz="1800" dirty="0"/>
              <a:t>horní tok řeky Ural</a:t>
            </a:r>
          </a:p>
          <a:p>
            <a:pPr lvl="2"/>
            <a:r>
              <a:rPr lang="cs-CZ" sz="1800" dirty="0" err="1"/>
              <a:t>Mugodžarské</a:t>
            </a:r>
            <a:r>
              <a:rPr lang="cs-CZ" sz="1800" dirty="0"/>
              <a:t> vrchy</a:t>
            </a:r>
          </a:p>
          <a:p>
            <a:pPr lvl="2"/>
            <a:r>
              <a:rPr lang="cs-CZ" sz="1800" dirty="0"/>
              <a:t>řeka </a:t>
            </a:r>
            <a:r>
              <a:rPr lang="cs-CZ" sz="1800" dirty="0" err="1"/>
              <a:t>Emba</a:t>
            </a:r>
            <a:endParaRPr lang="cs-CZ" sz="1800" dirty="0"/>
          </a:p>
          <a:p>
            <a:pPr lvl="2"/>
            <a:r>
              <a:rPr lang="cs-CZ" sz="1800" dirty="0" err="1"/>
              <a:t>Kumo</a:t>
            </a:r>
            <a:r>
              <a:rPr lang="cs-CZ" sz="1800" dirty="0"/>
              <a:t>-manyčská sníženina</a:t>
            </a:r>
          </a:p>
          <a:p>
            <a:pPr lvl="2"/>
            <a:r>
              <a:rPr lang="cs-CZ" sz="1800" dirty="0" err="1"/>
              <a:t>Kerčský</a:t>
            </a:r>
            <a:r>
              <a:rPr lang="cs-CZ" sz="1800" dirty="0"/>
              <a:t> průliv</a:t>
            </a:r>
          </a:p>
          <a:p>
            <a:pPr lvl="2"/>
            <a:r>
              <a:rPr lang="cs-CZ" sz="1800" dirty="0"/>
              <a:t>průlivy Bospor a </a:t>
            </a:r>
            <a:r>
              <a:rPr lang="cs-CZ" sz="1800" dirty="0" smtClean="0"/>
              <a:t>Dardanely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Jezera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92500"/>
          </a:bodyPr>
          <a:lstStyle/>
          <a:p>
            <a:r>
              <a:rPr lang="cs-CZ" sz="2900" dirty="0" smtClean="0">
                <a:sym typeface="Symbol"/>
              </a:rPr>
              <a:t>Pobřežní jezera – vznik uzavřením zálivu – Franc. Pobřeží, Severní moře, J Baltského moře</a:t>
            </a:r>
          </a:p>
          <a:p>
            <a:r>
              <a:rPr lang="cs-CZ" sz="2900" dirty="0" smtClean="0">
                <a:sym typeface="Symbol"/>
              </a:rPr>
              <a:t>Jezera v nivách a deltách řek – delta Dunaje a Rýnu</a:t>
            </a:r>
          </a:p>
          <a:p>
            <a:r>
              <a:rPr lang="cs-CZ" sz="2900" dirty="0" smtClean="0">
                <a:sym typeface="Symbol"/>
              </a:rPr>
              <a:t>Jezera sopečného původu</a:t>
            </a:r>
          </a:p>
          <a:p>
            <a:pPr lvl="1"/>
            <a:r>
              <a:rPr lang="cs-CZ" sz="2400" dirty="0" smtClean="0">
                <a:sym typeface="Symbol"/>
              </a:rPr>
              <a:t>v Evropě vzácná</a:t>
            </a:r>
          </a:p>
          <a:p>
            <a:pPr lvl="1"/>
            <a:r>
              <a:rPr lang="cs-CZ" sz="2400" dirty="0" smtClean="0">
                <a:sym typeface="Symbol"/>
              </a:rPr>
              <a:t>Itálie – </a:t>
            </a:r>
            <a:r>
              <a:rPr lang="cs-CZ" sz="2400" dirty="0" err="1" smtClean="0">
                <a:sym typeface="Symbol"/>
              </a:rPr>
              <a:t>Trasimenské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j</a:t>
            </a:r>
            <a:r>
              <a:rPr lang="cs-CZ" sz="2400" dirty="0" smtClean="0">
                <a:sym typeface="Symbol"/>
              </a:rPr>
              <a:t>., </a:t>
            </a:r>
            <a:r>
              <a:rPr lang="cs-CZ" sz="2400" dirty="0" err="1" smtClean="0">
                <a:sym typeface="Symbol"/>
              </a:rPr>
              <a:t>Bolsenské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 err="1" smtClean="0">
                <a:sym typeface="Symbol"/>
              </a:rPr>
              <a:t>j</a:t>
            </a:r>
            <a:r>
              <a:rPr lang="cs-CZ" sz="2400" dirty="0" smtClean="0">
                <a:sym typeface="Symbol"/>
              </a:rPr>
              <a:t>.</a:t>
            </a:r>
          </a:p>
          <a:p>
            <a:pPr lvl="1"/>
            <a:r>
              <a:rPr lang="cs-CZ" sz="2400" dirty="0" smtClean="0">
                <a:sym typeface="Symbol"/>
              </a:rPr>
              <a:t>Německo – pohoří </a:t>
            </a:r>
            <a:r>
              <a:rPr lang="cs-CZ" sz="2400" dirty="0" err="1" smtClean="0">
                <a:sym typeface="Symbol"/>
              </a:rPr>
              <a:t>Eifel</a:t>
            </a:r>
            <a:endParaRPr lang="cs-CZ" sz="2400" dirty="0" smtClean="0">
              <a:sym typeface="Symbol"/>
            </a:endParaRPr>
          </a:p>
          <a:p>
            <a:r>
              <a:rPr lang="cs-CZ" sz="2900" dirty="0" smtClean="0">
                <a:sym typeface="Symbol"/>
              </a:rPr>
              <a:t>Krasová jezera</a:t>
            </a:r>
          </a:p>
          <a:p>
            <a:pPr lvl="1"/>
            <a:r>
              <a:rPr lang="cs-CZ" sz="2400" dirty="0" smtClean="0">
                <a:sym typeface="Symbol"/>
              </a:rPr>
              <a:t>Nejčetnější v </a:t>
            </a:r>
            <a:r>
              <a:rPr lang="cs-CZ" sz="2400" dirty="0" err="1" smtClean="0">
                <a:sym typeface="Symbol"/>
              </a:rPr>
              <a:t>Dynárském</a:t>
            </a:r>
            <a:r>
              <a:rPr lang="cs-CZ" sz="2400" dirty="0" smtClean="0">
                <a:sym typeface="Symbol"/>
              </a:rPr>
              <a:t> pohoří</a:t>
            </a:r>
          </a:p>
          <a:p>
            <a:pPr lvl="1"/>
            <a:r>
              <a:rPr lang="cs-CZ" sz="2400" dirty="0" err="1" smtClean="0">
                <a:sym typeface="Symbol"/>
              </a:rPr>
              <a:t>Plitvická</a:t>
            </a:r>
            <a:r>
              <a:rPr lang="cs-CZ" sz="2400" dirty="0" smtClean="0">
                <a:sym typeface="Symbol"/>
              </a:rPr>
              <a:t> jezera</a:t>
            </a:r>
          </a:p>
          <a:p>
            <a:pPr lvl="1"/>
            <a:endParaRPr lang="cs-CZ" sz="2400" dirty="0" smtClean="0">
              <a:sym typeface="Symbol"/>
            </a:endParaRPr>
          </a:p>
          <a:p>
            <a:pPr lvl="1"/>
            <a:endParaRPr lang="cs-CZ" sz="2400" dirty="0" smtClean="0">
              <a:sym typeface="Symbol"/>
            </a:endParaRPr>
          </a:p>
          <a:p>
            <a:pPr lvl="1"/>
            <a:endParaRPr lang="cs-CZ" dirty="0" smtClean="0">
              <a:sym typeface="Symbol"/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Ledovce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Evropě plocha cca 119 000 km2</a:t>
            </a:r>
          </a:p>
          <a:p>
            <a:r>
              <a:rPr lang="cs-CZ" dirty="0" smtClean="0"/>
              <a:t>Největší část připadá na Arktické ostrovy – 99 000 km2</a:t>
            </a:r>
          </a:p>
          <a:p>
            <a:r>
              <a:rPr lang="cs-CZ" dirty="0" smtClean="0"/>
              <a:t>Na Islandu asi 11 % plochy, 11 800 km2</a:t>
            </a:r>
          </a:p>
          <a:p>
            <a:r>
              <a:rPr lang="cs-CZ" dirty="0" smtClean="0"/>
              <a:t>Na pevnině největší ve Skandinávském pohoří (horský ledovec, 5 000 km2)</a:t>
            </a:r>
          </a:p>
          <a:p>
            <a:r>
              <a:rPr lang="cs-CZ" dirty="0" smtClean="0"/>
              <a:t>V Alpách 4 140 km2</a:t>
            </a:r>
          </a:p>
          <a:p>
            <a:r>
              <a:rPr lang="cs-CZ" dirty="0" smtClean="0"/>
              <a:t>Zbytku ledovců v </a:t>
            </a:r>
            <a:r>
              <a:rPr lang="cs-CZ" dirty="0" err="1" smtClean="0"/>
              <a:t>Špan</a:t>
            </a:r>
            <a:r>
              <a:rPr lang="cs-CZ" dirty="0" smtClean="0"/>
              <a:t>. </a:t>
            </a:r>
            <a:r>
              <a:rPr lang="cs-CZ" dirty="0" err="1" smtClean="0"/>
              <a:t>Kordileře</a:t>
            </a:r>
            <a:r>
              <a:rPr lang="cs-CZ" dirty="0" smtClean="0"/>
              <a:t> a v Apeninách</a:t>
            </a:r>
          </a:p>
          <a:p>
            <a:r>
              <a:rPr lang="cs-CZ" dirty="0" smtClean="0"/>
              <a:t>Ledovců ubývá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obrazky\obrazky\půdy1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7359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Fauna a 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56176" y="1527048"/>
            <a:ext cx="2987824" cy="45720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Rozmístění ovlivněno podnebím a působením člověka</a:t>
            </a:r>
          </a:p>
          <a:p>
            <a:r>
              <a:rPr lang="cs-CZ" sz="1800" dirty="0" smtClean="0"/>
              <a:t>Některé druhy vyhubeny, jiné rozšiřovány</a:t>
            </a:r>
          </a:p>
          <a:p>
            <a:r>
              <a:rPr lang="cs-CZ" sz="1800" dirty="0" smtClean="0"/>
              <a:t>Migrace ovlivněna i postupem a ústupem ledovce</a:t>
            </a:r>
          </a:p>
          <a:p>
            <a:r>
              <a:rPr lang="cs-CZ" sz="1800" dirty="0" smtClean="0"/>
              <a:t>2 oblasti: V x Z</a:t>
            </a:r>
          </a:p>
          <a:p>
            <a:r>
              <a:rPr lang="cs-CZ" sz="1800" dirty="0" smtClean="0"/>
              <a:t>V – více vyvinutá </a:t>
            </a:r>
            <a:r>
              <a:rPr lang="cs-CZ" sz="1800" dirty="0" err="1" smtClean="0"/>
              <a:t>pásmovistost</a:t>
            </a:r>
            <a:r>
              <a:rPr lang="cs-CZ" sz="1800" dirty="0" smtClean="0"/>
              <a:t>, modifikace </a:t>
            </a:r>
            <a:r>
              <a:rPr lang="cs-CZ" sz="1800" dirty="0" err="1" smtClean="0"/>
              <a:t>nadm</a:t>
            </a:r>
            <a:r>
              <a:rPr lang="cs-CZ" sz="1800" dirty="0" smtClean="0"/>
              <a:t>. výškou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D:\VV\VYUKA\PREDNASK\EVROPA\grafika\úvod\vegetac8.JPG"/>
          <p:cNvPicPr>
            <a:picLocks noChangeAspect="1" noChangeArrowheads="1"/>
          </p:cNvPicPr>
          <p:nvPr/>
        </p:nvPicPr>
        <p:blipFill>
          <a:blip r:embed="rId2" cstate="print"/>
          <a:srcRect t="21005" b="5677"/>
          <a:stretch>
            <a:fillRect/>
          </a:stretch>
        </p:blipFill>
        <p:spPr bwMode="auto">
          <a:xfrm>
            <a:off x="-1" y="0"/>
            <a:ext cx="62022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820472" cy="4572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Arktické pouště</a:t>
            </a:r>
          </a:p>
          <a:p>
            <a:pPr lvl="1"/>
            <a:r>
              <a:rPr lang="cs-CZ" sz="1800" dirty="0" smtClean="0"/>
              <a:t>Arktické ostrov, S pevniny</a:t>
            </a:r>
          </a:p>
          <a:p>
            <a:pPr lvl="1"/>
            <a:r>
              <a:rPr lang="cs-CZ" sz="1800" dirty="0" smtClean="0"/>
              <a:t>Mechy, lišejníky, některé kvetoucí byliny – netvoří souvislý pokryv</a:t>
            </a:r>
          </a:p>
          <a:p>
            <a:r>
              <a:rPr lang="cs-CZ" sz="2400" dirty="0" smtClean="0"/>
              <a:t>Pásmo tundry</a:t>
            </a:r>
          </a:p>
          <a:p>
            <a:pPr lvl="1"/>
            <a:r>
              <a:rPr lang="cs-CZ" sz="1800" dirty="0" smtClean="0"/>
              <a:t>S pobřeží Skandinávie, poloostrov Kola, S Ruska</a:t>
            </a:r>
          </a:p>
          <a:p>
            <a:pPr lvl="1"/>
            <a:r>
              <a:rPr lang="cs-CZ" sz="1800" dirty="0" smtClean="0"/>
              <a:t>Zakrslé keře (hl. vrby a břízy)</a:t>
            </a:r>
          </a:p>
          <a:p>
            <a:pPr lvl="1"/>
            <a:r>
              <a:rPr lang="cs-CZ" sz="1800" dirty="0" smtClean="0"/>
              <a:t>Půdy málo mocné, močálovité, s typickým </a:t>
            </a:r>
            <a:r>
              <a:rPr lang="cs-CZ" sz="1800" dirty="0" err="1" smtClean="0"/>
              <a:t>glejovým</a:t>
            </a:r>
            <a:r>
              <a:rPr lang="cs-CZ" sz="1800" dirty="0" smtClean="0"/>
              <a:t> horizontem, mrazové klíny</a:t>
            </a:r>
          </a:p>
          <a:p>
            <a:pPr lvl="1"/>
            <a:r>
              <a:rPr lang="cs-CZ" sz="1800" dirty="0" smtClean="0"/>
              <a:t>J část přechází do lesního pásma, ale někdy se vyčleňuje </a:t>
            </a:r>
            <a:r>
              <a:rPr lang="cs-CZ" sz="1800" dirty="0" err="1" smtClean="0"/>
              <a:t>mezipásmo</a:t>
            </a:r>
            <a:r>
              <a:rPr lang="cs-CZ" sz="1800" dirty="0" smtClean="0"/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lesotundra</a:t>
            </a:r>
            <a:r>
              <a:rPr lang="cs-CZ" sz="1800" dirty="0" smtClean="0"/>
              <a:t> (bezlesá vegetace, postupné prolínání kleče s začínajícím lesem)</a:t>
            </a:r>
          </a:p>
          <a:p>
            <a:pPr lvl="1"/>
            <a:r>
              <a:rPr lang="cs-CZ" sz="1800" dirty="0" smtClean="0"/>
              <a:t>Zajíc bělák, liška polární, sob polární (na zimu do tajgy), mrož lední (Špicberky a Nová Země), medvěd lesní (na krách – pobřeží Islandu a Norska)</a:t>
            </a:r>
            <a:endParaRPr lang="cs-CZ" sz="1600" dirty="0" smtClean="0"/>
          </a:p>
          <a:p>
            <a:pPr lvl="1"/>
            <a:endParaRPr lang="cs-CZ" sz="1600" dirty="0" smtClean="0"/>
          </a:p>
          <a:p>
            <a:endParaRPr lang="cs-CZ" sz="2100" dirty="0" smtClean="0"/>
          </a:p>
          <a:p>
            <a:pPr lvl="1"/>
            <a:endParaRPr lang="cs-CZ" sz="1600" dirty="0" smtClean="0"/>
          </a:p>
          <a:p>
            <a:pPr lvl="1"/>
            <a:endParaRPr lang="cs-CZ" sz="1300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90728" cy="5040560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 smtClean="0"/>
              <a:t>Koeficient lesnatosti klesá od S k J – souvislost s vláhovou bilancí</a:t>
            </a:r>
          </a:p>
          <a:p>
            <a:r>
              <a:rPr lang="cs-CZ" sz="2900" dirty="0" smtClean="0"/>
              <a:t>Přírůstek lesů od Z na V</a:t>
            </a:r>
          </a:p>
          <a:p>
            <a:r>
              <a:rPr lang="cs-CZ" sz="2900" dirty="0" smtClean="0"/>
              <a:t>Pobřežní území – lesnatost snižuje zabahnění</a:t>
            </a:r>
          </a:p>
          <a:p>
            <a:r>
              <a:rPr lang="cs-CZ" sz="2900" dirty="0" smtClean="0"/>
              <a:t>Skandinávie</a:t>
            </a:r>
          </a:p>
          <a:p>
            <a:pPr lvl="1"/>
            <a:r>
              <a:rPr lang="cs-CZ" sz="2300" dirty="0" smtClean="0"/>
              <a:t>Velké lesní komplexy na Skandinávském </a:t>
            </a:r>
            <a:r>
              <a:rPr lang="cs-CZ" sz="2300" dirty="0" err="1" smtClean="0"/>
              <a:t>pol</a:t>
            </a:r>
            <a:r>
              <a:rPr lang="cs-CZ" sz="2300" dirty="0" smtClean="0"/>
              <a:t>. – boreální jehličnaté lesy pokrývají 60–80 % plochy</a:t>
            </a:r>
          </a:p>
          <a:p>
            <a:pPr lvl="1"/>
            <a:r>
              <a:rPr lang="cs-CZ" sz="2300" dirty="0" smtClean="0"/>
              <a:t>Bez lesů je krajní S, nejvyšší polohy </a:t>
            </a:r>
            <a:r>
              <a:rPr lang="cs-CZ" sz="2300" dirty="0" err="1" smtClean="0"/>
              <a:t>Skand</a:t>
            </a:r>
            <a:r>
              <a:rPr lang="cs-CZ" sz="2300" dirty="0" smtClean="0"/>
              <a:t>. </a:t>
            </a:r>
            <a:r>
              <a:rPr lang="cs-CZ" sz="2300" dirty="0" smtClean="0"/>
              <a:t>pohoří</a:t>
            </a:r>
            <a:r>
              <a:rPr lang="cs-CZ" sz="2300" dirty="0" smtClean="0"/>
              <a:t>, málo zalesněny Z svahy </a:t>
            </a:r>
            <a:r>
              <a:rPr lang="cs-CZ" sz="2300" dirty="0" err="1" smtClean="0"/>
              <a:t>Skand</a:t>
            </a:r>
            <a:r>
              <a:rPr lang="cs-CZ" sz="2300" dirty="0" smtClean="0"/>
              <a:t>. </a:t>
            </a:r>
            <a:r>
              <a:rPr lang="cs-CZ" sz="2300" dirty="0" err="1" smtClean="0"/>
              <a:t>poh</a:t>
            </a:r>
            <a:r>
              <a:rPr lang="cs-CZ" sz="2300" dirty="0" smtClean="0"/>
              <a:t>. – těžba dřeva pro stavbu lodí, prodej dřeva, papírenský </a:t>
            </a:r>
            <a:r>
              <a:rPr lang="cs-CZ" sz="2300" dirty="0" err="1" smtClean="0"/>
              <a:t>prům</a:t>
            </a:r>
            <a:r>
              <a:rPr lang="cs-CZ" sz="2300" dirty="0" smtClean="0"/>
              <a:t>., ale v současnosti obnova</a:t>
            </a:r>
          </a:p>
          <a:p>
            <a:r>
              <a:rPr lang="cs-CZ" sz="2900" dirty="0" smtClean="0"/>
              <a:t>Z + </a:t>
            </a:r>
            <a:r>
              <a:rPr lang="cs-CZ" sz="2900" dirty="0" err="1" smtClean="0"/>
              <a:t>stř</a:t>
            </a:r>
            <a:r>
              <a:rPr lang="cs-CZ" sz="2900" dirty="0" smtClean="0"/>
              <a:t>. Evropa</a:t>
            </a:r>
          </a:p>
          <a:p>
            <a:pPr lvl="1"/>
            <a:r>
              <a:rPr lang="cs-CZ" sz="2300" dirty="0" smtClean="0"/>
              <a:t>změna původních floristických poměrů díky osídlení – na místo původní vegetace monokultury, louky, pastviny, pole</a:t>
            </a:r>
          </a:p>
          <a:p>
            <a:pPr lvl="1"/>
            <a:r>
              <a:rPr lang="cs-CZ" sz="2300" dirty="0" smtClean="0"/>
              <a:t>Velké odlesnění, ale </a:t>
            </a:r>
            <a:r>
              <a:rPr lang="cs-CZ" sz="2300" dirty="0" err="1" smtClean="0"/>
              <a:t>koef</a:t>
            </a:r>
            <a:r>
              <a:rPr lang="cs-CZ" sz="2300" dirty="0" smtClean="0"/>
              <a:t>. lesnatosti se pomalu zvyšuje</a:t>
            </a:r>
          </a:p>
          <a:p>
            <a:r>
              <a:rPr lang="cs-CZ" sz="2900" dirty="0" smtClean="0"/>
              <a:t>Středomoří</a:t>
            </a:r>
          </a:p>
          <a:p>
            <a:pPr lvl="1"/>
            <a:r>
              <a:rPr lang="cs-CZ" sz="2300" dirty="0" err="1" smtClean="0"/>
              <a:t>Koef</a:t>
            </a:r>
            <a:r>
              <a:rPr lang="cs-CZ" sz="2300" dirty="0" smtClean="0"/>
              <a:t>. lesnatosti </a:t>
            </a:r>
            <a:r>
              <a:rPr lang="en-US" sz="2300" dirty="0" smtClean="0"/>
              <a:t>&lt; 20 </a:t>
            </a:r>
            <a:r>
              <a:rPr lang="cs-CZ" sz="2300" dirty="0" smtClean="0"/>
              <a:t>%, místy i </a:t>
            </a:r>
            <a:r>
              <a:rPr lang="en-US" sz="2300" dirty="0" smtClean="0"/>
              <a:t>&lt;</a:t>
            </a:r>
            <a:r>
              <a:rPr lang="cs-CZ" sz="2300" dirty="0" smtClean="0"/>
              <a:t> 10 %, větší jen Z část Pyrenejí, SZ Balkánu</a:t>
            </a:r>
          </a:p>
          <a:p>
            <a:pPr lvl="1"/>
            <a:r>
              <a:rPr lang="cs-CZ" sz="2300" dirty="0" smtClean="0"/>
              <a:t>Kácení lesů už od středověku – zisk půdy, stavba lodí, ale obnova velmi těžká kvůli klimatu, degradaci půdy a častým požárům</a:t>
            </a:r>
          </a:p>
          <a:p>
            <a:pPr lvl="1"/>
            <a:r>
              <a:rPr lang="cs-CZ" sz="2300" dirty="0" smtClean="0"/>
              <a:t>Produktivnost lesů nízká, cenný pouze dub korkový</a:t>
            </a:r>
          </a:p>
          <a:p>
            <a:pPr lvl="1"/>
            <a:r>
              <a:rPr lang="cs-CZ" sz="2300" dirty="0" smtClean="0"/>
              <a:t>Původní lesy nahrazeny kulturními </a:t>
            </a:r>
            <a:r>
              <a:rPr lang="cs-CZ" sz="2300" dirty="0" smtClean="0"/>
              <a:t>plodinami </a:t>
            </a:r>
            <a:r>
              <a:rPr lang="cs-CZ" sz="2300" dirty="0" smtClean="0"/>
              <a:t>– vinná réva, obiloviny, olivy, zelenina…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820472" cy="4782272"/>
          </a:xfrm>
        </p:spPr>
        <p:txBody>
          <a:bodyPr>
            <a:normAutofit fontScale="85000" lnSpcReduction="20000"/>
          </a:bodyPr>
          <a:lstStyle/>
          <a:p>
            <a:r>
              <a:rPr lang="cs-CZ" sz="2200" dirty="0" smtClean="0"/>
              <a:t>Pásmo lesní</a:t>
            </a:r>
          </a:p>
          <a:p>
            <a:pPr lvl="1"/>
            <a:r>
              <a:rPr lang="cs-CZ" sz="1700" dirty="0" smtClean="0"/>
              <a:t>Plošně nejrozsáhlejší</a:t>
            </a:r>
          </a:p>
          <a:p>
            <a:pPr lvl="1"/>
            <a:r>
              <a:rPr lang="cs-CZ" sz="1700" dirty="0" smtClean="0"/>
              <a:t>Evropa má průměrný koeficient zalesnění 30 %, ale rozložení lesů nerovnoměrné</a:t>
            </a:r>
          </a:p>
          <a:p>
            <a:pPr lvl="1"/>
            <a:r>
              <a:rPr lang="cs-CZ" sz="1700" dirty="0" err="1" smtClean="0"/>
              <a:t>Subpásma</a:t>
            </a:r>
            <a:r>
              <a:rPr lang="cs-CZ" sz="1700" dirty="0" smtClean="0"/>
              <a:t>:</a:t>
            </a:r>
          </a:p>
          <a:p>
            <a:pPr lvl="1"/>
            <a:r>
              <a:rPr lang="cs-CZ" sz="1700" b="1" dirty="0" smtClean="0">
                <a:solidFill>
                  <a:schemeClr val="tx1"/>
                </a:solidFill>
              </a:rPr>
              <a:t>Tajga</a:t>
            </a:r>
          </a:p>
          <a:p>
            <a:pPr lvl="2"/>
            <a:r>
              <a:rPr lang="cs-CZ" sz="1500" dirty="0" smtClean="0"/>
              <a:t>na S až po 60 ° s. </a:t>
            </a:r>
            <a:r>
              <a:rPr lang="cs-CZ" sz="1500" dirty="0" err="1" smtClean="0"/>
              <a:t>š</a:t>
            </a:r>
            <a:r>
              <a:rPr lang="cs-CZ" sz="1500" dirty="0" smtClean="0"/>
              <a:t>. – Skandinávie, S Ruska = nejsevernější část lesního pásu</a:t>
            </a:r>
          </a:p>
          <a:p>
            <a:pPr lvl="2"/>
            <a:r>
              <a:rPr lang="cs-CZ" sz="1500" dirty="0" smtClean="0"/>
              <a:t>Jehličnaté lesy (smrk, borovice, k V – jedle, modřín), podrost - brusnice, borůvka, mechy, kapradiny</a:t>
            </a:r>
          </a:p>
          <a:p>
            <a:pPr lvl="2"/>
            <a:r>
              <a:rPr lang="cs-CZ" sz="1500" dirty="0" smtClean="0"/>
              <a:t>Z listnatých – břízy, olše (spíše příměsi)</a:t>
            </a:r>
          </a:p>
          <a:p>
            <a:pPr lvl="2"/>
            <a:r>
              <a:rPr lang="cs-CZ" sz="1500" dirty="0" smtClean="0"/>
              <a:t>Ostřicové a rašelinové močály</a:t>
            </a:r>
          </a:p>
          <a:p>
            <a:pPr lvl="2"/>
            <a:r>
              <a:rPr lang="cs-CZ" sz="1500" dirty="0" smtClean="0"/>
              <a:t>Vyšší oblasti – horská tundra, zakrslé břízy, hranice lesa: J Skandinávie – 1200 m, S Skandinávie – 200–400 m</a:t>
            </a:r>
          </a:p>
          <a:p>
            <a:pPr lvl="2"/>
            <a:r>
              <a:rPr lang="cs-CZ" sz="1500" dirty="0" smtClean="0"/>
              <a:t>Los evropský, medvěd hnědý, tetřev hlušec, čáp černý, rosomák sibiřský</a:t>
            </a:r>
          </a:p>
          <a:p>
            <a:pPr lvl="1"/>
            <a:r>
              <a:rPr lang="cs-CZ" sz="1700" b="1" dirty="0" smtClean="0">
                <a:solidFill>
                  <a:schemeClr val="tx1"/>
                </a:solidFill>
              </a:rPr>
              <a:t>Smíšené lesy</a:t>
            </a:r>
          </a:p>
          <a:p>
            <a:pPr lvl="2"/>
            <a:r>
              <a:rPr lang="cs-CZ" sz="1500" dirty="0" smtClean="0"/>
              <a:t>S část anglických ostrovů, J Skandinávie, středoevropské nížiny, ruská rovina, cca do </a:t>
            </a:r>
            <a:r>
              <a:rPr lang="cs-CZ" sz="1500" dirty="0" smtClean="0"/>
              <a:t>52–53 </a:t>
            </a:r>
            <a:r>
              <a:rPr lang="cs-CZ" sz="1500" dirty="0" smtClean="0"/>
              <a:t>°s. </a:t>
            </a:r>
            <a:r>
              <a:rPr lang="cs-CZ" sz="1500" dirty="0" err="1" smtClean="0"/>
              <a:t>š</a:t>
            </a:r>
            <a:r>
              <a:rPr lang="cs-CZ" sz="1500" dirty="0" smtClean="0"/>
              <a:t>.</a:t>
            </a:r>
          </a:p>
          <a:p>
            <a:pPr lvl="2"/>
            <a:r>
              <a:rPr lang="cs-CZ" sz="1500" dirty="0" smtClean="0"/>
              <a:t>V ruské rovině se toto pásmo zužuje k S Uralu</a:t>
            </a:r>
          </a:p>
          <a:p>
            <a:pPr lvl="2"/>
            <a:r>
              <a:rPr lang="cs-CZ" sz="1500" dirty="0" smtClean="0"/>
              <a:t>Hl. lesy listnaté – dub, lípa, javor, jasan, buk, habr</a:t>
            </a:r>
          </a:p>
          <a:p>
            <a:pPr lvl="2"/>
            <a:r>
              <a:rPr lang="cs-CZ" sz="1500" dirty="0" smtClean="0"/>
              <a:t>Srnec, jelen, divoké prase</a:t>
            </a:r>
          </a:p>
          <a:p>
            <a:pPr lvl="2"/>
            <a:r>
              <a:rPr lang="cs-CZ" sz="1500" dirty="0" smtClean="0"/>
              <a:t>Jehličnany méně</a:t>
            </a:r>
          </a:p>
          <a:p>
            <a:pPr lvl="2"/>
            <a:r>
              <a:rPr lang="cs-CZ" sz="1500" dirty="0" smtClean="0"/>
              <a:t>Půdy – podzoly, někdy šedé lesní půdy</a:t>
            </a:r>
          </a:p>
          <a:p>
            <a:pPr lvl="1"/>
            <a:r>
              <a:rPr lang="cs-CZ" sz="1700" b="1" dirty="0" smtClean="0">
                <a:solidFill>
                  <a:schemeClr val="tx1"/>
                </a:solidFill>
              </a:rPr>
              <a:t>Listnaté lesy</a:t>
            </a:r>
          </a:p>
          <a:p>
            <a:pPr lvl="2"/>
            <a:r>
              <a:rPr lang="cs-CZ" sz="1500" dirty="0" smtClean="0"/>
              <a:t>Hl. v Z Evropě, tam, kde převládá oceánické podnebí, v ruské rovině se opět zužuje</a:t>
            </a:r>
          </a:p>
          <a:p>
            <a:pPr lvl="2"/>
            <a:r>
              <a:rPr lang="cs-CZ" sz="1500" dirty="0" smtClean="0"/>
              <a:t>Převládají dubové a bukové lesy, na JZ kaštany (J Francie, S Španělsko)</a:t>
            </a:r>
          </a:p>
          <a:p>
            <a:pPr lvl="2"/>
            <a:r>
              <a:rPr lang="cs-CZ" sz="1500" dirty="0" smtClean="0"/>
              <a:t>Půdy – lesní hnědozemě, v ruské rovině – šedé lesní půdy</a:t>
            </a:r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1"/>
            <a:endParaRPr lang="cs-CZ" sz="16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1"/>
            <a:endParaRPr lang="cs-CZ" sz="1600" dirty="0" smtClean="0"/>
          </a:p>
          <a:p>
            <a:endParaRPr lang="cs-CZ" sz="2100" dirty="0" smtClean="0"/>
          </a:p>
          <a:p>
            <a:pPr lvl="1"/>
            <a:endParaRPr lang="cs-CZ" sz="1600" dirty="0" smtClean="0"/>
          </a:p>
          <a:p>
            <a:pPr lvl="1"/>
            <a:endParaRPr lang="cs-CZ" sz="1300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568952" cy="4782272"/>
          </a:xfrm>
        </p:spPr>
        <p:txBody>
          <a:bodyPr>
            <a:normAutofit fontScale="62500" lnSpcReduction="20000"/>
          </a:bodyPr>
          <a:lstStyle/>
          <a:p>
            <a:r>
              <a:rPr lang="cs-CZ" sz="2400" dirty="0" smtClean="0"/>
              <a:t>Lesostepi</a:t>
            </a:r>
          </a:p>
          <a:p>
            <a:pPr lvl="1"/>
            <a:r>
              <a:rPr lang="cs-CZ" sz="1900" dirty="0" smtClean="0"/>
              <a:t>Degradované černozemě</a:t>
            </a:r>
          </a:p>
          <a:p>
            <a:pPr lvl="1"/>
            <a:r>
              <a:rPr lang="cs-CZ" sz="1900" dirty="0" smtClean="0"/>
              <a:t>Na J od ruské roviny přechází v pásmo stepí (bylinné a travnaté porosty na černozemích)</a:t>
            </a:r>
          </a:p>
          <a:p>
            <a:pPr lvl="1"/>
            <a:r>
              <a:rPr lang="cs-CZ" sz="1900" dirty="0" smtClean="0"/>
              <a:t>Na J Ukrajině a v dolním Povolží – kaštanové půdy</a:t>
            </a:r>
          </a:p>
          <a:p>
            <a:pPr lvl="1"/>
            <a:r>
              <a:rPr lang="cs-CZ" sz="1900" dirty="0" smtClean="0"/>
              <a:t>Velmi úrodné</a:t>
            </a:r>
          </a:p>
          <a:p>
            <a:r>
              <a:rPr lang="cs-CZ" sz="2400" dirty="0" smtClean="0"/>
              <a:t>Stepi</a:t>
            </a:r>
          </a:p>
          <a:p>
            <a:pPr lvl="1"/>
            <a:r>
              <a:rPr lang="cs-CZ" sz="1900" dirty="0" smtClean="0"/>
              <a:t>Produkt suchého kontinentálního klimatu mírných šířek, srážky pod 500 mm/rok (hl. v zimě a na jaře)</a:t>
            </a:r>
          </a:p>
          <a:p>
            <a:pPr lvl="1"/>
            <a:r>
              <a:rPr lang="cs-CZ" sz="1900" dirty="0" smtClean="0"/>
              <a:t>Černozemně (většina stepí v pole)</a:t>
            </a:r>
          </a:p>
          <a:p>
            <a:pPr lvl="1"/>
            <a:r>
              <a:rPr lang="cs-CZ" sz="1900" dirty="0" smtClean="0"/>
              <a:t>Pusty (Maďarsko), stepní vegetace </a:t>
            </a:r>
            <a:r>
              <a:rPr lang="cs-CZ" sz="1900" dirty="0" err="1" smtClean="0"/>
              <a:t>mesety</a:t>
            </a:r>
            <a:r>
              <a:rPr lang="cs-CZ" sz="1900" dirty="0" smtClean="0"/>
              <a:t> má převážně horský charakter – plošně malé a neudrží se velcí savci - nejhojnější obyvatelé bezobratlí, hlodavci, ještěrky, sup</a:t>
            </a:r>
            <a:endParaRPr lang="cs-CZ" sz="1400" dirty="0" smtClean="0"/>
          </a:p>
          <a:p>
            <a:r>
              <a:rPr lang="cs-CZ" sz="2400" dirty="0" smtClean="0"/>
              <a:t>Polopouště</a:t>
            </a:r>
          </a:p>
          <a:p>
            <a:pPr lvl="1"/>
            <a:r>
              <a:rPr lang="cs-CZ" sz="1900" dirty="0" smtClean="0"/>
              <a:t>V </a:t>
            </a:r>
            <a:r>
              <a:rPr lang="cs-CZ" sz="1900" dirty="0" err="1" smtClean="0"/>
              <a:t>Přikaspické</a:t>
            </a:r>
            <a:r>
              <a:rPr lang="cs-CZ" sz="1900" dirty="0" smtClean="0"/>
              <a:t> nížině</a:t>
            </a:r>
          </a:p>
          <a:p>
            <a:pPr lvl="1"/>
            <a:r>
              <a:rPr lang="cs-CZ" sz="1900" dirty="0" smtClean="0"/>
              <a:t>Málo souvislý porost xerofytů a polokeřů</a:t>
            </a:r>
          </a:p>
          <a:p>
            <a:pPr lvl="1"/>
            <a:r>
              <a:rPr lang="cs-CZ" sz="1900" dirty="0" smtClean="0"/>
              <a:t>ostrůvkovité rozšíření slaných půd</a:t>
            </a:r>
          </a:p>
          <a:p>
            <a:r>
              <a:rPr lang="cs-CZ" sz="2400" dirty="0" smtClean="0"/>
              <a:t>Stále zelená mediteránní vegetace</a:t>
            </a:r>
          </a:p>
          <a:p>
            <a:pPr lvl="1"/>
            <a:r>
              <a:rPr lang="cs-CZ" sz="1900" dirty="0" smtClean="0"/>
              <a:t>Oblast Středozemí</a:t>
            </a:r>
          </a:p>
          <a:p>
            <a:pPr lvl="1"/>
            <a:r>
              <a:rPr lang="cs-CZ" sz="1900" dirty="0" smtClean="0"/>
              <a:t>Některé druhy dubů (hl. korkový dub) a borovic</a:t>
            </a:r>
          </a:p>
          <a:p>
            <a:pPr lvl="1"/>
            <a:r>
              <a:rPr lang="cs-CZ" sz="1900" dirty="0" smtClean="0"/>
              <a:t>Na V macchie</a:t>
            </a:r>
          </a:p>
          <a:p>
            <a:pPr lvl="1"/>
            <a:r>
              <a:rPr lang="cs-CZ" sz="1900" dirty="0" smtClean="0"/>
              <a:t>Oblast Balkánu – xerofytní křoviny s opadavými listy / </a:t>
            </a:r>
            <a:r>
              <a:rPr lang="cs-CZ" sz="1900" dirty="0" err="1" smtClean="0"/>
              <a:t>šibljak</a:t>
            </a:r>
            <a:r>
              <a:rPr lang="cs-CZ" sz="1900" dirty="0" smtClean="0"/>
              <a:t> – neopadavý</a:t>
            </a:r>
          </a:p>
          <a:p>
            <a:pPr lvl="1"/>
            <a:r>
              <a:rPr lang="cs-CZ" sz="1900" dirty="0" smtClean="0"/>
              <a:t>Suchomilné byliny, keře</a:t>
            </a:r>
          </a:p>
          <a:p>
            <a:pPr lvl="1"/>
            <a:r>
              <a:rPr lang="cs-CZ" sz="1900" dirty="0" smtClean="0"/>
              <a:t>Půdy – hnědé, na vápencovém podkladě převládají červenice</a:t>
            </a:r>
          </a:p>
          <a:p>
            <a:r>
              <a:rPr lang="cs-CZ" sz="2400" dirty="0" smtClean="0"/>
              <a:t>Horské oblasti</a:t>
            </a:r>
          </a:p>
          <a:p>
            <a:pPr lvl="1"/>
            <a:r>
              <a:rPr lang="cs-CZ" sz="1900" dirty="0" smtClean="0"/>
              <a:t>Stupeň jehličnanů – stupeň kosodřevin (podobný </a:t>
            </a:r>
            <a:r>
              <a:rPr lang="cs-CZ" sz="1900" dirty="0" err="1" smtClean="0"/>
              <a:t>lesotundře</a:t>
            </a:r>
            <a:r>
              <a:rPr lang="cs-CZ" sz="1900" dirty="0" smtClean="0"/>
              <a:t>) – stupeň horských luk (podobný tundře) – stupeň kamenitých mrazových pustin (podobný arktickému pásu)</a:t>
            </a:r>
          </a:p>
          <a:p>
            <a:pPr lvl="1"/>
            <a:endParaRPr lang="cs-CZ" dirty="0" smtClean="0"/>
          </a:p>
          <a:p>
            <a:endParaRPr lang="cs-CZ" sz="15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1"/>
            <a:endParaRPr lang="cs-CZ" sz="16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2"/>
            <a:endParaRPr lang="cs-CZ" sz="1400" dirty="0" smtClean="0"/>
          </a:p>
          <a:p>
            <a:pPr lvl="1"/>
            <a:endParaRPr lang="cs-CZ" sz="1600" dirty="0" smtClean="0"/>
          </a:p>
          <a:p>
            <a:endParaRPr lang="cs-CZ" sz="2100" dirty="0" smtClean="0"/>
          </a:p>
          <a:p>
            <a:pPr lvl="1"/>
            <a:endParaRPr lang="cs-CZ" sz="1600" dirty="0" smtClean="0"/>
          </a:p>
          <a:p>
            <a:pPr lvl="1"/>
            <a:endParaRPr lang="cs-CZ" sz="1300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VV\VYUKA\PREDNASK\EVROPA\grafika\živprostřed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54700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Průběh hranice - varianty</a:t>
            </a:r>
            <a:endParaRPr lang="cs-CZ" dirty="0"/>
          </a:p>
        </p:txBody>
      </p:sp>
      <p:pic>
        <p:nvPicPr>
          <p:cNvPr id="4" name="Zástupný symbol pro obsah 3" descr="hranice-evropa-asi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73931" cy="6858000"/>
          </a:xfrm>
        </p:spPr>
      </p:pic>
      <p:sp>
        <p:nvSpPr>
          <p:cNvPr id="5" name="Obdélník 4"/>
          <p:cNvSpPr/>
          <p:nvPr/>
        </p:nvSpPr>
        <p:spPr>
          <a:xfrm>
            <a:off x="3923928" y="1484784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b="1" dirty="0" smtClean="0"/>
              <a:t>A: </a:t>
            </a:r>
            <a:r>
              <a:rPr lang="cs-CZ" sz="1500" dirty="0" smtClean="0"/>
              <a:t>dle IGU, uplatnění v ČR – </a:t>
            </a:r>
            <a:r>
              <a:rPr lang="cs-CZ" sz="1500" dirty="0" err="1" smtClean="0"/>
              <a:t>Bajdaratský</a:t>
            </a:r>
            <a:r>
              <a:rPr lang="cs-CZ" sz="1500" dirty="0" smtClean="0"/>
              <a:t> </a:t>
            </a:r>
            <a:r>
              <a:rPr lang="cs-CZ" sz="1500" dirty="0"/>
              <a:t>záliv, řeka </a:t>
            </a:r>
            <a:r>
              <a:rPr lang="cs-CZ" sz="1500" dirty="0" err="1"/>
              <a:t>Bajdarata</a:t>
            </a:r>
            <a:r>
              <a:rPr lang="cs-CZ" sz="1500" dirty="0"/>
              <a:t>, východní úpatí Uralu, horní tok řeky Ural, </a:t>
            </a:r>
            <a:r>
              <a:rPr lang="cs-CZ" sz="1500" dirty="0" err="1"/>
              <a:t>Mugodžarské</a:t>
            </a:r>
            <a:r>
              <a:rPr lang="cs-CZ" sz="1500" dirty="0"/>
              <a:t> vrchy, řeka </a:t>
            </a:r>
            <a:r>
              <a:rPr lang="cs-CZ" sz="1500" dirty="0" err="1"/>
              <a:t>Emba</a:t>
            </a:r>
            <a:r>
              <a:rPr lang="cs-CZ" sz="1500" dirty="0"/>
              <a:t>, pobřeží Kaspického moře, řeka </a:t>
            </a:r>
            <a:r>
              <a:rPr lang="cs-CZ" sz="1500" dirty="0" err="1"/>
              <a:t>Kuma</a:t>
            </a:r>
            <a:r>
              <a:rPr lang="cs-CZ" sz="1500" dirty="0"/>
              <a:t>, </a:t>
            </a:r>
            <a:r>
              <a:rPr lang="cs-CZ" sz="1500" dirty="0" err="1"/>
              <a:t>Kumo</a:t>
            </a:r>
            <a:r>
              <a:rPr lang="cs-CZ" sz="1500" dirty="0"/>
              <a:t>-manyčská sníženina, řeka </a:t>
            </a:r>
            <a:r>
              <a:rPr lang="cs-CZ" sz="1500" dirty="0" smtClean="0"/>
              <a:t>Don</a:t>
            </a:r>
            <a:br>
              <a:rPr lang="cs-CZ" sz="1500" dirty="0" smtClean="0"/>
            </a:br>
            <a:r>
              <a:rPr lang="cs-CZ" sz="1500" b="1" dirty="0"/>
              <a:t>B:</a:t>
            </a:r>
            <a:r>
              <a:rPr lang="cs-CZ" sz="1500" dirty="0"/>
              <a:t> z </a:t>
            </a:r>
            <a:r>
              <a:rPr lang="cs-CZ" sz="1500" dirty="0" err="1"/>
              <a:t>Karského</a:t>
            </a:r>
            <a:r>
              <a:rPr lang="cs-CZ" sz="1500" dirty="0"/>
              <a:t> moře po rozvodnici na hlavním hřebeni Uralu a po řece Ural až do Kaspického </a:t>
            </a:r>
            <a:r>
              <a:rPr lang="cs-CZ" sz="1500" dirty="0" smtClean="0"/>
              <a:t>moře</a:t>
            </a:r>
            <a:br>
              <a:rPr lang="cs-CZ" sz="1500" dirty="0" smtClean="0"/>
            </a:br>
            <a:r>
              <a:rPr lang="cs-CZ" sz="1500" b="1" dirty="0"/>
              <a:t>C:</a:t>
            </a:r>
            <a:r>
              <a:rPr lang="cs-CZ" sz="1500" dirty="0"/>
              <a:t> od </a:t>
            </a:r>
            <a:r>
              <a:rPr lang="cs-CZ" sz="1500" dirty="0" err="1"/>
              <a:t>Jugorské</a:t>
            </a:r>
            <a:r>
              <a:rPr lang="cs-CZ" sz="1500" dirty="0"/>
              <a:t> úžiny přes vrchy </a:t>
            </a:r>
            <a:r>
              <a:rPr lang="cs-CZ" sz="1500" dirty="0" err="1"/>
              <a:t>Paj</a:t>
            </a:r>
            <a:r>
              <a:rPr lang="cs-CZ" sz="1500" dirty="0"/>
              <a:t>-</a:t>
            </a:r>
            <a:r>
              <a:rPr lang="cs-CZ" sz="1500" dirty="0" err="1"/>
              <a:t>choj</a:t>
            </a:r>
            <a:r>
              <a:rPr lang="cs-CZ" sz="1500" dirty="0"/>
              <a:t> a dále jako B.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/>
              <a:t>D:</a:t>
            </a:r>
            <a:r>
              <a:rPr lang="cs-CZ" sz="1500" dirty="0"/>
              <a:t> severní část pohořím Ural, jižní část po rusko-kazašské hranici ke Kaspickému moři.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/>
              <a:t>E:</a:t>
            </a:r>
            <a:r>
              <a:rPr lang="cs-CZ" sz="1500" dirty="0"/>
              <a:t> severní úpatí Velkého Kavkazu.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/>
              <a:t>F:</a:t>
            </a:r>
            <a:r>
              <a:rPr lang="cs-CZ" sz="1500" dirty="0"/>
              <a:t> po hřebeni Velkého Kavkazu od </a:t>
            </a:r>
            <a:r>
              <a:rPr lang="cs-CZ" sz="1500" dirty="0" err="1"/>
              <a:t>Apšeronského</a:t>
            </a:r>
            <a:r>
              <a:rPr lang="cs-CZ" sz="1500" dirty="0"/>
              <a:t> poloostrova po </a:t>
            </a:r>
            <a:r>
              <a:rPr lang="cs-CZ" sz="1500" dirty="0" err="1"/>
              <a:t>Kerčský</a:t>
            </a:r>
            <a:r>
              <a:rPr lang="cs-CZ" sz="1500" dirty="0"/>
              <a:t> průliv.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/>
              <a:t>G:</a:t>
            </a:r>
            <a:r>
              <a:rPr lang="cs-CZ" sz="1500" dirty="0"/>
              <a:t> jižní úpatí Velkého Kavkazu.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/>
              <a:t>H:</a:t>
            </a:r>
            <a:r>
              <a:rPr lang="cs-CZ" sz="1500" dirty="0"/>
              <a:t> tektonická sníženina mezi Velkým a Malým Kavkazem (podél řek </a:t>
            </a:r>
            <a:r>
              <a:rPr lang="cs-CZ" sz="1500" dirty="0" err="1"/>
              <a:t>Rioni</a:t>
            </a:r>
            <a:r>
              <a:rPr lang="cs-CZ" sz="1500" dirty="0"/>
              <a:t> a Kura).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/>
              <a:t>I:</a:t>
            </a:r>
            <a:r>
              <a:rPr lang="cs-CZ" sz="1500" dirty="0"/>
              <a:t> po hřebeni Malého Kavkazu a podél řek </a:t>
            </a:r>
            <a:r>
              <a:rPr lang="cs-CZ" sz="1500" dirty="0" err="1"/>
              <a:t>Araks</a:t>
            </a:r>
            <a:r>
              <a:rPr lang="cs-CZ" sz="1500" dirty="0"/>
              <a:t> a Kura.</a:t>
            </a:r>
            <a:r>
              <a:rPr lang="cs-CZ" sz="1500" dirty="0" smtClean="0"/>
              <a:t/>
            </a:r>
            <a:br>
              <a:rPr lang="cs-CZ" sz="1500" dirty="0" smtClean="0"/>
            </a:br>
            <a:r>
              <a:rPr lang="cs-CZ" sz="1500" b="1" dirty="0"/>
              <a:t>J:</a:t>
            </a:r>
            <a:r>
              <a:rPr lang="cs-CZ" sz="1500" dirty="0"/>
              <a:t> po bývalé jižní hranici </a:t>
            </a:r>
            <a:r>
              <a:rPr lang="cs-CZ" sz="1500" dirty="0" smtClean="0"/>
              <a:t>SSSR</a:t>
            </a:r>
            <a:endParaRPr lang="cs-C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Ostatní hranice 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27048"/>
            <a:ext cx="8410136" cy="4998296"/>
          </a:xfrm>
        </p:spPr>
        <p:txBody>
          <a:bodyPr>
            <a:normAutofit fontScale="40000" lnSpcReduction="20000"/>
          </a:bodyPr>
          <a:lstStyle/>
          <a:p>
            <a:r>
              <a:rPr lang="cs-CZ" sz="4500" dirty="0" smtClean="0"/>
              <a:t>Pobřeží </a:t>
            </a:r>
            <a:r>
              <a:rPr lang="cs-CZ" sz="4500" dirty="0"/>
              <a:t>evropské pevniny je vůbec nejčlenitější ze všech světadílů, s řadou poloostrovů a </a:t>
            </a:r>
            <a:r>
              <a:rPr lang="cs-CZ" sz="4500" dirty="0" smtClean="0"/>
              <a:t>ostrovů</a:t>
            </a:r>
          </a:p>
          <a:p>
            <a:r>
              <a:rPr lang="cs-CZ" sz="4500" dirty="0" smtClean="0"/>
              <a:t>Pobřeží kontinentální části Evropy je nejčlenitější ze všech světadílů, délka cca 37 000 km</a:t>
            </a:r>
          </a:p>
          <a:p>
            <a:r>
              <a:rPr lang="cs-CZ" sz="4500" dirty="0" smtClean="0"/>
              <a:t>Z </a:t>
            </a:r>
            <a:r>
              <a:rPr lang="cs-CZ" sz="4500" dirty="0"/>
              <a:t>pohledu </a:t>
            </a:r>
            <a:r>
              <a:rPr lang="cs-CZ" sz="4500" dirty="0" smtClean="0"/>
              <a:t>FG se </a:t>
            </a:r>
            <a:r>
              <a:rPr lang="cs-CZ" sz="4500" dirty="0"/>
              <a:t>k Evropě počítají </a:t>
            </a:r>
            <a:r>
              <a:rPr lang="cs-CZ" sz="4500" dirty="0" smtClean="0"/>
              <a:t>ostrovy (ostrovy + poloostrovy = cca 30 % celkové rozlohy), </a:t>
            </a:r>
            <a:r>
              <a:rPr lang="cs-CZ" sz="4500" dirty="0"/>
              <a:t>které jsou součástí evropského kontinentálního šelfu (jedná se o ostrovy pevninského původu), a také sopečné ostrovy v evropských vnitřních </a:t>
            </a:r>
            <a:r>
              <a:rPr lang="cs-CZ" sz="4500" dirty="0" smtClean="0"/>
              <a:t>mořích:</a:t>
            </a:r>
          </a:p>
          <a:p>
            <a:pPr lvl="1"/>
            <a:r>
              <a:rPr lang="cs-CZ" sz="4500" dirty="0" smtClean="0"/>
              <a:t>souostroví </a:t>
            </a:r>
            <a:r>
              <a:rPr lang="cs-CZ" sz="4500" dirty="0"/>
              <a:t>Nová Země, </a:t>
            </a:r>
            <a:r>
              <a:rPr lang="cs-CZ" sz="4500" dirty="0" err="1"/>
              <a:t>Země</a:t>
            </a:r>
            <a:r>
              <a:rPr lang="cs-CZ" sz="4500" dirty="0"/>
              <a:t> Františka Josefa a </a:t>
            </a:r>
            <a:r>
              <a:rPr lang="cs-CZ" sz="4500" dirty="0" err="1"/>
              <a:t>Svalbard</a:t>
            </a:r>
            <a:r>
              <a:rPr lang="cs-CZ" sz="4500" dirty="0"/>
              <a:t> (</a:t>
            </a:r>
            <a:r>
              <a:rPr lang="cs-CZ" sz="4500" dirty="0" smtClean="0"/>
              <a:t>Špicberky)</a:t>
            </a:r>
          </a:p>
          <a:p>
            <a:pPr lvl="1"/>
            <a:r>
              <a:rPr lang="cs-CZ" sz="4500" dirty="0" smtClean="0"/>
              <a:t>Britské </a:t>
            </a:r>
            <a:r>
              <a:rPr lang="cs-CZ" sz="4500" dirty="0"/>
              <a:t>ostrovy včetně Shetland a Orknejí </a:t>
            </a:r>
            <a:endParaRPr lang="cs-CZ" sz="4500" dirty="0" smtClean="0"/>
          </a:p>
          <a:p>
            <a:pPr lvl="1"/>
            <a:r>
              <a:rPr lang="cs-CZ" sz="4500" dirty="0" smtClean="0"/>
              <a:t>většina </a:t>
            </a:r>
            <a:r>
              <a:rPr lang="cs-CZ" sz="4500" dirty="0"/>
              <a:t>ostrovů ve Středozemním </a:t>
            </a:r>
            <a:r>
              <a:rPr lang="cs-CZ" sz="4500" dirty="0" smtClean="0"/>
              <a:t>moři</a:t>
            </a:r>
          </a:p>
          <a:p>
            <a:endParaRPr lang="cs-CZ" sz="4500" dirty="0" smtClean="0"/>
          </a:p>
          <a:p>
            <a:r>
              <a:rPr lang="cs-CZ" sz="4500" dirty="0" smtClean="0"/>
              <a:t>Pobřežní čára odpovídá mladému pobřeží, které je málo přetvořeno abrazní činností (až na výjimky)</a:t>
            </a:r>
            <a:endParaRPr lang="cs-CZ" sz="4500" dirty="0"/>
          </a:p>
          <a:p>
            <a:r>
              <a:rPr lang="cs-CZ" sz="4500" dirty="0"/>
              <a:t>K evropskému kontinentu se podle kritérií fyzické geografie nepočítají </a:t>
            </a:r>
            <a:r>
              <a:rPr lang="cs-CZ" sz="4500" dirty="0" smtClean="0"/>
              <a:t>ostrovy:</a:t>
            </a:r>
          </a:p>
          <a:p>
            <a:pPr lvl="1"/>
            <a:r>
              <a:rPr lang="cs-CZ" sz="4500" dirty="0" smtClean="0"/>
              <a:t> </a:t>
            </a:r>
            <a:r>
              <a:rPr lang="cs-CZ" sz="4500" dirty="0"/>
              <a:t>Jan </a:t>
            </a:r>
            <a:r>
              <a:rPr lang="cs-CZ" sz="4500" dirty="0" err="1"/>
              <a:t>Mayen</a:t>
            </a:r>
            <a:r>
              <a:rPr lang="cs-CZ" sz="4500" dirty="0"/>
              <a:t>, Island, </a:t>
            </a:r>
            <a:r>
              <a:rPr lang="cs-CZ" sz="4500" dirty="0" err="1"/>
              <a:t>Faerské</a:t>
            </a:r>
            <a:r>
              <a:rPr lang="cs-CZ" sz="4500" dirty="0"/>
              <a:t> ostrovy, </a:t>
            </a:r>
            <a:r>
              <a:rPr lang="cs-CZ" sz="4500" dirty="0" err="1"/>
              <a:t>Rockall</a:t>
            </a:r>
            <a:r>
              <a:rPr lang="cs-CZ" sz="4500" dirty="0"/>
              <a:t>, Azorské ostrovy, Madeira, Kanárské </a:t>
            </a:r>
            <a:r>
              <a:rPr lang="cs-CZ" sz="4500" dirty="0" smtClean="0"/>
              <a:t>ostrovy, Kypr</a:t>
            </a:r>
            <a:endParaRPr lang="cs-CZ" sz="45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634082"/>
          </a:xfrm>
        </p:spPr>
        <p:txBody>
          <a:bodyPr>
            <a:normAutofit/>
          </a:bodyPr>
          <a:lstStyle/>
          <a:p>
            <a:r>
              <a:rPr lang="cs-CZ" sz="2000" dirty="0"/>
              <a:t>Mezní body pevninské </a:t>
            </a:r>
            <a:r>
              <a:rPr lang="cs-CZ" sz="2000" dirty="0" smtClean="0"/>
              <a:t>Evropy</a:t>
            </a:r>
            <a:endParaRPr lang="cs-CZ" sz="2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0" y="1052736"/>
          <a:ext cx="4536504" cy="329750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1520"/>
                <a:gridCol w="1944216"/>
                <a:gridCol w="1188640"/>
                <a:gridCol w="1152128"/>
              </a:tblGrid>
              <a:tr h="42590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/>
                      </a:r>
                      <a:br>
                        <a:rPr lang="cs-CZ" sz="1400" dirty="0"/>
                      </a:br>
                      <a:endParaRPr lang="cs-CZ" sz="1400" dirty="0"/>
                    </a:p>
                  </a:txBody>
                  <a:tcPr marL="67101" marR="67101" marT="41938" marB="4193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místo</a:t>
                      </a:r>
                      <a:endParaRPr lang="cs-CZ" sz="1400" dirty="0"/>
                    </a:p>
                  </a:txBody>
                  <a:tcPr marL="67101" marR="67101" marT="41938" marB="4193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zem.</a:t>
                      </a:r>
                      <a:r>
                        <a:rPr lang="cs-CZ" sz="1400" baseline="0" dirty="0" smtClean="0"/>
                        <a:t> šířka</a:t>
                      </a:r>
                      <a:endParaRPr lang="cs-CZ" sz="1400" dirty="0" smtClean="0"/>
                    </a:p>
                    <a:p>
                      <a:pPr algn="ctr"/>
                      <a:endParaRPr lang="cs-CZ" sz="1400" dirty="0"/>
                    </a:p>
                  </a:txBody>
                  <a:tcPr marL="67101" marR="67101" marT="41938" marB="4193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zem. délka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marL="80521" marR="80521" marT="40261" marB="40261">
                    <a:solidFill>
                      <a:schemeClr val="tx2"/>
                    </a:solidFill>
                  </a:tcPr>
                </a:tc>
              </a:tr>
              <a:tr h="743261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S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 err="1"/>
                        <a:t>Kinnarodden</a:t>
                      </a:r>
                      <a:r>
                        <a:rPr lang="cs-CZ" sz="1400" dirty="0"/>
                        <a:t> (mys na poloostrově </a:t>
                      </a:r>
                      <a:r>
                        <a:rPr lang="cs-CZ" sz="1400" dirty="0" err="1"/>
                        <a:t>Nordkinn</a:t>
                      </a:r>
                      <a:r>
                        <a:rPr lang="cs-CZ" sz="1400" dirty="0"/>
                        <a:t>, Norsko)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71°8′2″ s. </a:t>
                      </a:r>
                      <a:r>
                        <a:rPr lang="cs-CZ" sz="1250" dirty="0" err="1"/>
                        <a:t>š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27°39′0″ v. </a:t>
                      </a:r>
                      <a:r>
                        <a:rPr lang="cs-CZ" sz="1250" dirty="0" err="1"/>
                        <a:t>d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</a:tr>
              <a:tr h="545659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J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/>
                        <a:t>Punta de Tarifa (též Punta Marroquí, Španělsko)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36°0′1″ s. </a:t>
                      </a:r>
                      <a:r>
                        <a:rPr lang="cs-CZ" sz="1250" dirty="0" err="1"/>
                        <a:t>š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5°36′37″ z. </a:t>
                      </a:r>
                      <a:r>
                        <a:rPr lang="cs-CZ" sz="1250" dirty="0" err="1"/>
                        <a:t>d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</a:tr>
              <a:tr h="545659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V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ústí řeky Bajdaraty (Rusko)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68°11′21″ s. </a:t>
                      </a:r>
                      <a:r>
                        <a:rPr lang="cs-CZ" sz="1250" dirty="0" err="1"/>
                        <a:t>š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68°17′35″ v. </a:t>
                      </a:r>
                      <a:r>
                        <a:rPr lang="cs-CZ" sz="1250" dirty="0" err="1"/>
                        <a:t>d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</a:tr>
              <a:tr h="774031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Z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Cabo da Roca (Portugalsko)</a:t>
                      </a:r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38°46′51″ s. </a:t>
                      </a:r>
                      <a:r>
                        <a:rPr lang="cs-CZ" sz="1250" dirty="0" err="1"/>
                        <a:t>š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50" dirty="0"/>
                        <a:t>9°29′54″ z. </a:t>
                      </a:r>
                      <a:r>
                        <a:rPr lang="cs-CZ" sz="1250" dirty="0" err="1"/>
                        <a:t>d</a:t>
                      </a:r>
                      <a:r>
                        <a:rPr lang="cs-CZ" sz="1250" dirty="0"/>
                        <a:t>.</a:t>
                      </a:r>
                      <a:endParaRPr lang="cs-CZ" sz="1250" b="0" dirty="0"/>
                    </a:p>
                  </a:txBody>
                  <a:tcPr marL="67101" marR="67101" marT="41938" marB="41938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79512" y="4437112"/>
            <a:ext cx="305983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100" i="1" dirty="0" smtClean="0"/>
              <a:t>Někdy </a:t>
            </a:r>
            <a:r>
              <a:rPr lang="cs-CZ" sz="1100" i="1" dirty="0"/>
              <a:t>bývá za nejsevernější bod evropské pevniny označován mys </a:t>
            </a:r>
            <a:r>
              <a:rPr lang="cs-CZ" sz="1100" i="1" dirty="0" err="1"/>
              <a:t>Nordkapp</a:t>
            </a:r>
            <a:r>
              <a:rPr lang="cs-CZ" sz="1100" i="1" dirty="0"/>
              <a:t> (71°10′21″ s. </a:t>
            </a:r>
            <a:r>
              <a:rPr lang="cs-CZ" sz="1100" i="1" dirty="0" err="1"/>
              <a:t>š</a:t>
            </a:r>
            <a:r>
              <a:rPr lang="cs-CZ" sz="1100" i="1" dirty="0"/>
              <a:t>.), který se </a:t>
            </a:r>
            <a:r>
              <a:rPr lang="cs-CZ" sz="1100" i="1" dirty="0" smtClean="0"/>
              <a:t> </a:t>
            </a:r>
            <a:r>
              <a:rPr lang="cs-CZ" sz="1100" i="1" dirty="0"/>
              <a:t>nachází na ostrově </a:t>
            </a:r>
            <a:r>
              <a:rPr lang="cs-CZ" sz="1100" i="1" dirty="0" err="1"/>
              <a:t>Magerøya</a:t>
            </a:r>
            <a:r>
              <a:rPr lang="cs-CZ" sz="1100" i="1" dirty="0"/>
              <a:t>, a dokonce i na tomto ostrově je ještě severněji položený mys </a:t>
            </a:r>
            <a:r>
              <a:rPr lang="cs-CZ" sz="1100" i="1" dirty="0" err="1"/>
              <a:t>Knivskjellodden</a:t>
            </a:r>
            <a:r>
              <a:rPr lang="cs-CZ" sz="1100" i="1" dirty="0"/>
              <a:t> (71°11′8″ s. </a:t>
            </a:r>
            <a:r>
              <a:rPr lang="cs-CZ" sz="1100" i="1" dirty="0" err="1"/>
              <a:t>š</a:t>
            </a:r>
            <a:r>
              <a:rPr lang="cs-CZ" sz="1100" i="1" dirty="0"/>
              <a:t>.). Zatímco </a:t>
            </a:r>
            <a:r>
              <a:rPr lang="cs-CZ" sz="1100" i="1" dirty="0" err="1"/>
              <a:t>Nordkapp</a:t>
            </a:r>
            <a:r>
              <a:rPr lang="cs-CZ" sz="1100" i="1" dirty="0"/>
              <a:t> je přístupný po silnici a ročně jej coby "nejsevernější bod Evropy" navštíví přes 200 tis. turistů, mysu </a:t>
            </a:r>
            <a:r>
              <a:rPr lang="cs-CZ" sz="1100" i="1" dirty="0" err="1"/>
              <a:t>Kinnarodden</a:t>
            </a:r>
            <a:r>
              <a:rPr lang="cs-CZ" sz="1100" i="1" dirty="0"/>
              <a:t> lze dosáhnout jen celodenní pěší túrou napříč tundrou, případně k němu připlout ve člunu.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16016" y="332656"/>
            <a:ext cx="39707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cs-CZ" sz="2000" dirty="0">
                <a:solidFill>
                  <a:schemeClr val="accent1"/>
                </a:solidFill>
              </a:rPr>
              <a:t>Mezní body Evropy se zahrnutím ostrovů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572000" y="1556793"/>
          <a:ext cx="4572000" cy="31680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1387"/>
                <a:gridCol w="2044613"/>
                <a:gridCol w="1098376"/>
                <a:gridCol w="1187624"/>
              </a:tblGrid>
              <a:tr h="435899">
                <a:tc>
                  <a:txBody>
                    <a:bodyPr/>
                    <a:lstStyle/>
                    <a:p>
                      <a:pPr algn="l"/>
                      <a:r>
                        <a:rPr lang="cs-CZ" sz="1300" dirty="0"/>
                        <a:t/>
                      </a:r>
                      <a:br>
                        <a:rPr lang="cs-CZ" sz="1300" dirty="0"/>
                      </a:br>
                      <a:endParaRPr lang="cs-CZ" sz="1300" dirty="0"/>
                    </a:p>
                  </a:txBody>
                  <a:tcPr marL="54441" marR="54441" marT="34025" marB="34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místo</a:t>
                      </a:r>
                      <a:endParaRPr lang="cs-CZ" sz="1400" dirty="0"/>
                    </a:p>
                  </a:txBody>
                  <a:tcPr marL="67101" marR="67101" marT="41938" marB="4193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zem.</a:t>
                      </a:r>
                      <a:r>
                        <a:rPr lang="cs-CZ" sz="1400" baseline="0" dirty="0" smtClean="0"/>
                        <a:t> šířka</a:t>
                      </a:r>
                      <a:endParaRPr lang="cs-CZ" sz="1400" dirty="0" smtClean="0"/>
                    </a:p>
                  </a:txBody>
                  <a:tcPr marL="67101" marR="67101" marT="41938" marB="4193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zem. délka</a:t>
                      </a:r>
                    </a:p>
                  </a:txBody>
                  <a:tcPr marL="80521" marR="80521" marT="40261" marB="40261">
                    <a:solidFill>
                      <a:schemeClr val="accent1"/>
                    </a:solidFill>
                  </a:tcPr>
                </a:tc>
              </a:tr>
              <a:tr h="664829"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S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mys </a:t>
                      </a:r>
                      <a:r>
                        <a:rPr lang="cs-CZ" sz="1400" dirty="0" err="1"/>
                        <a:t>Fligeli</a:t>
                      </a:r>
                      <a:r>
                        <a:rPr lang="cs-CZ" sz="1400" dirty="0"/>
                        <a:t> na Rudolfově o. (Země Františka Josefa, Rusko)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81°50′35″ s. </a:t>
                      </a:r>
                      <a:r>
                        <a:rPr lang="cs-CZ" sz="1200" dirty="0" err="1"/>
                        <a:t>š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/>
                        <a:t>59°14′22″ v. d.</a:t>
                      </a:r>
                    </a:p>
                  </a:txBody>
                  <a:tcPr marL="54441" marR="54441" marT="34025" marB="34025"/>
                </a:tc>
              </a:tr>
              <a:tr h="521787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J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mys </a:t>
                      </a:r>
                      <a:r>
                        <a:rPr lang="cs-CZ" sz="1400" dirty="0" err="1"/>
                        <a:t>Tripiti</a:t>
                      </a:r>
                      <a:r>
                        <a:rPr lang="cs-CZ" sz="1400" dirty="0"/>
                        <a:t> na ostrově </a:t>
                      </a:r>
                      <a:r>
                        <a:rPr lang="cs-CZ" sz="1400" dirty="0" err="1"/>
                        <a:t>Gavdos</a:t>
                      </a:r>
                      <a:r>
                        <a:rPr lang="cs-CZ" sz="1400" dirty="0"/>
                        <a:t> (Řecko)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34°48′3″ s. </a:t>
                      </a:r>
                      <a:r>
                        <a:rPr lang="cs-CZ" sz="1200" dirty="0" err="1"/>
                        <a:t>š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24°7′20″ v. </a:t>
                      </a:r>
                      <a:r>
                        <a:rPr lang="cs-CZ" sz="1200" dirty="0" err="1"/>
                        <a:t>d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54441" marR="54441" marT="34025" marB="34025"/>
                </a:tc>
              </a:tr>
              <a:tr h="540838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V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mys </a:t>
                      </a:r>
                      <a:r>
                        <a:rPr lang="cs-CZ" sz="1400" dirty="0" err="1"/>
                        <a:t>Flissingskij</a:t>
                      </a:r>
                      <a:r>
                        <a:rPr lang="cs-CZ" sz="1400" dirty="0"/>
                        <a:t> na Nové Zemi (Rusko)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76°42′17″ s. </a:t>
                      </a:r>
                      <a:r>
                        <a:rPr lang="cs-CZ" sz="1200" dirty="0" err="1"/>
                        <a:t>š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69°5′28″ v. </a:t>
                      </a:r>
                      <a:r>
                        <a:rPr lang="cs-CZ" sz="1200" dirty="0" err="1"/>
                        <a:t>d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54441" marR="54441" marT="34025" marB="34025"/>
                </a:tc>
              </a:tr>
              <a:tr h="93299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Z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ostrov </a:t>
                      </a:r>
                      <a:r>
                        <a:rPr lang="cs-CZ" sz="1400" dirty="0" err="1"/>
                        <a:t>Tearaght</a:t>
                      </a:r>
                      <a:r>
                        <a:rPr lang="cs-CZ" sz="1400" dirty="0"/>
                        <a:t> v souostroví </a:t>
                      </a:r>
                      <a:r>
                        <a:rPr lang="cs-CZ" sz="1400" dirty="0" err="1"/>
                        <a:t>Blasket</a:t>
                      </a:r>
                      <a:r>
                        <a:rPr lang="cs-CZ" sz="1400" dirty="0"/>
                        <a:t> (Irsko)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52°4′30″ s. </a:t>
                      </a:r>
                      <a:r>
                        <a:rPr lang="cs-CZ" sz="1200" dirty="0" err="1"/>
                        <a:t>š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54441" marR="54441" marT="34025" marB="34025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/>
                        <a:t>10°39′40″ z. </a:t>
                      </a:r>
                      <a:r>
                        <a:rPr lang="cs-CZ" sz="1200" dirty="0" err="1"/>
                        <a:t>d</a:t>
                      </a:r>
                      <a:r>
                        <a:rPr lang="cs-CZ" sz="1200" dirty="0"/>
                        <a:t>.</a:t>
                      </a:r>
                    </a:p>
                  </a:txBody>
                  <a:tcPr marL="54441" marR="54441" marT="34025" marB="34025"/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4572000" y="4797152"/>
            <a:ext cx="43924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100" i="1" dirty="0" smtClean="0"/>
              <a:t>Někdy </a:t>
            </a:r>
            <a:r>
              <a:rPr lang="cs-CZ" sz="1100" i="1" dirty="0"/>
              <a:t>bývají k ostrovní části Evropy přiřazovány i vzdálenější ostrovy v Atlantském oceánu a jako nejzápadnější bod tak bývá uváděn i mys </a:t>
            </a:r>
            <a:r>
              <a:rPr lang="cs-CZ" sz="1100" i="1" dirty="0" err="1"/>
              <a:t>Bjargtangar</a:t>
            </a:r>
            <a:r>
              <a:rPr lang="cs-CZ" sz="1100" i="1" dirty="0"/>
              <a:t> (65°29′55″ s. </a:t>
            </a:r>
            <a:r>
              <a:rPr lang="cs-CZ" sz="1100" i="1" dirty="0" err="1"/>
              <a:t>š</a:t>
            </a:r>
            <a:r>
              <a:rPr lang="cs-CZ" sz="1100" i="1" dirty="0"/>
              <a:t>., 24°32′46″ z. </a:t>
            </a:r>
            <a:r>
              <a:rPr lang="cs-CZ" sz="1100" i="1" dirty="0" err="1"/>
              <a:t>d</a:t>
            </a:r>
            <a:r>
              <a:rPr lang="cs-CZ" sz="1100" i="1" dirty="0"/>
              <a:t>.) na Islandu nebo dvě lokality na Azorských ostrovech: </a:t>
            </a:r>
            <a:r>
              <a:rPr lang="cs-CZ" sz="1100" i="1" dirty="0" err="1"/>
              <a:t>Fajã</a:t>
            </a:r>
            <a:r>
              <a:rPr lang="cs-CZ" sz="1100" i="1" dirty="0"/>
              <a:t> Grande (39°27′5″ s. </a:t>
            </a:r>
            <a:r>
              <a:rPr lang="cs-CZ" sz="1100" i="1" dirty="0" err="1"/>
              <a:t>š</a:t>
            </a:r>
            <a:r>
              <a:rPr lang="cs-CZ" sz="1100" i="1" dirty="0"/>
              <a:t>., 31°16′5″ z. </a:t>
            </a:r>
            <a:r>
              <a:rPr lang="cs-CZ" sz="1100" i="1" dirty="0" err="1"/>
              <a:t>d</a:t>
            </a:r>
            <a:r>
              <a:rPr lang="cs-CZ" sz="1100" i="1" dirty="0"/>
              <a:t>.) na ostrově </a:t>
            </a:r>
            <a:r>
              <a:rPr lang="cs-CZ" sz="1100" i="1" dirty="0" err="1"/>
              <a:t>Flores</a:t>
            </a:r>
            <a:r>
              <a:rPr lang="cs-CZ" sz="1100" i="1" dirty="0"/>
              <a:t> nebo blízký ostrůvek </a:t>
            </a:r>
            <a:r>
              <a:rPr lang="cs-CZ" sz="1100" i="1" dirty="0" err="1"/>
              <a:t>Monchique</a:t>
            </a:r>
            <a:r>
              <a:rPr lang="cs-CZ" sz="1100" i="1" dirty="0"/>
              <a:t> (39°29′44″ s. </a:t>
            </a:r>
            <a:r>
              <a:rPr lang="cs-CZ" sz="1100" i="1" dirty="0" err="1"/>
              <a:t>š</a:t>
            </a:r>
            <a:r>
              <a:rPr lang="cs-CZ" sz="1100" i="1" dirty="0"/>
              <a:t>., 31°16′32″ z. </a:t>
            </a:r>
            <a:r>
              <a:rPr lang="cs-CZ" sz="1100" i="1" dirty="0" err="1"/>
              <a:t>d</a:t>
            </a:r>
            <a:r>
              <a:rPr lang="cs-CZ" sz="1100" i="1" dirty="0"/>
              <a:t>.). Jedná se však o ostrovy mimo kontinentální šelf evropské pevniny.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27048"/>
            <a:ext cx="8410136" cy="4998296"/>
          </a:xfrm>
        </p:spPr>
        <p:txBody>
          <a:bodyPr>
            <a:normAutofit fontScale="47500" lnSpcReduction="20000"/>
          </a:bodyPr>
          <a:lstStyle/>
          <a:p>
            <a:r>
              <a:rPr lang="cs-CZ" sz="4500" dirty="0" smtClean="0"/>
              <a:t>Délka spojnice S-J na pevnině: 4300 km</a:t>
            </a:r>
          </a:p>
          <a:p>
            <a:r>
              <a:rPr lang="cs-CZ" sz="4500" dirty="0" smtClean="0"/>
              <a:t>Délka spojnice V-Z: 5400 km</a:t>
            </a:r>
          </a:p>
          <a:p>
            <a:endParaRPr lang="cs-CZ" sz="4500" dirty="0" smtClean="0"/>
          </a:p>
          <a:p>
            <a:r>
              <a:rPr lang="cs-CZ" sz="4500" dirty="0" smtClean="0"/>
              <a:t> 50 % plochy Evropy – nížiny do 200 m</a:t>
            </a:r>
            <a:endParaRPr lang="en-US" sz="4500" dirty="0" smtClean="0"/>
          </a:p>
          <a:p>
            <a:pPr lvl="1"/>
            <a:r>
              <a:rPr lang="cs-CZ" sz="4000" dirty="0" smtClean="0"/>
              <a:t>Nejrozsáhlejšími </a:t>
            </a:r>
            <a:r>
              <a:rPr lang="cs-CZ" sz="4000" b="1" dirty="0" smtClean="0"/>
              <a:t>nížinami</a:t>
            </a:r>
            <a:r>
              <a:rPr lang="cs-CZ" sz="4000" dirty="0" smtClean="0"/>
              <a:t> jsou Východoevropská rovina, Středoevropská nížina (její hlavní částí je </a:t>
            </a:r>
            <a:r>
              <a:rPr lang="cs-CZ" sz="4000" dirty="0" err="1" smtClean="0"/>
              <a:t>Středopolská</a:t>
            </a:r>
            <a:r>
              <a:rPr lang="cs-CZ" sz="4000" dirty="0" smtClean="0"/>
              <a:t> a Severoněmecká nížina) a Francouzská nížina</a:t>
            </a:r>
          </a:p>
          <a:p>
            <a:r>
              <a:rPr lang="cs-CZ" sz="4500" dirty="0" smtClean="0"/>
              <a:t>1,5 % pohoří nad 2000 m</a:t>
            </a:r>
            <a:endParaRPr lang="en-US" sz="4500" dirty="0" smtClean="0"/>
          </a:p>
          <a:p>
            <a:pPr lvl="1"/>
            <a:r>
              <a:rPr lang="cs-CZ" sz="4300" dirty="0" smtClean="0"/>
              <a:t>Nejvyšším evropským </a:t>
            </a:r>
            <a:r>
              <a:rPr lang="cs-CZ" sz="4300" b="1" dirty="0" smtClean="0"/>
              <a:t>pohořím</a:t>
            </a:r>
            <a:r>
              <a:rPr lang="cs-CZ" sz="4300" dirty="0" smtClean="0"/>
              <a:t> jsou Alpy, na které navazují Karpaty. Ural, tvořící hranici s Asií, je nejdelším pohořím Evropy. Rozlehlá pohoří pokrývají také významné evropské poloostrovy.</a:t>
            </a:r>
          </a:p>
          <a:p>
            <a:r>
              <a:rPr lang="cs-CZ" sz="4500" dirty="0" smtClean="0"/>
              <a:t>Zbytek – vrchoviny, hornatiny</a:t>
            </a:r>
          </a:p>
          <a:p>
            <a:r>
              <a:rPr lang="cs-CZ" sz="4500" dirty="0" smtClean="0"/>
              <a:t>Střední nadmořská výška – 340 m</a:t>
            </a:r>
          </a:p>
          <a:p>
            <a:r>
              <a:rPr lang="cs-CZ" sz="4500" dirty="0" smtClean="0"/>
              <a:t>Nejvyšší bod – </a:t>
            </a:r>
            <a:r>
              <a:rPr lang="cs-CZ" sz="4500" dirty="0" err="1" smtClean="0"/>
              <a:t>Mt</a:t>
            </a:r>
            <a:r>
              <a:rPr lang="cs-CZ" sz="4500" dirty="0" smtClean="0"/>
              <a:t>. </a:t>
            </a:r>
            <a:r>
              <a:rPr lang="cs-CZ" sz="4500" dirty="0" err="1" smtClean="0"/>
              <a:t>Blanc</a:t>
            </a:r>
            <a:r>
              <a:rPr lang="cs-CZ" sz="4500" dirty="0" smtClean="0"/>
              <a:t> (4807 m)</a:t>
            </a:r>
          </a:p>
          <a:p>
            <a:r>
              <a:rPr lang="cs-CZ" sz="4800" dirty="0" smtClean="0"/>
              <a:t>Nejnižší</a:t>
            </a:r>
            <a:r>
              <a:rPr lang="cs-CZ" sz="4800" b="1" dirty="0" smtClean="0"/>
              <a:t> </a:t>
            </a:r>
            <a:r>
              <a:rPr lang="cs-CZ" sz="4800" dirty="0" smtClean="0"/>
              <a:t>bod: poldry v NL (</a:t>
            </a:r>
            <a:r>
              <a:rPr lang="cs-CZ" sz="4800" dirty="0" err="1" smtClean="0"/>
              <a:t>Zuid</a:t>
            </a:r>
            <a:r>
              <a:rPr lang="cs-CZ" sz="4800" dirty="0" smtClean="0"/>
              <a:t> </a:t>
            </a:r>
            <a:r>
              <a:rPr lang="cs-CZ" sz="4800" dirty="0" err="1" smtClean="0"/>
              <a:t>Holland</a:t>
            </a:r>
            <a:r>
              <a:rPr lang="cs-CZ" sz="4800" dirty="0" smtClean="0"/>
              <a:t>: -5 m), vysychající dno </a:t>
            </a:r>
            <a:r>
              <a:rPr lang="cs-CZ" sz="4800" dirty="0" err="1" smtClean="0"/>
              <a:t>Kaspiku</a:t>
            </a:r>
            <a:r>
              <a:rPr lang="cs-CZ" sz="4800" dirty="0" smtClean="0"/>
              <a:t>: -26 m</a:t>
            </a:r>
            <a:endParaRPr lang="cs-CZ" sz="4500" dirty="0" smtClean="0"/>
          </a:p>
          <a:p>
            <a:endParaRPr lang="cs-CZ" sz="4500" dirty="0" smtClean="0"/>
          </a:p>
          <a:p>
            <a:endParaRPr lang="cs-CZ" sz="45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61 % </a:t>
            </a:r>
            <a:r>
              <a:rPr lang="cs-CZ" dirty="0" err="1" smtClean="0"/>
              <a:t>akum</a:t>
            </a:r>
            <a:r>
              <a:rPr lang="cs-CZ" dirty="0" smtClean="0"/>
              <a:t>. + </a:t>
            </a:r>
            <a:r>
              <a:rPr lang="cs-CZ" dirty="0" err="1" smtClean="0"/>
              <a:t>eroz</a:t>
            </a:r>
            <a:r>
              <a:rPr lang="cs-CZ" dirty="0" smtClean="0"/>
              <a:t>. roviny a </a:t>
            </a:r>
            <a:r>
              <a:rPr lang="cs-CZ" dirty="0" err="1" smtClean="0"/>
              <a:t>náh</a:t>
            </a:r>
            <a:r>
              <a:rPr lang="cs-CZ" dirty="0" smtClean="0"/>
              <a:t>. </a:t>
            </a:r>
            <a:r>
              <a:rPr lang="cs-CZ" dirty="0" err="1" smtClean="0"/>
              <a:t>ploš</a:t>
            </a:r>
            <a:r>
              <a:rPr lang="cs-CZ" dirty="0" smtClean="0"/>
              <a:t>. v </a:t>
            </a:r>
            <a:r>
              <a:rPr lang="cs-CZ" dirty="0" err="1" smtClean="0"/>
              <a:t>sedim</a:t>
            </a:r>
            <a:r>
              <a:rPr lang="cs-CZ" dirty="0" smtClean="0"/>
              <a:t>. </a:t>
            </a:r>
            <a:r>
              <a:rPr lang="en-US" dirty="0" smtClean="0"/>
              <a:t>h</a:t>
            </a:r>
            <a:r>
              <a:rPr lang="cs-CZ" dirty="0" err="1" smtClean="0"/>
              <a:t>orin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 25 % horská pásma (stará i nová)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13 % krystalinikum štítů</a:t>
            </a:r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1 % </a:t>
            </a:r>
            <a:r>
              <a:rPr lang="cs-CZ" dirty="0" err="1" smtClean="0"/>
              <a:t>vulkan</a:t>
            </a:r>
            <a:r>
              <a:rPr lang="cs-CZ" dirty="0" smtClean="0"/>
              <a:t>. </a:t>
            </a:r>
            <a:r>
              <a:rPr lang="cs-CZ" dirty="0" err="1" smtClean="0"/>
              <a:t>obl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902</TotalTime>
  <Words>3070</Words>
  <Application>Microsoft Office PowerPoint</Application>
  <PresentationFormat>Předvádění na obrazovce (4:3)</PresentationFormat>
  <Paragraphs>574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Administrativní</vt:lpstr>
      <vt:lpstr>Regionální geografie Evropy – fyzickogeografická část</vt:lpstr>
      <vt:lpstr>Studijní materiály</vt:lpstr>
      <vt:lpstr>Úvod</vt:lpstr>
      <vt:lpstr>Poloha a vymezení Evropy</vt:lpstr>
      <vt:lpstr>Průběh hranice - varianty</vt:lpstr>
      <vt:lpstr>Ostatní hranice Evropy</vt:lpstr>
      <vt:lpstr>Mezní body pevninské Evropy</vt:lpstr>
      <vt:lpstr>Povrch</vt:lpstr>
      <vt:lpstr>Snímek 9</vt:lpstr>
      <vt:lpstr>Ostrovy, poloostrovy</vt:lpstr>
      <vt:lpstr>Ostrovy, poloostrovy</vt:lpstr>
      <vt:lpstr>Typy pobřeží</vt:lpstr>
      <vt:lpstr>Geologický vývoj</vt:lpstr>
      <vt:lpstr>Evropa v proterozoiku</vt:lpstr>
      <vt:lpstr>Evropa v proterozoiku</vt:lpstr>
      <vt:lpstr>FG regiony</vt:lpstr>
      <vt:lpstr>Nerostné suroviny</vt:lpstr>
      <vt:lpstr>Nerostné suroviny</vt:lpstr>
      <vt:lpstr>Klima – klimatotvorné faktory</vt:lpstr>
      <vt:lpstr>Snímek 20</vt:lpstr>
      <vt:lpstr>Klima – klimatotvorné faktory</vt:lpstr>
      <vt:lpstr>Klima – atmosférická cirkulace</vt:lpstr>
      <vt:lpstr>Snímek 23</vt:lpstr>
      <vt:lpstr>Podnebné pásy</vt:lpstr>
      <vt:lpstr>Oceánické podnebí</vt:lpstr>
      <vt:lpstr>Kontinentální podnebí</vt:lpstr>
      <vt:lpstr>Snímek 27</vt:lpstr>
      <vt:lpstr>Vodstvo</vt:lpstr>
      <vt:lpstr>Vodstvo – říční síť</vt:lpstr>
      <vt:lpstr>Vodstvo – 10 nejvýznamnějších evropských řek z hlediska rozlohy povodí</vt:lpstr>
      <vt:lpstr>Vodstvo – vodnost řek (dlouhodobé průtoky Qa)</vt:lpstr>
      <vt:lpstr>Vodstvo – typy řek</vt:lpstr>
      <vt:lpstr>Srážky</vt:lpstr>
      <vt:lpstr>Dunaj</vt:lpstr>
      <vt:lpstr>Rýn</vt:lpstr>
      <vt:lpstr>Rhona</vt:lpstr>
      <vt:lpstr>Pád</vt:lpstr>
      <vt:lpstr>Jezera</vt:lpstr>
      <vt:lpstr>Jezera</vt:lpstr>
      <vt:lpstr>Jezera</vt:lpstr>
      <vt:lpstr>Ledovce</vt:lpstr>
      <vt:lpstr>Půdy</vt:lpstr>
      <vt:lpstr>Fauna a flóra</vt:lpstr>
      <vt:lpstr>Fauna a flóra</vt:lpstr>
      <vt:lpstr>Fauna a flóra</vt:lpstr>
      <vt:lpstr>Fauna a flóra</vt:lpstr>
      <vt:lpstr>Fauna a flóra</vt:lpstr>
      <vt:lpstr>Snímek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klokan</dc:creator>
  <cp:lastModifiedBy>Svobodova</cp:lastModifiedBy>
  <cp:revision>116</cp:revision>
  <dcterms:created xsi:type="dcterms:W3CDTF">2013-07-10T16:00:23Z</dcterms:created>
  <dcterms:modified xsi:type="dcterms:W3CDTF">2013-09-25T06:50:29Z</dcterms:modified>
</cp:coreProperties>
</file>