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2"/>
  </p:notesMasterIdLst>
  <p:handoutMasterIdLst>
    <p:handoutMasterId r:id="rId63"/>
  </p:handoutMasterIdLst>
  <p:sldIdLst>
    <p:sldId id="256" r:id="rId2"/>
    <p:sldId id="335" r:id="rId3"/>
    <p:sldId id="334" r:id="rId4"/>
    <p:sldId id="339" r:id="rId5"/>
    <p:sldId id="337" r:id="rId6"/>
    <p:sldId id="338" r:id="rId7"/>
    <p:sldId id="311" r:id="rId8"/>
    <p:sldId id="336" r:id="rId9"/>
    <p:sldId id="310" r:id="rId10"/>
    <p:sldId id="340" r:id="rId11"/>
    <p:sldId id="281" r:id="rId12"/>
    <p:sldId id="282" r:id="rId13"/>
    <p:sldId id="283" r:id="rId14"/>
    <p:sldId id="333" r:id="rId15"/>
    <p:sldId id="341" r:id="rId16"/>
    <p:sldId id="342" r:id="rId17"/>
    <p:sldId id="344" r:id="rId18"/>
    <p:sldId id="345" r:id="rId19"/>
    <p:sldId id="346" r:id="rId20"/>
    <p:sldId id="347" r:id="rId21"/>
    <p:sldId id="348" r:id="rId22"/>
    <p:sldId id="371" r:id="rId23"/>
    <p:sldId id="372" r:id="rId24"/>
    <p:sldId id="277" r:id="rId25"/>
    <p:sldId id="278" r:id="rId26"/>
    <p:sldId id="279" r:id="rId27"/>
    <p:sldId id="280" r:id="rId28"/>
    <p:sldId id="332" r:id="rId29"/>
    <p:sldId id="349" r:id="rId30"/>
    <p:sldId id="350" r:id="rId31"/>
    <p:sldId id="351" r:id="rId32"/>
    <p:sldId id="370" r:id="rId33"/>
    <p:sldId id="369" r:id="rId34"/>
    <p:sldId id="367" r:id="rId35"/>
    <p:sldId id="352" r:id="rId36"/>
    <p:sldId id="284" r:id="rId37"/>
    <p:sldId id="285" r:id="rId38"/>
    <p:sldId id="305" r:id="rId39"/>
    <p:sldId id="353" r:id="rId40"/>
    <p:sldId id="354" r:id="rId41"/>
    <p:sldId id="355" r:id="rId42"/>
    <p:sldId id="356" r:id="rId43"/>
    <p:sldId id="357" r:id="rId44"/>
    <p:sldId id="358" r:id="rId45"/>
    <p:sldId id="368" r:id="rId46"/>
    <p:sldId id="359" r:id="rId47"/>
    <p:sldId id="360" r:id="rId48"/>
    <p:sldId id="362" r:id="rId49"/>
    <p:sldId id="363" r:id="rId50"/>
    <p:sldId id="364" r:id="rId51"/>
    <p:sldId id="365" r:id="rId52"/>
    <p:sldId id="366" r:id="rId53"/>
    <p:sldId id="361" r:id="rId54"/>
    <p:sldId id="270" r:id="rId55"/>
    <p:sldId id="271" r:id="rId56"/>
    <p:sldId id="273" r:id="rId57"/>
    <p:sldId id="272" r:id="rId58"/>
    <p:sldId id="274" r:id="rId59"/>
    <p:sldId id="275" r:id="rId60"/>
    <p:sldId id="276" r:id="rId61"/>
  </p:sldIdLst>
  <p:sldSz cx="9144000" cy="6858000" type="screen4x3"/>
  <p:notesSz cx="666273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120A9-C0F2-4A64-997A-B63938A876EF}" type="datetimeFigureOut">
              <a:rPr lang="cs-CZ" smtClean="0"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CC767-620F-4C32-96A5-08513111634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343C7-E73C-4B46-AC92-9C74117E75D2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E081B-2507-46AA-81E2-09E4ACD318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E081B-2507-46AA-81E2-09E4ACD31881}" type="slidenum">
              <a:rPr lang="cs-CZ" smtClean="0"/>
              <a:pPr/>
              <a:t>46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144E2A-7A55-4739-B337-ACF4B98B542A}" type="datetimeFigureOut">
              <a:rPr lang="cs-CZ" smtClean="0"/>
              <a:pPr/>
              <a:t>25.9.2013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3E7E94-E5F0-4633-98A6-CA3D5868B6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ber.webz.cz/www_slovakia/index.html" TargetMode="External"/><Relationship Id="rId2" Type="http://schemas.openxmlformats.org/officeDocument/2006/relationships/hyperlink" Target="http://geography.upol.cz/soubory/lide/smolova/RGSR/ucebnic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grr.fpv.ukf.sk/GSR/index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Regionální geografie Evropy – socioekonomická část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341950" cy="45720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Evropské sdružení volného obchodu (EFTA) </a:t>
            </a:r>
            <a:r>
              <a:rPr lang="cs-CZ" dirty="0" smtClean="0"/>
              <a:t>-  ekonomická organizace, která sdružuje státy nepatřící do EU, členem Norsko, Island, Švýcarsko a Lichtenštejnsko</a:t>
            </a:r>
          </a:p>
          <a:p>
            <a:r>
              <a:rPr lang="cs-CZ" dirty="0" smtClean="0"/>
              <a:t>Většina států Evropy je členy </a:t>
            </a:r>
            <a:r>
              <a:rPr lang="cs-CZ" b="1" dirty="0" smtClean="0"/>
              <a:t>Organizace pro ekonomickou spolupráci a rozvoj (OECD)</a:t>
            </a:r>
            <a:r>
              <a:rPr lang="cs-CZ" dirty="0" smtClean="0"/>
              <a:t> </a:t>
            </a:r>
          </a:p>
          <a:p>
            <a:r>
              <a:rPr lang="cs-CZ" dirty="0" smtClean="0"/>
              <a:t>4 evropské země (Spojené království Severního Irska a Velké Británie, Německo, Francie a Itálie) patří mezi sedm nejvyspělejších zemí světa (tzv. </a:t>
            </a:r>
            <a:r>
              <a:rPr lang="cs-CZ" b="1" dirty="0" smtClean="0"/>
              <a:t>G7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NATO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6715140" y="1500174"/>
            <a:ext cx="2111885" cy="1987656"/>
            <a:chOff x="6786578" y="2928934"/>
            <a:chExt cx="2111885" cy="1987656"/>
          </a:xfrm>
        </p:grpSpPr>
        <p:pic>
          <p:nvPicPr>
            <p:cNvPr id="1026" name="Picture 2" descr="Soubor:OECD.svg"/>
            <p:cNvPicPr>
              <a:picLocks noChangeAspect="1" noChangeArrowheads="1"/>
            </p:cNvPicPr>
            <p:nvPr/>
          </p:nvPicPr>
          <p:blipFill>
            <a:blip r:embed="rId2" cstate="print"/>
            <a:srcRect l="41250" r="42812" b="66005"/>
            <a:stretch>
              <a:fillRect/>
            </a:stretch>
          </p:blipFill>
          <p:spPr bwMode="auto">
            <a:xfrm>
              <a:off x="6786578" y="2928934"/>
              <a:ext cx="2111885" cy="1987656"/>
            </a:xfrm>
            <a:prstGeom prst="rect">
              <a:avLst/>
            </a:prstGeom>
            <a:noFill/>
          </p:spPr>
        </p:pic>
        <p:sp>
          <p:nvSpPr>
            <p:cNvPr id="5" name="Obdélník 4"/>
            <p:cNvSpPr/>
            <p:nvPr/>
          </p:nvSpPr>
          <p:spPr>
            <a:xfrm>
              <a:off x="6786578" y="2928934"/>
              <a:ext cx="1000132" cy="2857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OECD</a:t>
              </a:r>
              <a:endParaRPr lang="cs-CZ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8516" t="57861" r="3320" b="17969"/>
          <a:stretch>
            <a:fillRect/>
          </a:stretch>
        </p:blipFill>
        <p:spPr bwMode="auto">
          <a:xfrm>
            <a:off x="6715140" y="3786190"/>
            <a:ext cx="221457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92D050"/>
                </a:solidFill>
              </a:rPr>
              <a:t>Střední Evropa </a:t>
            </a:r>
            <a:r>
              <a:rPr lang="cs-CZ" dirty="0" smtClean="0">
                <a:solidFill>
                  <a:srgbClr val="92D050"/>
                </a:solidFill>
              </a:rPr>
              <a:t>– vymezení 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7968" cy="507754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Komplikované vymezení, často negativní (co nepatří jinam)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Nejčastěji státy: Německo, Švýcarsko, Lichtenštejnsko, Rakousko, Slovinsko, Maďarsko, Slovensko, Česká republika a Polsko</a:t>
            </a:r>
            <a:r>
              <a:rPr lang="cs-CZ" dirty="0" smtClean="0">
                <a:solidFill>
                  <a:schemeClr val="tx2"/>
                </a:solidFill>
              </a:rPr>
              <a:t>, někdy také Estonsko,Lotyšsko a Litva</a:t>
            </a:r>
          </a:p>
          <a:p>
            <a:r>
              <a:rPr lang="cs-CZ" dirty="0" smtClean="0"/>
              <a:t>Na rozdíl od západní Evropy nemůžeme všechny země střední Evropy počítat mezi nejvyspělejší země kontinentu, pouze Německo, Švýcarsko, Lichtenštejnsko, Rakousko. Tyto země mají za sebou dlouhý demokratický rozvoj a díky </a:t>
            </a:r>
            <a:r>
              <a:rPr lang="cs-CZ" dirty="0" err="1" smtClean="0"/>
              <a:t>Marshallově</a:t>
            </a:r>
            <a:r>
              <a:rPr lang="cs-CZ" dirty="0" smtClean="0"/>
              <a:t> plánu se jim podařilo rychle zotavit z dopadů druhé světové války</a:t>
            </a:r>
          </a:p>
          <a:p>
            <a:r>
              <a:rPr lang="cs-CZ" dirty="0" smtClean="0"/>
              <a:t>Země bývalého východního bloku (Česká republika, Slovensko, Maďarsko a Polsko) hospodářsky méně vyspělé</a:t>
            </a:r>
          </a:p>
          <a:p>
            <a:r>
              <a:rPr lang="cs-CZ" dirty="0" smtClean="0"/>
              <a:t>Specifickým státem je Slovinsko, které bylo součástí komunistické Jugoslávie, ale za posledních 20 let se mu podařil obrovský hospodářský posun</a:t>
            </a:r>
          </a:p>
          <a:p>
            <a:r>
              <a:rPr lang="cs-CZ" dirty="0" smtClean="0"/>
              <a:t>Všechny země střední Evropy jsou členy EU (kromě Švýcarska a </a:t>
            </a:r>
            <a:r>
              <a:rPr lang="cs-CZ" dirty="0" err="1" smtClean="0"/>
              <a:t>Licht</a:t>
            </a:r>
            <a:r>
              <a:rPr lang="cs-CZ" dirty="0" smtClean="0"/>
              <a:t>.) a NATO (kromě Švýcarska a Rakouska)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653" t="40250" r="22463" b="22132"/>
          <a:stretch>
            <a:fillRect/>
          </a:stretch>
        </p:blipFill>
        <p:spPr bwMode="auto">
          <a:xfrm>
            <a:off x="7631832" y="0"/>
            <a:ext cx="151216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92D050"/>
                </a:solidFill>
              </a:rPr>
              <a:t>Fyzickogeografická</a:t>
            </a:r>
            <a:r>
              <a:rPr lang="cs-CZ" dirty="0" smtClean="0">
                <a:solidFill>
                  <a:srgbClr val="92D050"/>
                </a:solidFill>
              </a:rPr>
              <a:t> 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Typický </a:t>
            </a:r>
            <a:r>
              <a:rPr lang="cs-CZ" b="1" dirty="0" smtClean="0"/>
              <a:t>přechodný</a:t>
            </a:r>
            <a:r>
              <a:rPr lang="cs-CZ" dirty="0" smtClean="0"/>
              <a:t> charakter nejen </a:t>
            </a:r>
            <a:r>
              <a:rPr lang="cs-CZ" b="1" dirty="0" smtClean="0"/>
              <a:t>podnebí</a:t>
            </a:r>
            <a:r>
              <a:rPr lang="cs-CZ" dirty="0" smtClean="0"/>
              <a:t> (oceánické x kontinentální)</a:t>
            </a:r>
          </a:p>
          <a:p>
            <a:r>
              <a:rPr lang="cs-CZ" dirty="0" smtClean="0"/>
              <a:t>Střední Evropa se nachází na hlavním Evropském </a:t>
            </a:r>
            <a:r>
              <a:rPr lang="cs-CZ" b="1" dirty="0" err="1" smtClean="0"/>
              <a:t>rozvodí</a:t>
            </a:r>
            <a:endParaRPr lang="cs-CZ" b="1" dirty="0" smtClean="0"/>
          </a:p>
          <a:p>
            <a:pPr lvl="1"/>
            <a:r>
              <a:rPr lang="cs-CZ" dirty="0" smtClean="0"/>
              <a:t>Patří k ní celé povodí horního Dunaje s ledovcovým režimem řek a řeky se středoevropským </a:t>
            </a:r>
            <a:r>
              <a:rPr lang="cs-CZ" dirty="0" err="1" smtClean="0"/>
              <a:t>dešťovo</a:t>
            </a:r>
            <a:r>
              <a:rPr lang="cs-CZ" dirty="0" smtClean="0"/>
              <a:t>-sněhovým režimem.</a:t>
            </a:r>
          </a:p>
          <a:p>
            <a:r>
              <a:rPr lang="cs-CZ" dirty="0" smtClean="0"/>
              <a:t>Přechodný ráz má střední Evropa i v </a:t>
            </a:r>
            <a:r>
              <a:rPr lang="cs-CZ" b="1" dirty="0" smtClean="0"/>
              <a:t>geomorfologickém hledisku</a:t>
            </a:r>
            <a:endParaRPr lang="cs-CZ" dirty="0" smtClean="0"/>
          </a:p>
          <a:p>
            <a:pPr lvl="1"/>
            <a:r>
              <a:rPr lang="cs-CZ" dirty="0" smtClean="0"/>
              <a:t>nachází se zde hranice mezi prvohorní (hercynskou) a třetihorní (alpskou) částí Evropy</a:t>
            </a:r>
          </a:p>
          <a:p>
            <a:pPr lvl="1"/>
            <a:r>
              <a:rPr lang="cs-CZ" dirty="0" smtClean="0"/>
              <a:t>Středoevropská nížina a všechny Středoevropské vysočiny</a:t>
            </a:r>
          </a:p>
          <a:p>
            <a:pPr lvl="1"/>
            <a:r>
              <a:rPr lang="cs-CZ" dirty="0" smtClean="0"/>
              <a:t>Nejvýraznější přírodní bariérou Evropy jsou Alpy (do střední Evropy patří jejich S a V část)</a:t>
            </a:r>
          </a:p>
          <a:p>
            <a:pPr lvl="1"/>
            <a:r>
              <a:rPr lang="cs-CZ" dirty="0" smtClean="0"/>
              <a:t>část Panonské pánve a Karpat</a:t>
            </a:r>
          </a:p>
          <a:p>
            <a:r>
              <a:rPr lang="cs-CZ" dirty="0" smtClean="0"/>
              <a:t>Zastoupení </a:t>
            </a:r>
            <a:r>
              <a:rPr lang="cs-CZ" b="1" dirty="0" smtClean="0"/>
              <a:t>půd</a:t>
            </a:r>
            <a:r>
              <a:rPr lang="cs-CZ" dirty="0" smtClean="0"/>
              <a:t> obdobné jako v Z západní Evropě</a:t>
            </a:r>
          </a:p>
          <a:p>
            <a:r>
              <a:rPr lang="cs-CZ" b="1" dirty="0" smtClean="0"/>
              <a:t>Biota</a:t>
            </a:r>
            <a:r>
              <a:rPr lang="cs-CZ" dirty="0" smtClean="0"/>
              <a:t> postupně přechází v podobu kontinentální, zvyšuje se zastoupení lesů, převážně listnatých a smíšených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92D050"/>
                </a:solidFill>
              </a:rPr>
              <a:t>Socioekonomická charakteristika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Obyvatelstvo:</a:t>
            </a:r>
            <a:endParaRPr lang="cs-CZ" dirty="0" smtClean="0"/>
          </a:p>
          <a:p>
            <a:pPr lvl="1"/>
            <a:r>
              <a:rPr lang="cs-CZ" dirty="0" smtClean="0"/>
              <a:t>poměrně velká hustotu zalidnění a vysoký stupeň urbanizace (Nejhustěji obydlené oblasti jsou západ Německa a oblasti těžby uhlí ve Slezsku), velká města jsou středisky kultury, vzdělanosti a cestovního ruchu</a:t>
            </a:r>
          </a:p>
          <a:p>
            <a:pPr lvl="1"/>
            <a:r>
              <a:rPr lang="cs-CZ" dirty="0" smtClean="0"/>
              <a:t>jazyky – germánské, slovanské, ugrofinská maďarština</a:t>
            </a:r>
          </a:p>
          <a:p>
            <a:pPr lvl="1"/>
            <a:r>
              <a:rPr lang="cs-CZ" dirty="0" smtClean="0"/>
              <a:t>náboženství – převažují katolíci; protestanti v části Německa a Švýcarska; v Německu silná muslimská menšina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Zemědělství:</a:t>
            </a:r>
            <a:endParaRPr lang="cs-CZ" dirty="0" smtClean="0"/>
          </a:p>
          <a:p>
            <a:pPr lvl="1"/>
            <a:r>
              <a:rPr lang="cs-CZ" dirty="0" smtClean="0"/>
              <a:t>západní země střední Evropy mají zemědělství vysoce mechanizované, intenzifikované a moderně rozvinuté,</a:t>
            </a:r>
          </a:p>
          <a:p>
            <a:pPr lvl="1"/>
            <a:r>
              <a:rPr lang="cs-CZ" dirty="0" smtClean="0"/>
              <a:t>V ostatní země v zemědělství zaměstnáno stále vysoký podíl obyvatelstva (především Polsko)</a:t>
            </a:r>
          </a:p>
          <a:p>
            <a:endParaRPr lang="cs-CZ" b="1" dirty="0" smtClean="0"/>
          </a:p>
          <a:p>
            <a:r>
              <a:rPr lang="cs-CZ" b="1" dirty="0" smtClean="0"/>
              <a:t>Těžba nerostných surovin, průmysl a energetika:</a:t>
            </a:r>
            <a:endParaRPr lang="cs-CZ" dirty="0" smtClean="0"/>
          </a:p>
          <a:p>
            <a:pPr lvl="1"/>
            <a:r>
              <a:rPr lang="cs-CZ" dirty="0" smtClean="0"/>
              <a:t>bezvýznamná těžba ropy a zemního plynu, závislost na dovozu</a:t>
            </a:r>
          </a:p>
          <a:p>
            <a:pPr lvl="1"/>
            <a:r>
              <a:rPr lang="cs-CZ" dirty="0" smtClean="0"/>
              <a:t>významná těžba černého a hnědého uhlí (Německo, Polsko, ČR)</a:t>
            </a:r>
          </a:p>
          <a:p>
            <a:pPr lvl="1"/>
            <a:r>
              <a:rPr lang="cs-CZ" dirty="0" smtClean="0"/>
              <a:t>většinu elektrické vyrábějí tepelné (Polsko, Německo) a jaderné (ČR) elektrárny. Rakousko odmítá jadernou energetiku (energie z hydroelektráren), Německo od jaderné energetiky ustupuje</a:t>
            </a:r>
          </a:p>
          <a:p>
            <a:pPr lvl="1"/>
            <a:r>
              <a:rPr lang="cs-CZ" dirty="0" smtClean="0"/>
              <a:t>Německo je země s největší produkcí průmyslu v Evropě. Ve všech ostatních zemích je průmysl na poměrně vyspělé úrovni.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92D050"/>
                </a:solidFill>
              </a:rPr>
              <a:t>Socioekonomická charakteristika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55000" lnSpcReduction="20000"/>
          </a:bodyPr>
          <a:lstStyle/>
          <a:p>
            <a:r>
              <a:rPr lang="cs-CZ" sz="3100" b="1" dirty="0" smtClean="0"/>
              <a:t>Služby:</a:t>
            </a:r>
            <a:endParaRPr lang="cs-CZ" sz="3100" dirty="0" smtClean="0"/>
          </a:p>
          <a:p>
            <a:pPr lvl="1"/>
            <a:r>
              <a:rPr lang="cs-CZ" sz="3100" dirty="0" smtClean="0"/>
              <a:t>v Německu (Frankfurt) a Švýcarsku (Ženeva) sídla významných bank a nadnárodních korporací</a:t>
            </a:r>
          </a:p>
          <a:p>
            <a:pPr lvl="1"/>
            <a:r>
              <a:rPr lang="cs-CZ" sz="3100" dirty="0" smtClean="0"/>
              <a:t>germánské země střední Evropy mají špičkové služby orientované na cestovní ruch (horská střediska, lázeňská místa, množství historických památek, galerií, muzeí, …). </a:t>
            </a:r>
          </a:p>
          <a:p>
            <a:pPr lvl="1"/>
            <a:r>
              <a:rPr lang="cs-CZ" sz="3100" dirty="0" smtClean="0"/>
              <a:t>V ostatních zemích střední Evropy se cestovní ruch a služby stále rozvíjí, avšak některá místa v poskytování služeb na špičkové úrovni (Praha, Budapešť)</a:t>
            </a:r>
          </a:p>
          <a:p>
            <a:endParaRPr lang="cs-CZ" sz="3100" dirty="0" smtClean="0"/>
          </a:p>
          <a:p>
            <a:r>
              <a:rPr lang="cs-CZ" sz="3100" b="1" dirty="0" smtClean="0"/>
              <a:t>Doprava:</a:t>
            </a:r>
            <a:endParaRPr lang="cs-CZ" sz="3100" dirty="0" smtClean="0"/>
          </a:p>
          <a:p>
            <a:pPr lvl="1"/>
            <a:r>
              <a:rPr lang="cs-CZ" sz="3100" dirty="0" smtClean="0"/>
              <a:t>doprava hraje velkou roli</a:t>
            </a:r>
          </a:p>
          <a:p>
            <a:pPr lvl="1"/>
            <a:r>
              <a:rPr lang="cs-CZ" sz="3100" dirty="0" smtClean="0"/>
              <a:t>Země jsou většinou tranzitní (křižovatky cest východ-západ a jih-sever)</a:t>
            </a:r>
          </a:p>
          <a:p>
            <a:pPr lvl="1"/>
            <a:r>
              <a:rPr lang="cs-CZ" sz="3100" dirty="0" smtClean="0"/>
              <a:t>poměrně hustá dopravní síť. Germánské země střední Evropy i dostatečně modernizované</a:t>
            </a:r>
          </a:p>
          <a:p>
            <a:pPr lvl="1"/>
            <a:r>
              <a:rPr lang="cs-CZ" sz="3100" dirty="0" smtClean="0"/>
              <a:t>světově i regionálně významné přístavy (Hamburk, Brémy, Gdaňsk)</a:t>
            </a:r>
          </a:p>
          <a:p>
            <a:pPr lvl="1"/>
            <a:r>
              <a:rPr lang="cs-CZ" sz="3100" dirty="0" smtClean="0"/>
              <a:t>říční doprava – především Dunaj</a:t>
            </a:r>
          </a:p>
          <a:p>
            <a:pPr lvl="1"/>
            <a:r>
              <a:rPr lang="cs-CZ" sz="3100" dirty="0" smtClean="0"/>
              <a:t>světově i regionálně významná letiště (Frankfurt, Mnichov, Berlín, Vídeň, Praha, Budapešť)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Německo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2900" dirty="0" smtClean="0"/>
              <a:t>16 spolkových zemí s poměrně silnými kompetencemi (na úrovni NUTS 1)</a:t>
            </a:r>
          </a:p>
          <a:p>
            <a:r>
              <a:rPr lang="cs-CZ" sz="2900" dirty="0" smtClean="0"/>
              <a:t>Po Rusku druhý nejlidnatější stát v Evropě, ale </a:t>
            </a:r>
            <a:r>
              <a:rPr lang="pl-PL" sz="2900" dirty="0" smtClean="0"/>
              <a:t>rozmístění obyvatelstva </a:t>
            </a:r>
            <a:r>
              <a:rPr lang="cs-CZ" sz="2900" dirty="0" smtClean="0"/>
              <a:t>nerovnoměrné</a:t>
            </a:r>
          </a:p>
          <a:p>
            <a:r>
              <a:rPr lang="cs-CZ" sz="2900" dirty="0" smtClean="0"/>
              <a:t>Na S a V protestanti, na J a v Porýní převaha římských katolíků, početná muslimská komunita mezi přistěhovalci</a:t>
            </a:r>
          </a:p>
          <a:p>
            <a:r>
              <a:rPr lang="cs-CZ" sz="2900" dirty="0" smtClean="0"/>
              <a:t>Hospodářsky nejsilnější evropskou zemí, problémem zejména na </a:t>
            </a:r>
            <a:r>
              <a:rPr lang="cs-CZ" sz="2900" dirty="0" err="1" smtClean="0"/>
              <a:t>poč</a:t>
            </a:r>
            <a:r>
              <a:rPr lang="cs-CZ" sz="2900" dirty="0" smtClean="0"/>
              <a:t>. 90. let bylo sjednocení Německa</a:t>
            </a:r>
          </a:p>
          <a:p>
            <a:r>
              <a:rPr lang="cs-CZ" sz="2900" dirty="0" smtClean="0"/>
              <a:t>Zemědělství je velmi intenzivní</a:t>
            </a:r>
          </a:p>
          <a:p>
            <a:r>
              <a:rPr lang="cs-CZ" sz="2900" dirty="0" smtClean="0"/>
              <a:t>Nerostné zdroje, na kterých byl původně založen rozvoj průmyslových oblastí, jsou z velké části vytěžené, přesto těžba hnědého uhlí (v Lužické pánvi a v oblasti měst Halle a Lipsko) a draselných solí (Hannover),…</a:t>
            </a:r>
          </a:p>
          <a:p>
            <a:r>
              <a:rPr lang="cs-CZ" sz="2900" dirty="0" smtClean="0"/>
              <a:t>energetika - spalování fosilních paliv (zejména Porúří), hydroelektrárny (alpské řeky), jaderné el. uzavírány</a:t>
            </a:r>
          </a:p>
          <a:p>
            <a:r>
              <a:rPr lang="cs-CZ" sz="2900" dirty="0" smtClean="0"/>
              <a:t>Hutnictví +barevná metalurgie (</a:t>
            </a:r>
            <a:r>
              <a:rPr lang="cs-CZ" sz="2900" dirty="0" err="1" smtClean="0"/>
              <a:t>Krupp</a:t>
            </a:r>
            <a:r>
              <a:rPr lang="cs-CZ" sz="2900" dirty="0" smtClean="0"/>
              <a:t>-</a:t>
            </a:r>
            <a:r>
              <a:rPr lang="cs-CZ" sz="2900" dirty="0" err="1" smtClean="0"/>
              <a:t>Thyssen</a:t>
            </a:r>
            <a:r>
              <a:rPr lang="cs-CZ" sz="2900" dirty="0" smtClean="0"/>
              <a:t>), strojírenství (Bosch), výroba dopravních prostředků (VW, BMW, Porsche) a obráběcích strojů, elektrotechnický a elektronický průmysl (Siemens, </a:t>
            </a:r>
            <a:r>
              <a:rPr lang="cs-CZ" sz="2900" dirty="0" err="1" smtClean="0"/>
              <a:t>Infineon</a:t>
            </a:r>
            <a:r>
              <a:rPr lang="cs-CZ" sz="2900" dirty="0" smtClean="0"/>
              <a:t>, </a:t>
            </a:r>
            <a:r>
              <a:rPr lang="cs-CZ" sz="2900" dirty="0" err="1" smtClean="0"/>
              <a:t>Osram</a:t>
            </a:r>
            <a:r>
              <a:rPr lang="cs-CZ" sz="2900" dirty="0" smtClean="0"/>
              <a:t>,…) </a:t>
            </a:r>
            <a:r>
              <a:rPr lang="cs-CZ" sz="2900" dirty="0" smtClean="0"/>
              <a:t>a přesná mechanika a optika (</a:t>
            </a:r>
            <a:r>
              <a:rPr lang="cs-CZ" sz="2900" dirty="0" err="1" smtClean="0"/>
              <a:t>Carl</a:t>
            </a:r>
            <a:r>
              <a:rPr lang="cs-CZ" sz="2900" dirty="0" smtClean="0"/>
              <a:t> </a:t>
            </a:r>
            <a:r>
              <a:rPr lang="cs-CZ" sz="2900" dirty="0" err="1" smtClean="0"/>
              <a:t>Zeiss</a:t>
            </a:r>
            <a:r>
              <a:rPr lang="cs-CZ" sz="2900" dirty="0" smtClean="0"/>
              <a:t>), potravinářství</a:t>
            </a:r>
          </a:p>
          <a:p>
            <a:r>
              <a:rPr lang="cs-CZ" sz="2900" dirty="0" smtClean="0"/>
              <a:t>Vyspělá doprava vč. říční (Rýn) a námořní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Švýcarsko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1340768"/>
            <a:ext cx="8778560" cy="51845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1300" dirty="0" smtClean="0"/>
              <a:t>průměrná nadmořskou výška přes 1300 m n. m., Alpy zabírají cca 60 %  území a vyplňuje </a:t>
            </a:r>
            <a:r>
              <a:rPr lang="cs-CZ" sz="1300" dirty="0" err="1" smtClean="0"/>
              <a:t>stř</a:t>
            </a:r>
            <a:r>
              <a:rPr lang="cs-CZ" sz="1300" dirty="0" smtClean="0"/>
              <a:t>., J a |JV část země a dělí se na dvě, která od sebe dělí údolí </a:t>
            </a:r>
            <a:r>
              <a:rPr lang="cs-CZ" sz="1300" dirty="0" err="1" smtClean="0"/>
              <a:t>Rhôny</a:t>
            </a:r>
            <a:r>
              <a:rPr lang="cs-CZ" sz="1300" dirty="0" smtClean="0"/>
              <a:t> a horního Rýna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početné horské řeky - důležitý zdroj el. energie, velká jezera - rekreační účely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Ve střední části Švýcarská plošina (</a:t>
            </a:r>
            <a:r>
              <a:rPr lang="cs-CZ" sz="1300" dirty="0" err="1" smtClean="0"/>
              <a:t>Mittelland</a:t>
            </a:r>
            <a:r>
              <a:rPr lang="cs-CZ" sz="1300" dirty="0" smtClean="0"/>
              <a:t>), cca 30 % území, zde většina </a:t>
            </a:r>
            <a:r>
              <a:rPr lang="cs-CZ" sz="1300" dirty="0" err="1" smtClean="0"/>
              <a:t>hosp</a:t>
            </a:r>
            <a:r>
              <a:rPr lang="cs-CZ" sz="1300" dirty="0" smtClean="0"/>
              <a:t>. aktivit a více než 75 % obyvatel, hustota zalidnění značně vysoká – 177 </a:t>
            </a:r>
            <a:r>
              <a:rPr lang="cs-CZ" sz="1300" dirty="0" err="1" smtClean="0"/>
              <a:t>obyv</a:t>
            </a:r>
            <a:r>
              <a:rPr lang="cs-CZ" sz="1300" dirty="0" smtClean="0"/>
              <a:t>./km2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1300" dirty="0" smtClean="0"/>
              <a:t>obyvatelstvo vnitřně homogenní (švýcarská národnost), ale 4 tzv. národní jazyky: němčina, francouzština, italština a rétorománština, cca  9 % obyvatelstva uvádí jiný jazyk </a:t>
            </a:r>
            <a:r>
              <a:rPr lang="cs-CZ" sz="1300" dirty="0" smtClean="0">
                <a:sym typeface="Symbol"/>
              </a:rPr>
              <a:t> </a:t>
            </a:r>
            <a:r>
              <a:rPr lang="cs-CZ" sz="1300" dirty="0" smtClean="0"/>
              <a:t>cca 20 % přistěhovalců 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Patří mezi hospodářsky nejvyspělejší státy světa, ve službách 70 % pracujících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Nerostné zdroje docela malé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Přírodní podmínky nevhodné  pro zemědělství, pouze skot chovaný na horských loukách (tzv. alpský typ chovu;  patří svojí užitkovostí k nejlepším v Evropě),  vinná réva (JZ) a ovoce </a:t>
            </a:r>
            <a:r>
              <a:rPr lang="cs-CZ" sz="1300" dirty="0" smtClean="0">
                <a:sym typeface="Symbol"/>
              </a:rPr>
              <a:t> </a:t>
            </a:r>
            <a:r>
              <a:rPr lang="cs-CZ" sz="1300" dirty="0" smtClean="0"/>
              <a:t>potravinářský </a:t>
            </a:r>
            <a:r>
              <a:rPr lang="cs-CZ" sz="1300" dirty="0" err="1" smtClean="0"/>
              <a:t>prům</a:t>
            </a:r>
            <a:r>
              <a:rPr lang="cs-CZ" sz="1300" dirty="0" smtClean="0"/>
              <a:t>. orientován na zpracování mléka + výroba čokolády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Průmysl charakteristický vysokou specializací a obory s vysokou přidanou hodnotou (výroba jemné mechaniky a měřících přístrojů,  silný elektronický a elektrotechnický průmysl), nejvýznamnější farmaceutický průmysl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Na </a:t>
            </a:r>
            <a:r>
              <a:rPr lang="cs-CZ" sz="1300" dirty="0" err="1" smtClean="0"/>
              <a:t>hydroenerg</a:t>
            </a:r>
            <a:r>
              <a:rPr lang="cs-CZ" sz="1300" dirty="0" smtClean="0"/>
              <a:t>. potenciálu spočívá hutní výroba (feroslitiny, slitiny hliníku ad.), využití dovezených surovin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významná pozice v evropské mezinárodní silniční, železniční i letecké dopravě, důležité alpské průsmyky (Velký sv. Bernard, sv. Gotthard, </a:t>
            </a:r>
            <a:r>
              <a:rPr lang="cs-CZ" sz="1300" dirty="0" err="1" smtClean="0"/>
              <a:t>Simplon</a:t>
            </a:r>
            <a:r>
              <a:rPr lang="cs-CZ" sz="1300" dirty="0" smtClean="0"/>
              <a:t>, </a:t>
            </a:r>
            <a:r>
              <a:rPr lang="cs-CZ" sz="1300" dirty="0" err="1" smtClean="0"/>
              <a:t>Bernina</a:t>
            </a:r>
            <a:r>
              <a:rPr lang="cs-CZ" sz="1300" dirty="0" smtClean="0"/>
              <a:t>, </a:t>
            </a:r>
            <a:r>
              <a:rPr lang="cs-CZ" sz="1300" dirty="0" err="1" smtClean="0"/>
              <a:t>Furka</a:t>
            </a:r>
            <a:r>
              <a:rPr lang="cs-CZ" sz="1300" dirty="0" smtClean="0"/>
              <a:t>, atd.)</a:t>
            </a:r>
          </a:p>
          <a:p>
            <a:pPr marL="27432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Významným zdrojem příjmů je cestovní ruch (vysokohorská turistika + lyžařské areály, památky)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Část švýcarské prosperity je založena na dobře fungujícím a důvěryhodném bankovnictví a pojišťovnictví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Sídlo významných obch. firem a mezinárodních institucí (WTO, ILO, ICRC, IOC) nebo část administrativy OSN</a:t>
            </a:r>
          </a:p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300" dirty="0" smtClean="0"/>
              <a:t>Není členem EU ani NATO, členem OSN se stalo až po referendu v roce 2002. Členem pouze WTO, OECD a společně s Lichtenštejnskem, Norskem a Islandem EFTA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Rakousko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1412776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Různorodost krajinných typů s převahou hornatin </a:t>
            </a:r>
            <a:r>
              <a:rPr lang="cs-CZ" sz="1500" dirty="0" smtClean="0">
                <a:sym typeface="Symbol"/>
              </a:rPr>
              <a:t> </a:t>
            </a:r>
            <a:r>
              <a:rPr lang="cs-CZ" sz="1500" dirty="0" smtClean="0"/>
              <a:t>velmi příhodné pro rozvoj cestovního ruchu 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Dunaj = sídelní a dopravní osa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Světový význam – těžba magnezitu, významná těžba kamenné soli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Podíl ZP cca 1/3 rozlohy státu (z toho </a:t>
            </a:r>
            <a:r>
              <a:rPr lang="en-US" sz="1500" dirty="0" smtClean="0"/>
              <a:t>&gt;</a:t>
            </a:r>
            <a:r>
              <a:rPr lang="cs-CZ" sz="1500" dirty="0" smtClean="0"/>
              <a:t> 50 % TTP), lesní půda </a:t>
            </a:r>
            <a:r>
              <a:rPr lang="en-US" sz="1500" dirty="0" smtClean="0"/>
              <a:t>&gt;</a:t>
            </a:r>
            <a:r>
              <a:rPr lang="cs-CZ" sz="1500" dirty="0" smtClean="0"/>
              <a:t> 40 %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err="1" smtClean="0"/>
              <a:t>Rel</a:t>
            </a:r>
            <a:r>
              <a:rPr lang="cs-CZ" sz="1500" dirty="0" smtClean="0"/>
              <a:t>. vysoký podíl venkovského osídlení a historicky podmíněná koncentrace obyvatelstva do hlavního města Vídně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Vysoce rozvinutá tržní ekonomika, </a:t>
            </a:r>
            <a:r>
              <a:rPr lang="pl-PL" sz="1500" dirty="0" smtClean="0"/>
              <a:t>konkurenčními výhodami </a:t>
            </a:r>
            <a:r>
              <a:rPr lang="cs-CZ" sz="1500" dirty="0" smtClean="0"/>
              <a:t>vysoce kvalifikovaná pracovní síla, kvalitní institucionální zabezpečení a vysoká úroveň úspor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V primárním sektoru cca 5 % </a:t>
            </a:r>
            <a:r>
              <a:rPr lang="cs-CZ" sz="1500" dirty="0" err="1" smtClean="0"/>
              <a:t>prac</a:t>
            </a:r>
            <a:r>
              <a:rPr lang="cs-CZ" sz="1500" dirty="0" smtClean="0"/>
              <a:t>. síly, důraz na </a:t>
            </a:r>
            <a:r>
              <a:rPr lang="cs-CZ" sz="1500" dirty="0" err="1" smtClean="0"/>
              <a:t>mimoprodukční</a:t>
            </a:r>
            <a:r>
              <a:rPr lang="cs-CZ" sz="1500" dirty="0" smtClean="0"/>
              <a:t> funkce zemědělství, převaha ŽV (chov skotu na mléko v horských oblastech a chov prasat V)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Průmysl a stavebnictví cca 1/3 zaměstnanosti, exportní orientace (SRN, Itálie a Francie) a vysoký počet malých a středních podniků</a:t>
            </a:r>
          </a:p>
          <a:p>
            <a:pPr marL="635000" lvl="1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tradice strojírenství, hutnictví, chemický </a:t>
            </a:r>
            <a:r>
              <a:rPr lang="cs-CZ" sz="1500" dirty="0" err="1" smtClean="0"/>
              <a:t>prům</a:t>
            </a:r>
            <a:r>
              <a:rPr lang="cs-CZ" sz="1500" dirty="0" smtClean="0"/>
              <a:t>. (dominuje státem kontrolovaná ÖMV s diverzifikovanou strukturou výroby)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Rozhodující podíl na pracovních příležitostech terciární sektor (cca 2/3), orientován na mezinárodně obchodovatelné služby</a:t>
            </a:r>
          </a:p>
          <a:p>
            <a:pPr marL="635000" lvl="1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Rozvinutý zejména bankovní sektor (</a:t>
            </a:r>
            <a:r>
              <a:rPr lang="cs-CZ" sz="1500" dirty="0" err="1" smtClean="0"/>
              <a:t>Erste</a:t>
            </a:r>
            <a:r>
              <a:rPr lang="cs-CZ" sz="1500" dirty="0" smtClean="0"/>
              <a:t> Bank, </a:t>
            </a:r>
            <a:r>
              <a:rPr lang="cs-CZ" sz="1500" dirty="0" err="1" smtClean="0"/>
              <a:t>Bank</a:t>
            </a:r>
            <a:r>
              <a:rPr lang="cs-CZ" sz="1500" dirty="0" smtClean="0"/>
              <a:t> </a:t>
            </a:r>
            <a:r>
              <a:rPr lang="cs-CZ" sz="1500" dirty="0" err="1" smtClean="0"/>
              <a:t>Austria</a:t>
            </a:r>
            <a:r>
              <a:rPr lang="cs-CZ" sz="1500" dirty="0" smtClean="0"/>
              <a:t> </a:t>
            </a:r>
            <a:r>
              <a:rPr lang="cs-CZ" sz="1500" dirty="0" err="1" smtClean="0"/>
              <a:t>Creditanstalt</a:t>
            </a:r>
            <a:r>
              <a:rPr lang="cs-CZ" sz="1500" dirty="0" smtClean="0"/>
              <a:t>)</a:t>
            </a:r>
          </a:p>
          <a:p>
            <a:pPr marL="635000" lvl="1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 Silný mezinárodní cestovní ruch,</a:t>
            </a:r>
          </a:p>
          <a:p>
            <a:pPr marL="635000" lvl="1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Doprava s kvalitní technickou infrastrukturou, vysoký podíl tranzitní dopravy</a:t>
            </a:r>
          </a:p>
          <a:p>
            <a:pPr marL="177800" indent="-177800"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cs-CZ" sz="1500" dirty="0" smtClean="0"/>
              <a:t>Hodnota HDP na obyvatele patří k nejvyšším v Evropě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Maďarsko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>
            <a:normAutofit fontScale="47500" lnSpcReduction="20000"/>
          </a:bodyPr>
          <a:lstStyle/>
          <a:p>
            <a:r>
              <a:rPr lang="cs-CZ" sz="3300" dirty="0" smtClean="0"/>
              <a:t>Centrální část někdejších historických Uher</a:t>
            </a:r>
          </a:p>
          <a:p>
            <a:r>
              <a:rPr lang="cs-CZ" sz="3300" dirty="0" smtClean="0"/>
              <a:t>Současné vymezení hranic pochází teprve z období po 1. sv. válce (Trianonská smlouva)</a:t>
            </a:r>
          </a:p>
          <a:p>
            <a:r>
              <a:rPr lang="cs-CZ" sz="3300" dirty="0" smtClean="0"/>
              <a:t>Většinou nížinaté a převládají roviny</a:t>
            </a:r>
          </a:p>
          <a:p>
            <a:r>
              <a:rPr lang="cs-CZ" sz="3300" dirty="0" smtClean="0"/>
              <a:t>Klima středoevropského typu s rysy kontinentality</a:t>
            </a:r>
          </a:p>
          <a:p>
            <a:r>
              <a:rPr lang="cs-CZ" sz="3300" dirty="0" smtClean="0"/>
              <a:t>Vysoké zastoupení orná půda, často dobré bonity. Lesů málo </a:t>
            </a:r>
            <a:r>
              <a:rPr lang="cs-CZ" sz="3300" dirty="0" smtClean="0">
                <a:sym typeface="Symbol"/>
              </a:rPr>
              <a:t>dobré</a:t>
            </a:r>
            <a:r>
              <a:rPr lang="cs-CZ" sz="3300" dirty="0" smtClean="0"/>
              <a:t> předpoklady pro zemědělství</a:t>
            </a:r>
          </a:p>
          <a:p>
            <a:r>
              <a:rPr lang="cs-CZ" sz="3300" dirty="0" smtClean="0"/>
              <a:t>Nerostné zdroje – rudy hliníku, málo paliv (hnědé uhlí, místy ropa, zemní plyn, černé uhlí)</a:t>
            </a:r>
          </a:p>
          <a:p>
            <a:r>
              <a:rPr lang="cs-CZ" sz="3300" dirty="0" smtClean="0"/>
              <a:t>Koncentrace obyvatelstva do hlavního města a přítomnost velkých venkovských obcí; stupeň urbanizace cca 65 %</a:t>
            </a:r>
          </a:p>
          <a:p>
            <a:r>
              <a:rPr lang="cs-CZ" sz="3300" dirty="0" smtClean="0"/>
              <a:t>Radiální uspořádání dopravních os kolem Budapešti a státní hranice bez výrazných bariér (největší hraniční bariérou je část toku Dunaje na severozápadě státu) umožňují Maďarsku mít výraznou dopravní a obchodní úlohu ve středoevropském a balkánském prostoru</a:t>
            </a:r>
          </a:p>
          <a:p>
            <a:r>
              <a:rPr lang="cs-CZ" sz="3300" dirty="0" smtClean="0"/>
              <a:t>Delším transformačním obdobím v porovnání s dalšími státy</a:t>
            </a:r>
          </a:p>
          <a:p>
            <a:r>
              <a:rPr lang="cs-CZ" sz="3300" dirty="0" smtClean="0"/>
              <a:t>Významným článkem ekonomiky je zemědělství</a:t>
            </a:r>
          </a:p>
          <a:p>
            <a:r>
              <a:rPr lang="cs-CZ" sz="3300" dirty="0" smtClean="0"/>
              <a:t>Průmysl je značně závislý na dovozech</a:t>
            </a:r>
          </a:p>
          <a:p>
            <a:r>
              <a:rPr lang="cs-CZ" sz="3300" dirty="0" smtClean="0"/>
              <a:t>Silně rozvinutý terciérní sektor je výsadou hlavního města</a:t>
            </a:r>
          </a:p>
          <a:p>
            <a:r>
              <a:rPr lang="cs-CZ" sz="3300" dirty="0" smtClean="0"/>
              <a:t>Hlavní turistickou oblastí kromě atraktivního hlavního města i Balaton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Slovensko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85720" y="1857364"/>
            <a:ext cx="86439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Irena Smolová </a:t>
            </a:r>
            <a:r>
              <a:rPr lang="cs-CZ" sz="2000" b="1" dirty="0" err="1" smtClean="0"/>
              <a:t>et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al</a:t>
            </a:r>
            <a:r>
              <a:rPr lang="cs-CZ" sz="2000" b="1" dirty="0" smtClean="0"/>
              <a:t>. Regionální geografie Slovenska. Olomouc: Katedra geografie, </a:t>
            </a:r>
            <a:r>
              <a:rPr lang="cs-CZ" sz="2000" b="1" dirty="0" err="1" smtClean="0"/>
              <a:t>PřF</a:t>
            </a:r>
            <a:r>
              <a:rPr lang="cs-CZ" sz="2000" b="1" dirty="0" smtClean="0"/>
              <a:t> UPOL, 2008. URL </a:t>
            </a:r>
            <a:r>
              <a:rPr lang="en-US" b="1" dirty="0" smtClean="0"/>
              <a:t>&lt;</a:t>
            </a:r>
            <a:r>
              <a:rPr lang="cs-CZ" dirty="0" smtClean="0">
                <a:hlinkClick r:id="rId2"/>
              </a:rPr>
              <a:t>http://geography.upol.cz/soubory/lide/smolova/RGSR/ucebnice/index.html</a:t>
            </a:r>
            <a:r>
              <a:rPr lang="en-US" dirty="0" smtClean="0"/>
              <a:t>&gt;</a:t>
            </a:r>
            <a:endParaRPr lang="cs-CZ" dirty="0" smtClean="0"/>
          </a:p>
          <a:p>
            <a:endParaRPr lang="cs-CZ" dirty="0" smtClean="0"/>
          </a:p>
          <a:p>
            <a:r>
              <a:rPr lang="cs-CZ" sz="2000" b="1" dirty="0" smtClean="0"/>
              <a:t>Vladimír </a:t>
            </a:r>
            <a:r>
              <a:rPr lang="cs-CZ" sz="2000" b="1" dirty="0" err="1" smtClean="0"/>
              <a:t>Herber</a:t>
            </a:r>
            <a:r>
              <a:rPr lang="cs-CZ" sz="2000" b="1" dirty="0" smtClean="0"/>
              <a:t>. Fyzická geografie Slovenska. Brno: Geografický ústav </a:t>
            </a:r>
            <a:r>
              <a:rPr lang="cs-CZ" sz="2000" b="1" dirty="0" err="1" smtClean="0"/>
              <a:t>PřF</a:t>
            </a:r>
            <a:r>
              <a:rPr lang="cs-CZ" sz="2000" b="1" dirty="0" smtClean="0"/>
              <a:t> MU. URL</a:t>
            </a:r>
            <a:r>
              <a:rPr lang="cs-CZ" dirty="0" smtClean="0"/>
              <a:t> </a:t>
            </a:r>
            <a:r>
              <a:rPr lang="en-US" dirty="0" smtClean="0"/>
              <a:t>&lt;</a:t>
            </a:r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herber.webz.cz</a:t>
            </a:r>
            <a:r>
              <a:rPr lang="cs-CZ" dirty="0" smtClean="0">
                <a:hlinkClick r:id="rId3"/>
              </a:rPr>
              <a:t>/www_</a:t>
            </a:r>
            <a:r>
              <a:rPr lang="cs-CZ" dirty="0" err="1" smtClean="0">
                <a:hlinkClick r:id="rId3"/>
              </a:rPr>
              <a:t>slovakia</a:t>
            </a:r>
            <a:r>
              <a:rPr lang="cs-CZ" dirty="0" smtClean="0">
                <a:hlinkClick r:id="rId3"/>
              </a:rPr>
              <a:t>/index.</a:t>
            </a:r>
            <a:r>
              <a:rPr lang="cs-CZ" dirty="0" err="1" smtClean="0">
                <a:hlinkClick r:id="rId3"/>
              </a:rPr>
              <a:t>html</a:t>
            </a:r>
            <a:r>
              <a:rPr lang="en-US" dirty="0" smtClean="0"/>
              <a:t>&gt;</a:t>
            </a:r>
            <a:endParaRPr lang="cs-CZ" dirty="0" smtClean="0"/>
          </a:p>
          <a:p>
            <a:endParaRPr lang="cs-CZ" dirty="0" smtClean="0"/>
          </a:p>
          <a:p>
            <a:r>
              <a:rPr lang="cs-CZ" sz="2000" b="1" dirty="0" smtClean="0"/>
              <a:t>Alena </a:t>
            </a:r>
            <a:r>
              <a:rPr lang="cs-CZ" sz="2000" b="1" dirty="0" err="1" smtClean="0"/>
              <a:t>Dubcová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et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al</a:t>
            </a:r>
            <a:r>
              <a:rPr lang="cs-CZ" sz="2000" b="1" dirty="0" smtClean="0"/>
              <a:t>. </a:t>
            </a:r>
            <a:r>
              <a:rPr lang="cs-CZ" sz="2000" b="1" dirty="0" err="1" smtClean="0"/>
              <a:t>Geografia</a:t>
            </a:r>
            <a:r>
              <a:rPr lang="cs-CZ" sz="2000" b="1" dirty="0" smtClean="0"/>
              <a:t> Slovenska. Nitra, 2008. URL </a:t>
            </a:r>
            <a:r>
              <a:rPr lang="en-US" sz="2000" dirty="0" smtClean="0"/>
              <a:t>&lt;</a:t>
            </a:r>
            <a:r>
              <a:rPr lang="cs-CZ" sz="2000" dirty="0" smtClean="0">
                <a:hlinkClick r:id="rId4"/>
              </a:rPr>
              <a:t>http://www.</a:t>
            </a:r>
            <a:r>
              <a:rPr lang="cs-CZ" sz="2000" dirty="0" err="1" smtClean="0">
                <a:hlinkClick r:id="rId4"/>
              </a:rPr>
              <a:t>kgrr.fpv.ukf.sk</a:t>
            </a:r>
            <a:r>
              <a:rPr lang="cs-CZ" sz="2000" dirty="0" smtClean="0">
                <a:hlinkClick r:id="rId4"/>
              </a:rPr>
              <a:t>/GSR/index.</a:t>
            </a:r>
            <a:r>
              <a:rPr lang="cs-CZ" sz="2000" dirty="0" err="1" smtClean="0">
                <a:hlinkClick r:id="rId4"/>
              </a:rPr>
              <a:t>htm</a:t>
            </a:r>
            <a:r>
              <a:rPr lang="en-US" sz="2000" dirty="0" smtClean="0"/>
              <a:t>&gt;</a:t>
            </a:r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cs-CZ" dirty="0" smtClean="0"/>
              <a:t>Vybrané geografické charakteristiky a regionalizace Evropy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Středoevropské země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Severoevropské země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Západoevropské země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Jihoevropské země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Východoevropské země</a:t>
            </a:r>
          </a:p>
          <a:p>
            <a:pPr marL="514350" indent="-514350">
              <a:buFont typeface="+mj-lt"/>
              <a:buAutoNum type="arabicParenR"/>
            </a:pPr>
            <a:r>
              <a:rPr lang="cs-CZ" dirty="0" smtClean="0"/>
              <a:t>Ostrovní oblasti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Polsko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1556792"/>
            <a:ext cx="8503920" cy="45720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2200" dirty="0" smtClean="0"/>
              <a:t>Rysy geografické polohy podobné Německu: na S Baltské  moře , na J hory (Sudetská soustava a Karpaty)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2200" dirty="0" smtClean="0"/>
              <a:t>Povrch tvoří monotónní krajina nížin a pahorkatin, modelována pevninským zaledněním ve 4H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2200" dirty="0" smtClean="0"/>
              <a:t>Přes drsnější klima v porovnání s našimi nížinami dobré předpoklady pro zemědělství (v jižní části také dobrá bonita půd vyvinutých na spraších)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2200" dirty="0" smtClean="0"/>
              <a:t>Nerostné zdroje: těžba rud mědi a </a:t>
            </a:r>
            <a:r>
              <a:rPr lang="cs-CZ" sz="2200" u="sng" dirty="0" smtClean="0"/>
              <a:t>černého uhlí  a </a:t>
            </a:r>
            <a:r>
              <a:rPr lang="cs-CZ" sz="2200" u="sng" dirty="0" smtClean="0"/>
              <a:t>stříbra (</a:t>
            </a:r>
            <a:r>
              <a:rPr lang="cs-CZ" sz="2200" u="sng" dirty="0" smtClean="0"/>
              <a:t>nejvíce v Evropě)</a:t>
            </a:r>
            <a:r>
              <a:rPr lang="cs-CZ" sz="2200" dirty="0" smtClean="0"/>
              <a:t>,  kamenná sůl, hnědé uhlí a síra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2200" dirty="0" smtClean="0"/>
              <a:t>Na </a:t>
            </a:r>
            <a:r>
              <a:rPr lang="pt-BR" sz="2200" dirty="0" smtClean="0"/>
              <a:t>S jezer</a:t>
            </a:r>
            <a:r>
              <a:rPr lang="cs-CZ" sz="2200" dirty="0" smtClean="0"/>
              <a:t>a ledovcového původu, řeky Odra a Visla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2200" dirty="0" smtClean="0"/>
              <a:t>Koncentrace městského obyvatelstva nejen do hlavního města, ale i do průmyslové oblasti Horního Slezska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2200" dirty="0" smtClean="0"/>
              <a:t>Rozsáhlá emigrace Poláků do zahraničí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cs-CZ" sz="2200" dirty="0" smtClean="0"/>
              <a:t>Transformace ekonomiky, silná pozice těžkého průmyslu a nadprůměrně významné zemědělství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2200" dirty="0" smtClean="0"/>
              <a:t>Orná půda zaujímá </a:t>
            </a:r>
            <a:r>
              <a:rPr lang="cs-CZ" sz="2200" dirty="0" smtClean="0"/>
              <a:t>téměř ½ </a:t>
            </a:r>
            <a:r>
              <a:rPr lang="cs-CZ" sz="2200" dirty="0" smtClean="0"/>
              <a:t>území. Zemědělství však málo efektivní, což mj. způsobuje i velká rozdrobenost vlastnictví půdy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cs-CZ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Estonsko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1679448"/>
            <a:ext cx="8496944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v SZ části Východoevropské roviny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Estonci 70 % obyvatelstva + početná ruská menšina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průmysl potravinářský a dřevozpracující, založené na rozvinutém zemědělství, lesnictví a rybolovu, stavba lodí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Průměrná nadmořská výška 50 m n. m.; reliéf zvlněný působením pevninského ledovce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málo nerostného bohatství, významnější ložiska ropných břidlic a vápence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Po získání nezávislosti v roce 1991 obnovu hospodářství a nastartování hospodářského růstu, 1994 jako první země na světě rovnou daň z příjmu, růst podporován přísunem kapitálu ze skandinávských zemí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Hospodářství založeno převážně na službách (IT, telekomunikace a bankovnictví)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Přes estonské přístavy prochází i významná část ruského zahraničního obchodu, mimo jiné i ruská ropa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Lotyšsko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9512" y="1484784"/>
            <a:ext cx="8784976" cy="47666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Průmyslový a zemědělský stát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Hl. </a:t>
            </a:r>
            <a:r>
              <a:rPr lang="cs-CZ" dirty="0" err="1" smtClean="0"/>
              <a:t>prům</a:t>
            </a:r>
            <a:r>
              <a:rPr lang="cs-CZ" dirty="0" smtClean="0"/>
              <a:t>. </a:t>
            </a:r>
            <a:r>
              <a:rPr lang="cs-CZ" dirty="0" smtClean="0"/>
              <a:t>odvětví: strojírenství, elektrotechnika, </a:t>
            </a:r>
            <a:r>
              <a:rPr lang="cs-CZ" dirty="0" err="1" smtClean="0"/>
              <a:t>radioelektronika</a:t>
            </a:r>
            <a:r>
              <a:rPr lang="cs-CZ" dirty="0" smtClean="0"/>
              <a:t>, papírenský, chemický, potravinářský, textilní, dřevozpracující a průmysl stavebních hmot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Průmyslová střediska: Riga, </a:t>
            </a:r>
            <a:r>
              <a:rPr lang="cs-CZ" dirty="0" err="1" smtClean="0"/>
              <a:t>Daugavpils</a:t>
            </a:r>
            <a:r>
              <a:rPr lang="cs-CZ" dirty="0" smtClean="0"/>
              <a:t>, </a:t>
            </a:r>
            <a:r>
              <a:rPr lang="cs-CZ" dirty="0" err="1" smtClean="0"/>
              <a:t>Liepāja</a:t>
            </a:r>
            <a:r>
              <a:rPr lang="cs-CZ" dirty="0" smtClean="0"/>
              <a:t> a </a:t>
            </a:r>
            <a:r>
              <a:rPr lang="cs-CZ" dirty="0" err="1" smtClean="0"/>
              <a:t>Jūrmala</a:t>
            </a:r>
            <a:endParaRPr lang="cs-CZ" dirty="0" smtClean="0"/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Kromě těžby rašeliny nemá zdroje nerostných surovin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Velký přínos financí zaznamenává tranzitní přeprava ruského zboží územím Lotyšska a přes přístavy dále do světa. 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V zemědělství převládá živočišná produkce (skot a prasata), rybolov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K vůli velkému počtu lesů a stromů se zde vyskytuje jantar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Rychlý růst HDP a příjmů obyvatelstva vedl k výraznému zvýšení spotřebitelské poptávky, následné inflaci a současně k růstu schodku běžného účtu a zahraničního dluhu. Ekonomika se tak dostala na sestupnou fázi již před globální ekonomickou krizí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1. ledna 2014 Lotyšsko přistoupí jako 18. člen do </a:t>
            </a:r>
            <a:r>
              <a:rPr lang="cs-CZ" dirty="0" err="1" smtClean="0"/>
              <a:t>eurozóny</a:t>
            </a:r>
            <a:endParaRPr lang="cs-CZ" dirty="0" smtClean="0"/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/>
            </a:pPr>
            <a:r>
              <a:rPr lang="cs-CZ" dirty="0" smtClean="0"/>
              <a:t>62,1 % obyvatel etničtí Lotyši, ruská </a:t>
            </a:r>
            <a:r>
              <a:rPr lang="cs-CZ" dirty="0" smtClean="0"/>
              <a:t>menšina (</a:t>
            </a:r>
            <a:r>
              <a:rPr lang="cs-CZ" dirty="0" smtClean="0"/>
              <a:t>cca 26,9 %)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Litva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3528" y="1679448"/>
            <a:ext cx="8496944" cy="4572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90 km písečného mořského pobřeží, značná část  Kurský záliv, oddělený od moře úzkým písečným poloostrovem = Kurská kosa (rozdělen mezi Litvu a ruskou Kaliningradskou oblast), od roku 2000 UNESCO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Obyvatelstvo: Litevci 83,45 % významná polská (6,74 %) a ruská (6,31 %) menšina</a:t>
            </a:r>
            <a:endParaRPr lang="lt-LT" dirty="0" smtClean="0"/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Průmyslový a zemědělský stát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cs-CZ" dirty="0" smtClean="0"/>
              <a:t>V zemědělství převažuje ŽV (prasata, skot, koně a drůbež)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lt-LT" dirty="0" smtClean="0"/>
              <a:t>Hl</a:t>
            </a:r>
            <a:r>
              <a:rPr lang="cs-CZ" dirty="0" smtClean="0"/>
              <a:t>.</a:t>
            </a:r>
            <a:r>
              <a:rPr lang="lt-LT" dirty="0" smtClean="0"/>
              <a:t> prům</a:t>
            </a:r>
            <a:r>
              <a:rPr lang="cs-CZ" dirty="0" smtClean="0"/>
              <a:t>.</a:t>
            </a:r>
            <a:r>
              <a:rPr lang="lt-LT" dirty="0" smtClean="0"/>
              <a:t> odvětví</a:t>
            </a:r>
            <a:r>
              <a:rPr lang="cs-CZ" dirty="0" smtClean="0"/>
              <a:t>: </a:t>
            </a:r>
            <a:r>
              <a:rPr lang="lt-LT" dirty="0" smtClean="0"/>
              <a:t>strojírenství, elektrotechnika, radioelektronika, papírenský, chemický, potravinářský, textilní, dřevozpracující průmysl a průmysl stavebních hmot</a:t>
            </a:r>
            <a:r>
              <a:rPr lang="cs-CZ" dirty="0" smtClean="0"/>
              <a:t> (koncentrace do měst </a:t>
            </a:r>
            <a:r>
              <a:rPr lang="lt-LT" dirty="0" smtClean="0"/>
              <a:t>Vilnius</a:t>
            </a:r>
            <a:r>
              <a:rPr lang="cs-CZ" dirty="0" smtClean="0"/>
              <a:t>,</a:t>
            </a:r>
            <a:r>
              <a:rPr lang="lt-LT" dirty="0" smtClean="0"/>
              <a:t> Kaunas, Klaipėda a Šiauliai</a:t>
            </a:r>
            <a:r>
              <a:rPr lang="cs-CZ" dirty="0" smtClean="0"/>
              <a:t>)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lt-LT" dirty="0" smtClean="0"/>
              <a:t>slab</a:t>
            </a:r>
            <a:r>
              <a:rPr lang="cs-CZ" dirty="0" smtClean="0"/>
              <a:t>á</a:t>
            </a:r>
            <a:r>
              <a:rPr lang="lt-LT" dirty="0" smtClean="0"/>
              <a:t> surovinov</a:t>
            </a:r>
            <a:r>
              <a:rPr lang="cs-CZ" dirty="0" smtClean="0"/>
              <a:t>á</a:t>
            </a:r>
            <a:r>
              <a:rPr lang="lt-LT" dirty="0" smtClean="0"/>
              <a:t> základn</a:t>
            </a:r>
            <a:r>
              <a:rPr lang="cs-CZ" dirty="0" smtClean="0"/>
              <a:t>a, produkce el. E. </a:t>
            </a:r>
            <a:r>
              <a:rPr lang="lt-LT" dirty="0" smtClean="0"/>
              <a:t> závislá na jaderné energetice</a:t>
            </a:r>
            <a:r>
              <a:rPr lang="cs-CZ" dirty="0" smtClean="0"/>
              <a:t> (</a:t>
            </a:r>
            <a:r>
              <a:rPr lang="lt-LT" dirty="0" smtClean="0"/>
              <a:t>Ignalinská jaderná elektrárna; od 1.1.2010 je v souladu s přístupovou dohodou k EU odstavena. Připravuje se její nahrazení moderní elektrárnou v tomtéž areálu</a:t>
            </a:r>
            <a:r>
              <a:rPr lang="cs-CZ" dirty="0" smtClean="0"/>
              <a:t>)</a:t>
            </a:r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r>
              <a:rPr lang="lt-LT" dirty="0" smtClean="0"/>
              <a:t>Světoznámá produkce jantaru. </a:t>
            </a:r>
            <a:endParaRPr lang="cs-CZ" dirty="0" smtClean="0"/>
          </a:p>
          <a:p>
            <a:pPr marL="261938" indent="-261938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Západní Evropa – vymezení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Státy, které patří do západní části Evropy, jsou jedny z nejprůmyslovějších a nejvyspělejších nejen v Evropě, ale i ve světě</a:t>
            </a:r>
          </a:p>
          <a:p>
            <a:r>
              <a:rPr lang="cs-CZ" dirty="0" smtClean="0"/>
              <a:t>Řadíme sem Velkou Británii, Irsko, Francii, Monako, Belgii, Lucembursko a Nizozemí</a:t>
            </a:r>
          </a:p>
          <a:p>
            <a:endParaRPr lang="cs-CZ" dirty="0"/>
          </a:p>
        </p:txBody>
      </p:sp>
      <p:pic>
        <p:nvPicPr>
          <p:cNvPr id="1026" name="obrázek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2252" y="4581128"/>
            <a:ext cx="2022196" cy="205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00B0F0"/>
                </a:solidFill>
              </a:rPr>
              <a:t>Fyzickogeografická</a:t>
            </a:r>
            <a:r>
              <a:rPr lang="cs-CZ" dirty="0" smtClean="0">
                <a:solidFill>
                  <a:srgbClr val="00B0F0"/>
                </a:solidFill>
              </a:rPr>
              <a:t> charakteristika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/>
              <a:t>povrch</a:t>
            </a:r>
            <a:r>
              <a:rPr lang="cs-CZ" dirty="0" smtClean="0"/>
              <a:t> – </a:t>
            </a:r>
            <a:r>
              <a:rPr lang="cs-CZ" u="sng" dirty="0" smtClean="0"/>
              <a:t>převážně nížinatá a </a:t>
            </a:r>
            <a:r>
              <a:rPr lang="cs-CZ" u="sng" dirty="0" err="1" smtClean="0"/>
              <a:t>pahorkatinná</a:t>
            </a:r>
            <a:r>
              <a:rPr lang="cs-CZ" u="sng" dirty="0" smtClean="0"/>
              <a:t> oblast + pohoří</a:t>
            </a:r>
            <a:r>
              <a:rPr lang="cs-CZ" dirty="0" smtClean="0"/>
              <a:t>  </a:t>
            </a:r>
          </a:p>
          <a:p>
            <a:r>
              <a:rPr lang="cs-CZ" dirty="0" smtClean="0"/>
              <a:t>1. kaledonské a hercynské vrásnění – oblast Britských ostrovů (Skotská vysočina), sever Francie, jih Belgie a Lucembursko (Ardeny)</a:t>
            </a:r>
          </a:p>
          <a:p>
            <a:r>
              <a:rPr lang="cs-CZ" dirty="0" smtClean="0"/>
              <a:t>2. alpínsko-himálajské vrásnění – jih a východ Francie (Alpy, Pyreneje)</a:t>
            </a:r>
          </a:p>
          <a:p>
            <a:r>
              <a:rPr lang="cs-CZ" dirty="0" smtClean="0"/>
              <a:t>3. sopečný (třetihorní) původ – Francouzské středohoří</a:t>
            </a:r>
          </a:p>
          <a:p>
            <a:r>
              <a:rPr lang="cs-CZ" dirty="0" smtClean="0"/>
              <a:t>4. velký vliv čtvrtohorního a horského zalednění (sever Britských ostrovů, Alpy, Pyreneje)</a:t>
            </a:r>
          </a:p>
          <a:p>
            <a:pPr lvl="0"/>
            <a:r>
              <a:rPr lang="cs-CZ" b="1" dirty="0" smtClean="0"/>
              <a:t>půdy</a:t>
            </a:r>
            <a:r>
              <a:rPr lang="cs-CZ" dirty="0" smtClean="0"/>
              <a:t> - hnědozemě a </a:t>
            </a:r>
            <a:r>
              <a:rPr lang="cs-CZ" dirty="0" err="1" smtClean="0"/>
              <a:t>kambizemě</a:t>
            </a:r>
            <a:r>
              <a:rPr lang="cs-CZ" dirty="0" smtClean="0"/>
              <a:t>, </a:t>
            </a:r>
            <a:r>
              <a:rPr lang="cs-CZ" dirty="0" err="1" smtClean="0"/>
              <a:t>luvisoly</a:t>
            </a:r>
            <a:r>
              <a:rPr lang="cs-CZ" dirty="0" smtClean="0"/>
              <a:t>, </a:t>
            </a:r>
            <a:r>
              <a:rPr lang="cs-CZ" dirty="0" err="1" smtClean="0"/>
              <a:t>kambisoly</a:t>
            </a:r>
            <a:r>
              <a:rPr lang="cs-CZ" dirty="0" smtClean="0"/>
              <a:t>, podzoly, </a:t>
            </a:r>
            <a:r>
              <a:rPr lang="cs-CZ" dirty="0" err="1" smtClean="0"/>
              <a:t>rankery</a:t>
            </a:r>
            <a:r>
              <a:rPr lang="cs-CZ" dirty="0" smtClean="0"/>
              <a:t>, </a:t>
            </a:r>
            <a:r>
              <a:rPr lang="cs-CZ" dirty="0" err="1" smtClean="0"/>
              <a:t>litosoly</a:t>
            </a:r>
            <a:r>
              <a:rPr lang="cs-CZ" dirty="0" smtClean="0"/>
              <a:t>, rendziny (vápencové plošiny), údolí řek, ústí řek – </a:t>
            </a:r>
            <a:r>
              <a:rPr lang="cs-CZ" dirty="0" err="1" smtClean="0"/>
              <a:t>fluvisoly</a:t>
            </a:r>
            <a:r>
              <a:rPr lang="cs-CZ" dirty="0" smtClean="0"/>
              <a:t> nebo </a:t>
            </a:r>
            <a:r>
              <a:rPr lang="cs-CZ" dirty="0" err="1" smtClean="0"/>
              <a:t>gleje</a:t>
            </a:r>
            <a:r>
              <a:rPr lang="cs-CZ" dirty="0" smtClean="0"/>
              <a:t> → vysoká úrodnost půd, intenzivní zemědělství, ale nedostatek zemědělsky obdělávané půdy</a:t>
            </a:r>
          </a:p>
          <a:p>
            <a:pPr lvl="0"/>
            <a:r>
              <a:rPr lang="cs-CZ" b="1" dirty="0" smtClean="0"/>
              <a:t>klima</a:t>
            </a:r>
            <a:r>
              <a:rPr lang="cs-CZ" dirty="0" smtClean="0"/>
              <a:t> je převážně mírně vlhké, dle klasifikace W. </a:t>
            </a:r>
            <a:r>
              <a:rPr lang="cs-CZ" dirty="0" err="1" smtClean="0"/>
              <a:t>Köppena</a:t>
            </a:r>
            <a:r>
              <a:rPr lang="cs-CZ" dirty="0" smtClean="0"/>
              <a:t> je to mírně teplé klima s rovnoměrným rozložením srážek během roku</a:t>
            </a:r>
          </a:p>
          <a:p>
            <a:r>
              <a:rPr lang="cs-CZ" dirty="0" smtClean="0"/>
              <a:t>Vlhké a oceánické – na pobřeží a v přímořských oblastech působení oceanidy, směrem do vnitrozemí srážek ubývá a podnebí je přechodné mezi oceánským a vnitrozemským.</a:t>
            </a:r>
          </a:p>
          <a:p>
            <a:r>
              <a:rPr lang="cs-CZ" dirty="0" smtClean="0"/>
              <a:t>Lokální rozdíly, např. Francie – severozápad = chladná léta, mírné zimy, jihovýchod = mírné vlhké zimy, suchá horká léta, v části Velké Británie a v Irsku je vlhké oceánské podnebí zmírňováno Golfským proudem (chladná léta, ale mírné zimy</a:t>
            </a:r>
          </a:p>
          <a:p>
            <a:pPr lvl="0"/>
            <a:r>
              <a:rPr lang="cs-CZ" b="1" dirty="0" smtClean="0"/>
              <a:t>vodstvo</a:t>
            </a:r>
            <a:r>
              <a:rPr lang="cs-CZ" dirty="0" smtClean="0"/>
              <a:t> – řeky mají převážně </a:t>
            </a:r>
            <a:r>
              <a:rPr lang="cs-CZ" dirty="0" err="1" smtClean="0"/>
              <a:t>srážkovo</a:t>
            </a:r>
            <a:r>
              <a:rPr lang="cs-CZ" dirty="0" smtClean="0"/>
              <a:t>-sněhový nebo oceánicko-fluviální režim, jedná se o region, v němž ústí do moří významná veletoky (Rýn, Seina, Loira, </a:t>
            </a:r>
            <a:r>
              <a:rPr lang="cs-CZ" dirty="0" err="1" smtClean="0"/>
              <a:t>Rhóna</a:t>
            </a:r>
            <a:r>
              <a:rPr lang="cs-CZ" dirty="0" smtClean="0"/>
              <a:t>, Temže)</a:t>
            </a:r>
          </a:p>
          <a:p>
            <a:pPr lvl="0"/>
            <a:r>
              <a:rPr lang="cs-CZ" b="1" dirty="0" smtClean="0"/>
              <a:t>biota</a:t>
            </a:r>
            <a:r>
              <a:rPr lang="cs-CZ" dirty="0" smtClean="0"/>
              <a:t> – převážně listnaté lesy, pouze na jihu Francie středomořská vegetace, fytogeograficky přísluší k atlantsko-evropské provincii </a:t>
            </a:r>
            <a:r>
              <a:rPr lang="cs-CZ" dirty="0" err="1" smtClean="0"/>
              <a:t>eurosibiřské</a:t>
            </a:r>
            <a:r>
              <a:rPr lang="cs-CZ" dirty="0" smtClean="0"/>
              <a:t> podoblasti </a:t>
            </a:r>
            <a:r>
              <a:rPr lang="cs-CZ" dirty="0" err="1" smtClean="0"/>
              <a:t>holarktidy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Znaky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964488" cy="5112568"/>
          </a:xfrm>
        </p:spPr>
        <p:txBody>
          <a:bodyPr>
            <a:noAutofit/>
          </a:bodyPr>
          <a:lstStyle/>
          <a:p>
            <a:pPr lvl="0"/>
            <a:r>
              <a:rPr lang="cs-CZ" sz="1400" dirty="0" smtClean="0"/>
              <a:t>většina západoevropských zemí vlastnila rozsáhlá koloniální území, odkud proudily nerostné suroviny. Některé z těchto dnes nezávislých zemí jsou dosud na západoevropských státech závislé. Británie, Francie a Nizozemí mají dodnes vlastní zámořská území.</a:t>
            </a:r>
          </a:p>
          <a:p>
            <a:pPr lvl="0"/>
            <a:r>
              <a:rPr lang="cs-CZ" sz="1400" dirty="0" smtClean="0"/>
              <a:t>výhodná poloha při Atlantském oceánu již v minulosti podporovala v západní Evropě hospodářský rozvoj, především obchod, námořní dopravu a služby → ekonomicky nejvyspělejší částí celého světadílu → vysoká životní úroveň (i v celosvětovém měřítku)</a:t>
            </a:r>
          </a:p>
          <a:p>
            <a:pPr lvl="0"/>
            <a:r>
              <a:rPr lang="cs-CZ" sz="1400" dirty="0" smtClean="0"/>
              <a:t>v minulosti podpora </a:t>
            </a:r>
            <a:r>
              <a:rPr lang="cs-CZ" sz="1400" dirty="0" err="1" smtClean="0"/>
              <a:t>Marshallovým</a:t>
            </a:r>
            <a:r>
              <a:rPr lang="cs-CZ" sz="1400" dirty="0" smtClean="0"/>
              <a:t> plánem, tudíž země se vyvíjely mnohem rychleji a efektivněji než v ostatních částech Evropy (dodnes si udržují jistý náskok před ostatními evropskými státy)</a:t>
            </a:r>
          </a:p>
          <a:p>
            <a:pPr lvl="0"/>
            <a:r>
              <a:rPr lang="cs-CZ" sz="1400" dirty="0" smtClean="0"/>
              <a:t>tradiční odvětví - průmysl a obchod, velká města s funkční specializací, která jsou vzájemně areálově propojeny, dnes také značná orientace na služby a administrativu (Brusel, Luxemburg, Paříž, Londýn)</a:t>
            </a:r>
          </a:p>
          <a:p>
            <a:r>
              <a:rPr lang="cs-CZ" sz="1400" dirty="0" smtClean="0"/>
              <a:t>vysoké příjmy ze sféry služeb a z cestovního ruchu</a:t>
            </a:r>
          </a:p>
          <a:p>
            <a:pPr lvl="0"/>
            <a:r>
              <a:rPr lang="cs-CZ" sz="1400" dirty="0" smtClean="0"/>
              <a:t>centrum regionální i </a:t>
            </a:r>
            <a:r>
              <a:rPr lang="cs-CZ" sz="1400" dirty="0" err="1" smtClean="0"/>
              <a:t>nadregionální</a:t>
            </a:r>
            <a:r>
              <a:rPr lang="cs-CZ" sz="1400" dirty="0" smtClean="0"/>
              <a:t> integrace (všechny státy vyjma Monaka jsou členy EU; Belgie, Francie, Nizozemsko a Velká Británie členy NATO), regionální integrace zemí Beneluxu (celní a hospodářská unie)</a:t>
            </a:r>
          </a:p>
          <a:p>
            <a:pPr lvl="0"/>
            <a:r>
              <a:rPr lang="cs-CZ" sz="1400" dirty="0" smtClean="0"/>
              <a:t>jazykově pestrá s náboženskou fragmentací a nemá (na rozdíl od Středomoří) společné kulturní dědictví </a:t>
            </a:r>
          </a:p>
          <a:p>
            <a:pPr lvl="0"/>
            <a:r>
              <a:rPr lang="cs-CZ" sz="1400" dirty="0" smtClean="0"/>
              <a:t>dnes četné problémy s migrací obyvatelstva – přistěhovalectví, složitá asimilace kultur a náboženství (Francie, Belgie – problémy s muslimskou komunitou, ve Francii navíc ještě s migrací z Afriky) x zdroj levné pracovní síly</a:t>
            </a:r>
          </a:p>
          <a:p>
            <a:pPr lvl="0"/>
            <a:r>
              <a:rPr lang="cs-CZ" sz="1400" dirty="0" smtClean="0"/>
              <a:t>Většina území má mírné, přímořské podnebí, jen jižní Francie – podnebí středomořské</a:t>
            </a:r>
          </a:p>
          <a:p>
            <a:pPr lvl="0"/>
            <a:r>
              <a:rPr lang="cs-CZ" sz="1400" dirty="0" smtClean="0"/>
              <a:t>velký význam námořní i říční dopravy – oblast velkých řek, vzájemně propojených průplavy (Temže, Rýn, </a:t>
            </a:r>
            <a:r>
              <a:rPr lang="cs-CZ" sz="1400" dirty="0" err="1" smtClean="0"/>
              <a:t>Rhóna</a:t>
            </a:r>
            <a:r>
              <a:rPr lang="cs-CZ" sz="1400" dirty="0" smtClean="0"/>
              <a:t>, Seina, Loira)</a:t>
            </a:r>
          </a:p>
          <a:p>
            <a:pPr lvl="0"/>
            <a:r>
              <a:rPr lang="cs-CZ" sz="1400" dirty="0" smtClean="0"/>
              <a:t>významná ložiska ropy a zemního plynu v šelfových mořích (Velká Británie, Nizozemsko), ale nedostatek nerostů – v minulosti a částečně i dnes dovoz z kolonií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Socioekonomická charakteristika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800" b="1" dirty="0" smtClean="0"/>
              <a:t>Obyvatelstvo:</a:t>
            </a:r>
            <a:endParaRPr lang="cs-CZ" sz="1800" dirty="0" smtClean="0"/>
          </a:p>
          <a:p>
            <a:pPr lvl="1"/>
            <a:r>
              <a:rPr lang="cs-CZ" sz="1800" dirty="0" smtClean="0"/>
              <a:t>region má velkou hustotu zalidnění a je zde vysoký stupeň urbanizace</a:t>
            </a:r>
          </a:p>
          <a:p>
            <a:pPr lvl="1"/>
            <a:r>
              <a:rPr lang="cs-CZ" sz="1800" dirty="0" smtClean="0"/>
              <a:t>žijí hlavně ve městech, velká města jsou středisky kultury, vzdělanosti a cestovního ruchu</a:t>
            </a:r>
          </a:p>
          <a:p>
            <a:pPr lvl="1"/>
            <a:r>
              <a:rPr lang="cs-CZ" sz="1800" dirty="0" smtClean="0"/>
              <a:t>jazyky – obyvatelstvo mluví románskými, germánskými, keltskými jazyky</a:t>
            </a:r>
          </a:p>
          <a:p>
            <a:pPr lvl="1"/>
            <a:r>
              <a:rPr lang="cs-CZ" sz="1800" dirty="0" smtClean="0"/>
              <a:t>náboženství – převažují katolíci a protestanti, mezi přistěhovalci je silná muslimská menšina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b="1" dirty="0" smtClean="0"/>
              <a:t>Zemědělství:</a:t>
            </a:r>
            <a:endParaRPr lang="cs-CZ" sz="1800" dirty="0" smtClean="0"/>
          </a:p>
          <a:p>
            <a:pPr lvl="1"/>
            <a:r>
              <a:rPr lang="cs-CZ" sz="1800" dirty="0" smtClean="0"/>
              <a:t>vysoce mechanizované, intenzifikované a moderně rozvinuté, přestože je kromě Francie v zemích západní Evropy nedostatek zemědělské půdy</a:t>
            </a:r>
          </a:p>
          <a:p>
            <a:pPr lvl="1"/>
            <a:r>
              <a:rPr lang="cs-CZ" sz="1800" dirty="0" smtClean="0"/>
              <a:t>velké množství výrobků potravinářského průmyslu jde na export, především do dalších evropských zemí</a:t>
            </a:r>
          </a:p>
          <a:p>
            <a:pPr lvl="1"/>
            <a:r>
              <a:rPr lang="cs-CZ" sz="1800" dirty="0" smtClean="0"/>
              <a:t>významným odvětvím ve většině států regionu je také rybolov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Socioekonomická charakteristika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 </a:t>
            </a:r>
            <a:r>
              <a:rPr lang="cs-CZ" b="1" dirty="0" smtClean="0"/>
              <a:t>Těžba nerostných surovin, průmysl a energetika:</a:t>
            </a:r>
            <a:endParaRPr lang="cs-CZ" dirty="0" smtClean="0"/>
          </a:p>
          <a:p>
            <a:pPr lvl="1"/>
            <a:r>
              <a:rPr lang="cs-CZ" dirty="0" smtClean="0"/>
              <a:t>zdroje většinou nestačí potřebám místního rozvinutého průmyslu</a:t>
            </a:r>
          </a:p>
          <a:p>
            <a:pPr lvl="1"/>
            <a:r>
              <a:rPr lang="cs-CZ" dirty="0" smtClean="0"/>
              <a:t>významná jsou ložiska ropy a zemního plynu v šelfu Severního moře a uhlí ve Velké Británii a ve Francii (Alsasko-Lotrinská pánev)</a:t>
            </a:r>
          </a:p>
          <a:p>
            <a:pPr lvl="1"/>
            <a:r>
              <a:rPr lang="cs-CZ" dirty="0" smtClean="0"/>
              <a:t>většinu elektrické vyrábějí tepelné elektrárny, výjimkou je Francie, kde jasně dominuje jaderná energetika, v Nizozemsku má významný podíl také výroba elektrické energie z alternativních zdrojů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Služby:</a:t>
            </a:r>
            <a:endParaRPr lang="cs-CZ" dirty="0" smtClean="0"/>
          </a:p>
          <a:p>
            <a:pPr lvl="1"/>
            <a:r>
              <a:rPr lang="cs-CZ" dirty="0" smtClean="0"/>
              <a:t>sídla významných mezinárodních institucí (EU, NATO, Mezinárodní soudní dvůr, Sekretariát </a:t>
            </a:r>
            <a:r>
              <a:rPr lang="cs-CZ" dirty="0" err="1" smtClean="0"/>
              <a:t>Commonwealthu</a:t>
            </a:r>
            <a:r>
              <a:rPr lang="cs-CZ" dirty="0" smtClean="0"/>
              <a:t>,…)</a:t>
            </a:r>
          </a:p>
          <a:p>
            <a:pPr lvl="1"/>
            <a:r>
              <a:rPr lang="cs-CZ" dirty="0" smtClean="0"/>
              <a:t>sídla významných bank a nadnárodních korporací </a:t>
            </a:r>
          </a:p>
          <a:p>
            <a:pPr lvl="1"/>
            <a:r>
              <a:rPr lang="cs-CZ" dirty="0" smtClean="0"/>
              <a:t>špičkové služby orientované na cestovní ruch (přímořská i horská střediska, lázeňská místa celosvětového věhlasu, množství historických památek, galerií, muzeí, …)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Doprava:</a:t>
            </a:r>
            <a:endParaRPr lang="cs-CZ" dirty="0" smtClean="0"/>
          </a:p>
          <a:p>
            <a:pPr lvl="1"/>
            <a:r>
              <a:rPr lang="cs-CZ" dirty="0" smtClean="0"/>
              <a:t>hustá a moderní silniční síť (dálniční tahy)</a:t>
            </a:r>
          </a:p>
          <a:p>
            <a:pPr lvl="1"/>
            <a:r>
              <a:rPr lang="cs-CZ" dirty="0" smtClean="0"/>
              <a:t>moderní železniční síť (TGV ve Francii, </a:t>
            </a:r>
            <a:r>
              <a:rPr lang="cs-CZ" dirty="0" err="1" smtClean="0"/>
              <a:t>Eurotunnel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světově i regionálně významné přístavy (Liverpool, Portsmouth,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Havre</a:t>
            </a:r>
            <a:r>
              <a:rPr lang="cs-CZ" dirty="0" smtClean="0"/>
              <a:t>, Marseille, Antverpy, Rotterdam)</a:t>
            </a:r>
          </a:p>
          <a:p>
            <a:pPr lvl="1"/>
            <a:r>
              <a:rPr lang="cs-CZ" dirty="0" smtClean="0"/>
              <a:t>rozšířená těžkotonážní říční doprava – splavnost řek díky systému průplavů (Rýn, </a:t>
            </a:r>
            <a:r>
              <a:rPr lang="cs-CZ" dirty="0" err="1" smtClean="0"/>
              <a:t>Máza</a:t>
            </a:r>
            <a:r>
              <a:rPr lang="cs-CZ" dirty="0" smtClean="0"/>
              <a:t>-Mosela)</a:t>
            </a:r>
          </a:p>
          <a:p>
            <a:pPr lvl="1"/>
            <a:r>
              <a:rPr lang="cs-CZ" dirty="0" smtClean="0"/>
              <a:t>světově i regionálně významná letiště (Londýn, Paříž, Amsterdam)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solidFill>
                  <a:srgbClr val="00B0F0"/>
                </a:solidFill>
              </a:rPr>
              <a:t>Spojené království VB a Severního Irska</a:t>
            </a:r>
            <a:endParaRPr lang="cs-CZ" sz="3200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K Británii patří i řada ostrovů a souostroví - od S: Shetlandy, Orkneje, Vnější a Vnitřní Hebridy, při pobřeží Walesu </a:t>
            </a:r>
            <a:r>
              <a:rPr lang="cs-CZ" dirty="0" err="1" smtClean="0"/>
              <a:t>Anglesey</a:t>
            </a:r>
            <a:r>
              <a:rPr lang="cs-CZ" dirty="0" smtClean="0"/>
              <a:t>, na JZ </a:t>
            </a:r>
            <a:r>
              <a:rPr lang="cs-CZ" dirty="0" err="1" smtClean="0"/>
              <a:t>Scilly</a:t>
            </a:r>
            <a:r>
              <a:rPr lang="cs-CZ" dirty="0" smtClean="0"/>
              <a:t>, na J </a:t>
            </a:r>
            <a:r>
              <a:rPr lang="cs-CZ" dirty="0" err="1" smtClean="0"/>
              <a:t>Wight</a:t>
            </a:r>
            <a:endParaRPr lang="cs-CZ" dirty="0" smtClean="0"/>
          </a:p>
          <a:p>
            <a:r>
              <a:rPr lang="cs-CZ" dirty="0" smtClean="0"/>
              <a:t>Povrch má 2 odlišné části: 1) Anglie + S Irsko rovinatá až </a:t>
            </a:r>
            <a:r>
              <a:rPr lang="cs-CZ" dirty="0" err="1" smtClean="0"/>
              <a:t>pahorkatinná</a:t>
            </a:r>
            <a:r>
              <a:rPr lang="cs-CZ" dirty="0" smtClean="0"/>
              <a:t>, ve Skotsku a Walesu převládají hory</a:t>
            </a:r>
          </a:p>
          <a:p>
            <a:r>
              <a:rPr lang="cs-CZ" dirty="0" smtClean="0"/>
              <a:t>V S Anglii pohoří </a:t>
            </a:r>
            <a:r>
              <a:rPr lang="cs-CZ" dirty="0" err="1" smtClean="0"/>
              <a:t>Penniny</a:t>
            </a:r>
            <a:r>
              <a:rPr lang="cs-CZ" dirty="0" smtClean="0"/>
              <a:t> - v okrajových částech historicky známý výskyt uhelných slojí a železné rudy</a:t>
            </a:r>
          </a:p>
          <a:p>
            <a:r>
              <a:rPr lang="cs-CZ" dirty="0" smtClean="0"/>
              <a:t>Podnebí vlhké, často větrné, výrazně ovlivňované teplým mořským proudem, vysoká četnost výskytu mlh</a:t>
            </a:r>
          </a:p>
          <a:p>
            <a:r>
              <a:rPr lang="cs-CZ" dirty="0" smtClean="0"/>
              <a:t>Nerostné bohatství umožnilo Británii stát se kolébkou průmyslové revoluce a světovou průmyslovou velmocí</a:t>
            </a:r>
          </a:p>
          <a:p>
            <a:pPr lvl="1"/>
            <a:r>
              <a:rPr lang="cs-CZ" dirty="0" smtClean="0"/>
              <a:t>zásoby kvalitního černého uhlí z velké části vytěženy; </a:t>
            </a:r>
          </a:p>
          <a:p>
            <a:pPr lvl="1"/>
            <a:r>
              <a:rPr lang="cs-CZ" dirty="0" smtClean="0"/>
              <a:t>Zásoby železné rudy jsou prakticky vyčerpány (dnes již jen těžba ve </a:t>
            </a:r>
            <a:r>
              <a:rPr lang="cs-CZ" dirty="0" err="1" smtClean="0"/>
              <a:t>stř</a:t>
            </a:r>
            <a:r>
              <a:rPr lang="cs-CZ" dirty="0" smtClean="0"/>
              <a:t>. Anglii)</a:t>
            </a:r>
          </a:p>
          <a:p>
            <a:pPr lvl="1"/>
            <a:r>
              <a:rPr lang="cs-CZ" dirty="0" smtClean="0"/>
              <a:t>Významná produkce soli a kaolinu</a:t>
            </a:r>
          </a:p>
          <a:p>
            <a:r>
              <a:rPr lang="cs-CZ" dirty="0" smtClean="0"/>
              <a:t>70. léta – ropa a zemní plyn těžené v šelfu Severního moře</a:t>
            </a:r>
          </a:p>
          <a:p>
            <a:r>
              <a:rPr lang="cs-CZ" dirty="0" smtClean="0"/>
              <a:t>Tradiční obory (hornictví, hutnictví, stavba lodí) v útlumu, nová odvětví: např. chemický a petrochemický průmysl, elektrotechnický a elektronický průmysl, letecký průmysl…</a:t>
            </a:r>
          </a:p>
          <a:p>
            <a:r>
              <a:rPr lang="cs-CZ" dirty="0" smtClean="0"/>
              <a:t>V mezinárodním styku klíčová role námořní dopravy, řada přístavů</a:t>
            </a:r>
          </a:p>
          <a:p>
            <a:r>
              <a:rPr lang="cs-CZ" dirty="0" smtClean="0"/>
              <a:t>90 % populace ve městech, vysoká průměrná hustota zalidnění, ale rozmístění obyvatelstva velmi nerovnoměrně</a:t>
            </a:r>
          </a:p>
          <a:p>
            <a:r>
              <a:rPr lang="cs-CZ" dirty="0" smtClean="0"/>
              <a:t>Silný sektor služeb</a:t>
            </a:r>
          </a:p>
          <a:p>
            <a:r>
              <a:rPr lang="pl-PL" dirty="0" smtClean="0"/>
              <a:t>Na sklonku 90. let </a:t>
            </a:r>
            <a:r>
              <a:rPr lang="cs-CZ" dirty="0" smtClean="0"/>
              <a:t>získaly Skotsko, Wales i Severní Irsko určitou formu samosprávy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Vybrané geografické charakteristiky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600" dirty="0" smtClean="0"/>
              <a:t>cca 700 milionů obyvatel, 15 % světové populace</a:t>
            </a:r>
          </a:p>
          <a:p>
            <a:r>
              <a:rPr lang="cs-CZ" sz="3600" dirty="0" smtClean="0"/>
              <a:t>ze všech kontinentů nejvyšší průměrnou hustotu zalidnění (67 obyvatel na km²), ale velké odchylky mezi jednotlivými státy a oblastmi</a:t>
            </a:r>
          </a:p>
          <a:p>
            <a:r>
              <a:rPr lang="cs-CZ" sz="3600" dirty="0" smtClean="0"/>
              <a:t>obyvatelstvo je vysoce </a:t>
            </a:r>
            <a:r>
              <a:rPr lang="cs-CZ" sz="3600" b="1" dirty="0" smtClean="0"/>
              <a:t>urbanizované</a:t>
            </a:r>
            <a:r>
              <a:rPr lang="cs-CZ" sz="3600" dirty="0" smtClean="0"/>
              <a:t> – ve městech žijí asi 3/5 obyvatel, většina lidí žijících ve městech pracuje v průmyslu, službách nebo dopravě</a:t>
            </a:r>
          </a:p>
          <a:p>
            <a:r>
              <a:rPr lang="cs-CZ" sz="3600" dirty="0" smtClean="0"/>
              <a:t>převážná část evropských států je </a:t>
            </a:r>
            <a:r>
              <a:rPr lang="cs-CZ" sz="3600" b="1" dirty="0" smtClean="0"/>
              <a:t>přímořských</a:t>
            </a:r>
            <a:r>
              <a:rPr lang="cs-CZ" sz="3600" dirty="0" smtClean="0"/>
              <a:t> – 3/4 území, na němž žije 9/10 obyvatelstva, nejsou vzdáleny od moře více než 300 km</a:t>
            </a:r>
          </a:p>
          <a:p>
            <a:r>
              <a:rPr lang="cs-CZ" sz="3600" dirty="0" smtClean="0"/>
              <a:t>velká různost jazyků, náboženství (i když převažují křesťanské směry), písem (třebaže převládá latinka)</a:t>
            </a:r>
          </a:p>
          <a:p>
            <a:r>
              <a:rPr lang="cs-CZ" sz="3600" dirty="0" smtClean="0"/>
              <a:t>většinu obyvatel tvoří </a:t>
            </a:r>
            <a:r>
              <a:rPr lang="cs-CZ" sz="3600" b="1" dirty="0" smtClean="0"/>
              <a:t>Indoevropané </a:t>
            </a:r>
            <a:r>
              <a:rPr lang="cs-CZ" sz="3600" dirty="0" smtClean="0"/>
              <a:t>(nejpočetnější </a:t>
            </a:r>
            <a:r>
              <a:rPr lang="cs-CZ" sz="3600" b="1" dirty="0" smtClean="0"/>
              <a:t>Slované</a:t>
            </a:r>
            <a:r>
              <a:rPr lang="cs-CZ" sz="3600" dirty="0" smtClean="0"/>
              <a:t>), dále </a:t>
            </a:r>
            <a:r>
              <a:rPr lang="cs-CZ" sz="3600" b="1" dirty="0" smtClean="0"/>
              <a:t>Germáni, </a:t>
            </a:r>
            <a:r>
              <a:rPr lang="cs-CZ" sz="3600" dirty="0" smtClean="0"/>
              <a:t>obyvatelstvo </a:t>
            </a:r>
            <a:r>
              <a:rPr lang="cs-CZ" sz="3600" b="1" dirty="0" smtClean="0"/>
              <a:t>románské, </a:t>
            </a:r>
            <a:r>
              <a:rPr lang="cs-CZ" sz="3600" dirty="0" smtClean="0"/>
              <a:t>v Evropě žijí také lidé hovořící </a:t>
            </a:r>
            <a:r>
              <a:rPr lang="cs-CZ" sz="3600" b="1" dirty="0" smtClean="0"/>
              <a:t>ugrofinskými </a:t>
            </a:r>
            <a:r>
              <a:rPr lang="cs-CZ" sz="3600" dirty="0" smtClean="0"/>
              <a:t>jazyky (Finové, Maďaři, Estonci a Laponci), menší část hovoří jazyky </a:t>
            </a:r>
            <a:r>
              <a:rPr lang="cs-CZ" sz="3600" b="1" dirty="0" smtClean="0"/>
              <a:t>keltskými</a:t>
            </a:r>
            <a:r>
              <a:rPr lang="cs-CZ" sz="3600" i="1" dirty="0" smtClean="0"/>
              <a:t>, </a:t>
            </a:r>
            <a:r>
              <a:rPr lang="cs-CZ" sz="3600" b="1" dirty="0" smtClean="0"/>
              <a:t>baltskými</a:t>
            </a:r>
            <a:r>
              <a:rPr lang="cs-CZ" sz="3600" i="1" dirty="0" smtClean="0"/>
              <a:t>, </a:t>
            </a:r>
            <a:r>
              <a:rPr lang="cs-CZ" sz="3600" b="1" dirty="0" smtClean="0"/>
              <a:t>helénskými</a:t>
            </a:r>
          </a:p>
          <a:p>
            <a:r>
              <a:rPr lang="cs-CZ" sz="3600" dirty="0" smtClean="0"/>
              <a:t>patří k </a:t>
            </a:r>
            <a:r>
              <a:rPr lang="cs-CZ" sz="3600" b="1" dirty="0" smtClean="0"/>
              <a:t>hospodářsky nejvyspělejším </a:t>
            </a:r>
            <a:r>
              <a:rPr lang="cs-CZ" sz="3600" dirty="0" smtClean="0"/>
              <a:t>světadílům</a:t>
            </a:r>
          </a:p>
          <a:p>
            <a:r>
              <a:rPr lang="cs-CZ" sz="3600" dirty="0" smtClean="0"/>
              <a:t>vynikající podmínky pro zemědělství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Irsko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Irsko je v Evropě "vysunuto" nejvíce směrem k Severní Americe, což mu v posledních stoletích dodávalo zvláštní strategický význam (kdysi s ohledem na kladení podmořských telegrafních kabelů, poté v letecké dopravě na prvních transoceánských linkách atd.).</a:t>
            </a:r>
          </a:p>
          <a:p>
            <a:r>
              <a:rPr lang="cs-CZ" dirty="0" smtClean="0"/>
              <a:t>Klima je teplotně mírné a dosti vlhké, časté silné větry jsou velkou překážkou pro stromovou vegetaci, ve využití ploch je tudíž mnoho pastvin.</a:t>
            </a:r>
          </a:p>
          <a:p>
            <a:r>
              <a:rPr lang="cs-CZ" dirty="0" smtClean="0"/>
              <a:t>Nerostné bohatství není významné, jedinou výjimku představují zásoby rud zinku (největší evropský producent), především ve středním Irsku.</a:t>
            </a:r>
          </a:p>
          <a:p>
            <a:r>
              <a:rPr lang="cs-CZ" dirty="0" smtClean="0"/>
              <a:t>pozoruhodným způsobem k výraznému hospodářskému vzestupu</a:t>
            </a:r>
          </a:p>
          <a:p>
            <a:pPr lvl="1"/>
            <a:r>
              <a:rPr lang="cs-CZ" sz="2900" dirty="0" smtClean="0"/>
              <a:t>promyšlená státní strategie ve stimulaci vzdělanosti, podpoře </a:t>
            </a:r>
            <a:r>
              <a:rPr lang="cs-CZ" sz="2800" dirty="0" smtClean="0"/>
              <a:t>zahraničních investorů a výběru perspektivních odvětví, využití fondů EU, jazyková orientace na angličtinu, "britská" pracovní a společenská kultura a adaptabilita, ale i dlouhodobě existující diference vůči cenové hladině v Británii</a:t>
            </a:r>
            <a:endParaRPr lang="cs-CZ" dirty="0" smtClean="0"/>
          </a:p>
          <a:p>
            <a:r>
              <a:rPr lang="cs-CZ" dirty="0" smtClean="0"/>
              <a:t>od sousední Británie v Irsku silně převládají římští katolíci (94 % věřících)</a:t>
            </a:r>
          </a:p>
          <a:p>
            <a:r>
              <a:rPr lang="cs-CZ" dirty="0" smtClean="0"/>
              <a:t>velkým podílem </a:t>
            </a:r>
            <a:r>
              <a:rPr lang="cs-CZ" dirty="0" err="1" smtClean="0"/>
              <a:t>high</a:t>
            </a:r>
            <a:r>
              <a:rPr lang="cs-CZ" dirty="0" smtClean="0"/>
              <a:t>-</a:t>
            </a:r>
            <a:r>
              <a:rPr lang="cs-CZ" dirty="0" err="1" smtClean="0"/>
              <a:t>tech</a:t>
            </a:r>
            <a:r>
              <a:rPr lang="cs-CZ" dirty="0" smtClean="0"/>
              <a:t>, mimořádně se posílil sektor služeb</a:t>
            </a:r>
          </a:p>
          <a:p>
            <a:r>
              <a:rPr lang="cs-CZ" dirty="0" smtClean="0"/>
              <a:t>V kdysi zcela převládajícím zemědělství má větší význam živočišná výroba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Francie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Různorodost krajinných typů, příhodné klima a dostatek historických objektů a památek </a:t>
            </a:r>
            <a:r>
              <a:rPr lang="cs-CZ" dirty="0" smtClean="0">
                <a:sym typeface="Symbol"/>
              </a:rPr>
              <a:t></a:t>
            </a:r>
            <a:r>
              <a:rPr lang="cs-CZ" dirty="0" smtClean="0"/>
              <a:t> mimořádný rozvoj cestovního ruchu</a:t>
            </a:r>
          </a:p>
          <a:p>
            <a:r>
              <a:rPr lang="cs-CZ" dirty="0" smtClean="0"/>
              <a:t>Stagnace počtu obyvatel překryta imigrací</a:t>
            </a:r>
          </a:p>
          <a:p>
            <a:r>
              <a:rPr lang="cs-CZ" dirty="0" smtClean="0"/>
              <a:t>V sídelní struktuře dominantní role hlavního města</a:t>
            </a:r>
          </a:p>
          <a:p>
            <a:r>
              <a:rPr lang="cs-CZ" dirty="0" smtClean="0"/>
              <a:t>Dlouhodobě centralizovaný státe, avšak nyní uplatňuje samosprávu na dvou regionálních úrovních (kraje, departementy)</a:t>
            </a:r>
          </a:p>
          <a:p>
            <a:r>
              <a:rPr lang="cs-CZ" dirty="0" smtClean="0"/>
              <a:t>Vysoce rozvinutá tržní ekonomika</a:t>
            </a:r>
          </a:p>
          <a:p>
            <a:pPr lvl="1"/>
            <a:r>
              <a:rPr lang="cs-CZ" dirty="0" smtClean="0"/>
              <a:t>Důraz na </a:t>
            </a:r>
            <a:r>
              <a:rPr lang="cs-CZ" dirty="0" err="1" smtClean="0"/>
              <a:t>mimoprodukční</a:t>
            </a:r>
            <a:r>
              <a:rPr lang="cs-CZ" dirty="0" smtClean="0"/>
              <a:t> funkce zemědělství a usilují o rozsáhlé dotace pro svůj </a:t>
            </a:r>
            <a:r>
              <a:rPr lang="cs-CZ" smtClean="0"/>
              <a:t>agrární sektor</a:t>
            </a:r>
            <a:endParaRPr lang="cs-CZ" dirty="0" smtClean="0"/>
          </a:p>
          <a:p>
            <a:pPr lvl="1"/>
            <a:r>
              <a:rPr lang="cs-CZ" dirty="0" smtClean="0"/>
              <a:t>Průmyslová výroba prodělala (hl. na V a S) transformaci odklonem od tradičních odvětví</a:t>
            </a:r>
          </a:p>
          <a:p>
            <a:pPr lvl="1"/>
            <a:r>
              <a:rPr lang="cs-CZ" dirty="0" smtClean="0"/>
              <a:t>Významná produkce el. energie založena hl. na jaderných elektrárnách</a:t>
            </a:r>
          </a:p>
          <a:p>
            <a:pPr lvl="1"/>
            <a:r>
              <a:rPr lang="cs-CZ" dirty="0" smtClean="0"/>
              <a:t>V minulosti významná těžba černého uhlí a železné rudy (Lotrinsko) je již jen na nízké úrovni. Významnější těžba živce, sádrovce a produkce soli. </a:t>
            </a:r>
          </a:p>
          <a:p>
            <a:pPr lvl="1"/>
            <a:r>
              <a:rPr lang="cs-CZ" dirty="0" smtClean="0"/>
              <a:t>Rozvinutý terciární sektor, na dobré úrovni je doprava, zdravotnictví a cestovní ruch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Francie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245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8428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82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Benelux 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700808"/>
            <a:ext cx="8230688" cy="4572000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Tyto tři státy se v r. 1944 rozhodly pro integraci v rámci celní unie, v platnost vstoupila v r. 1948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Pro celé Nizozemí a velkou část Belgie je typický rovinatý reliéf. Značná část pod úrovní hladiny oceánu. Hornatější je JV část Belgie (pohoří Ardeny). 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Kvůli neustálým problémům s mořem vybudovali Holanďané velké množství odvodňovacích kanálů a hrází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Hustota zalidnění je velmi vysoká ve všech 3 státech. Nizozemí má nejvyšší hustotu zalidnění v Evropě a jednu z nejvyšších na světě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Na nizozemském území se nachází jedna z nejvýznamnějších konurbací Evropy </a:t>
            </a:r>
            <a:r>
              <a:rPr lang="cs-CZ" sz="5200" i="1" dirty="0" err="1" smtClean="0">
                <a:latin typeface="Times New Roman" pitchFamily="18" charset="0"/>
                <a:cs typeface="Times New Roman" pitchFamily="18" charset="0"/>
              </a:rPr>
              <a:t>Randstad</a:t>
            </a:r>
            <a:r>
              <a:rPr lang="cs-CZ" sz="5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5200" i="1" dirty="0" err="1" smtClean="0">
                <a:latin typeface="Times New Roman" pitchFamily="18" charset="0"/>
                <a:cs typeface="Times New Roman" pitchFamily="18" charset="0"/>
              </a:rPr>
              <a:t>Holland</a:t>
            </a: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 – jádro tvoří nizozemská města Amsterdam, Rotterdam, Utrecht a Haag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Národnostní složení všech 3 států pestré</a:t>
            </a:r>
          </a:p>
          <a:p>
            <a:pPr lvl="1">
              <a:spcBef>
                <a:spcPct val="0"/>
              </a:spcBef>
            </a:pPr>
            <a:r>
              <a:rPr lang="cs-CZ" sz="5200" b="1" dirty="0" smtClean="0">
                <a:latin typeface="Times New Roman" pitchFamily="18" charset="0"/>
                <a:cs typeface="Times New Roman" pitchFamily="18" charset="0"/>
              </a:rPr>
              <a:t>Belgie</a:t>
            </a: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 je rozdělena na severní část obývanou Vlámy, jih osídlený Valony a dvojjazyčný Brusel</a:t>
            </a:r>
          </a:p>
          <a:p>
            <a:pPr lvl="1"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Největší podíl cizinců (cca 42 %) žije v Lucembursku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Státy Beneluxu patří mezi nejrozvinutější státy světa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Už ve středověku patřili Holanďané  k významným obchodníkům. Nizozemí zařadilo mezi významné koloniální velmoci. Do sféry jeho vlivu patřila území po celém světě.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Výhodná poloha u Atlantského oceánu umožnila rychlý rozvoj měst</a:t>
            </a:r>
          </a:p>
          <a:p>
            <a:pPr>
              <a:spcBef>
                <a:spcPct val="0"/>
              </a:spcBef>
            </a:pPr>
            <a:r>
              <a:rPr lang="cs-CZ" sz="5200" dirty="0" smtClean="0">
                <a:latin typeface="Times New Roman" pitchFamily="18" charset="0"/>
                <a:cs typeface="Times New Roman" pitchFamily="18" charset="0"/>
              </a:rPr>
              <a:t>Zemědělství velmi intenzivní a mechanizované. Převládá ŽV nad RV. Specialitou v Nizozemí je pěstování květin (tulipány, chryzantémy a další květiny). Rozšířené je pěstování ovoce a zeleniny v obřích sklenících.</a:t>
            </a:r>
          </a:p>
          <a:p>
            <a:pPr>
              <a:spcBef>
                <a:spcPct val="0"/>
              </a:spcBef>
            </a:pPr>
            <a:endParaRPr 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cs-CZ" dirty="0"/>
          </a:p>
        </p:txBody>
      </p:sp>
      <p:pic>
        <p:nvPicPr>
          <p:cNvPr id="4" name="Obrázek 3" descr="benelux.map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0053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Skupina 7"/>
          <p:cNvGrpSpPr/>
          <p:nvPr/>
        </p:nvGrpSpPr>
        <p:grpSpPr>
          <a:xfrm>
            <a:off x="6732240" y="0"/>
            <a:ext cx="2411760" cy="1462410"/>
            <a:chOff x="6732240" y="0"/>
            <a:chExt cx="2411760" cy="1462410"/>
          </a:xfrm>
        </p:grpSpPr>
        <p:pic>
          <p:nvPicPr>
            <p:cNvPr id="6" name="Obrázek 6" descr="BelgieGemeenschappenkaart.png"/>
            <p:cNvPicPr>
              <a:picLocks noChangeAspect="1"/>
            </p:cNvPicPr>
            <p:nvPr/>
          </p:nvPicPr>
          <p:blipFill>
            <a:blip r:embed="rId3" cstate="print"/>
            <a:srcRect t="11425"/>
            <a:stretch>
              <a:fillRect/>
            </a:stretch>
          </p:blipFill>
          <p:spPr bwMode="auto">
            <a:xfrm>
              <a:off x="7619281" y="0"/>
              <a:ext cx="1524719" cy="146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ovéPole 5"/>
            <p:cNvSpPr txBox="1">
              <a:spLocks noChangeArrowheads="1"/>
            </p:cNvSpPr>
            <p:nvPr/>
          </p:nvSpPr>
          <p:spPr bwMode="auto">
            <a:xfrm>
              <a:off x="6732240" y="764704"/>
              <a:ext cx="13434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sz="900" dirty="0" smtClean="0">
                  <a:latin typeface="Times New Roman" pitchFamily="18" charset="0"/>
                  <a:cs typeface="Times New Roman" pitchFamily="18" charset="0"/>
                </a:rPr>
                <a:t>Žlutá </a:t>
              </a:r>
              <a:r>
                <a:rPr lang="cs-CZ" sz="900" dirty="0">
                  <a:latin typeface="Times New Roman" pitchFamily="18" charset="0"/>
                  <a:cs typeface="Times New Roman" pitchFamily="18" charset="0"/>
                </a:rPr>
                <a:t>barva </a:t>
              </a:r>
              <a:r>
                <a:rPr lang="cs-CZ" sz="900" dirty="0" smtClean="0">
                  <a:latin typeface="Times New Roman" pitchFamily="18" charset="0"/>
                  <a:cs typeface="Times New Roman" pitchFamily="18" charset="0"/>
                </a:rPr>
                <a:t>- Vlámové červená - </a:t>
              </a:r>
              <a:r>
                <a:rPr lang="cs-CZ" sz="900" dirty="0" err="1" smtClean="0">
                  <a:latin typeface="Times New Roman" pitchFamily="18" charset="0"/>
                  <a:cs typeface="Times New Roman" pitchFamily="18" charset="0"/>
                </a:rPr>
                <a:t>Valoni</a:t>
              </a:r>
              <a:r>
                <a:rPr lang="cs-CZ" sz="9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cs-CZ" sz="900" dirty="0">
                  <a:latin typeface="Times New Roman" pitchFamily="18" charset="0"/>
                  <a:cs typeface="Times New Roman" pitchFamily="18" charset="0"/>
                </a:rPr>
                <a:t>Modře </a:t>
              </a:r>
              <a:r>
                <a:rPr lang="cs-CZ" sz="900" dirty="0" smtClean="0">
                  <a:latin typeface="Times New Roman" pitchFamily="18" charset="0"/>
                  <a:cs typeface="Times New Roman" pitchFamily="18" charset="0"/>
                </a:rPr>
                <a:t>- německy hovořící obyvatelstvo.</a:t>
              </a:r>
              <a:endParaRPr lang="cs-CZ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Jižní Evropa - vymezení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700" dirty="0" smtClean="0"/>
              <a:t>Pyrenejský poloostrov – Španělsko a Portugalsko</a:t>
            </a:r>
          </a:p>
          <a:p>
            <a:r>
              <a:rPr lang="cs-CZ" sz="1700" dirty="0" smtClean="0"/>
              <a:t>Apeninský poloostrov – Itálie</a:t>
            </a:r>
          </a:p>
          <a:p>
            <a:r>
              <a:rPr lang="cs-CZ" sz="1700" dirty="0" smtClean="0"/>
              <a:t>Balkánský poloostrov – Řecko</a:t>
            </a:r>
          </a:p>
          <a:p>
            <a:r>
              <a:rPr lang="cs-CZ" sz="1700" dirty="0" smtClean="0"/>
              <a:t>K jihoevropským státům patří také státy s malou rozlohou: Andorra, Vatikán, San Marino, Monako a Malta</a:t>
            </a:r>
          </a:p>
          <a:p>
            <a:endParaRPr lang="cs-CZ" sz="1700" dirty="0" smtClean="0"/>
          </a:p>
          <a:p>
            <a:r>
              <a:rPr lang="cs-CZ" sz="1700" dirty="0" smtClean="0"/>
              <a:t>Specifické charakteristiky přírodních prvků Středozemí jsou dány její polohou v subtropech (mediteránní typ) s dostatkem tepla, v letních měsících naopak nedostatkem srážek, které mají především sezónní charakter. </a:t>
            </a:r>
          </a:p>
          <a:p>
            <a:r>
              <a:rPr lang="cs-CZ" sz="1700" dirty="0" smtClean="0"/>
              <a:t>Přírodní prvky ovlivňuje také rozložení pevnina moří, značná plošná rozloha v poledníkovém i rovnoběžkovém směru, geologický a tektonický vývoj. </a:t>
            </a:r>
          </a:p>
          <a:p>
            <a:r>
              <a:rPr lang="cs-CZ" sz="1700" dirty="0" smtClean="0"/>
              <a:t>Převládá horský reliéf alpínských </a:t>
            </a:r>
            <a:r>
              <a:rPr lang="cs-CZ" sz="1700" dirty="0" err="1" smtClean="0"/>
              <a:t>vrásovozlomových</a:t>
            </a:r>
            <a:r>
              <a:rPr lang="cs-CZ" sz="1700" dirty="0" smtClean="0"/>
              <a:t> struktur, plošně rozlehlé jsou i hercynské struktury. </a:t>
            </a:r>
          </a:p>
          <a:p>
            <a:r>
              <a:rPr lang="cs-CZ" sz="1700" dirty="0" smtClean="0"/>
              <a:t>Poklesy ker zapříčinily vznik depresí, které se zalily mořem. Pohyby ker probíhají i v současnosti a projevují se častým zemětřesením a vulkanismem. </a:t>
            </a:r>
          </a:p>
          <a:p>
            <a:r>
              <a:rPr lang="cs-CZ" sz="1700" dirty="0" smtClean="0"/>
              <a:t>Přírodní podmínky (teplota vzduchu, srážky) umožnily rozvoj zemědělství již od dob starověku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928670"/>
            <a:ext cx="25557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FG regionalizace J Evropy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Region spadá pod několik fyzicko-geografických </a:t>
            </a:r>
          </a:p>
          <a:p>
            <a:r>
              <a:rPr lang="cs-CZ" dirty="0" smtClean="0"/>
              <a:t>regionů pod oblast:</a:t>
            </a:r>
          </a:p>
          <a:p>
            <a:r>
              <a:rPr lang="cs-CZ" b="1" dirty="0" smtClean="0"/>
              <a:t>1 Iberskou</a:t>
            </a:r>
            <a:endParaRPr lang="cs-CZ" dirty="0" smtClean="0"/>
          </a:p>
          <a:p>
            <a:r>
              <a:rPr lang="cs-CZ" b="1" dirty="0" smtClean="0"/>
              <a:t>2 Apeninskou </a:t>
            </a:r>
            <a:endParaRPr lang="cs-CZ" dirty="0" smtClean="0"/>
          </a:p>
          <a:p>
            <a:r>
              <a:rPr lang="cs-CZ" b="1" dirty="0" smtClean="0"/>
              <a:t>3 částečně Alpsko-karpatskou</a:t>
            </a:r>
            <a:endParaRPr lang="cs-CZ" dirty="0" smtClean="0"/>
          </a:p>
          <a:p>
            <a:r>
              <a:rPr lang="cs-CZ" b="1" smtClean="0"/>
              <a:t>4 částečně Balkánskou</a:t>
            </a:r>
            <a:endParaRPr lang="cs-CZ" smtClean="0"/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hlavní starověku sídlem evropské civilizace</a:t>
            </a:r>
          </a:p>
          <a:p>
            <a:r>
              <a:rPr lang="cs-CZ" dirty="0" smtClean="0"/>
              <a:t>Staří Řekové, Římané</a:t>
            </a:r>
          </a:p>
          <a:p>
            <a:r>
              <a:rPr lang="cs-CZ" dirty="0" smtClean="0"/>
              <a:t>Ve Vatikánu sídlí hlava katolické církve - papež František</a:t>
            </a:r>
          </a:p>
          <a:p>
            <a:r>
              <a:rPr lang="cs-CZ" dirty="0" smtClean="0"/>
              <a:t>Na začátku novověku tržiště obchodu a rozvoje kultury přeneseno spíše k zemím na pobřeží Atlantskému oceánu a význam Středomoří a hlavně Jižní Evropy upadl</a:t>
            </a:r>
          </a:p>
          <a:p>
            <a:r>
              <a:rPr lang="cs-CZ" dirty="0" smtClean="0"/>
              <a:t>převážně chudší země, nejvýznamnější příjmy z cestovního ruchu</a:t>
            </a:r>
          </a:p>
          <a:p>
            <a:r>
              <a:rPr lang="cs-CZ" dirty="0" smtClean="0"/>
              <a:t>většina podporována EU</a:t>
            </a:r>
          </a:p>
          <a:p>
            <a:r>
              <a:rPr lang="cs-CZ" dirty="0" smtClean="0"/>
              <a:t>významné zemědělství</a:t>
            </a:r>
          </a:p>
          <a:p>
            <a:pPr lvl="1"/>
            <a:r>
              <a:rPr lang="cs-CZ" dirty="0" smtClean="0"/>
              <a:t>ovoce, olivy, fíky, víno </a:t>
            </a:r>
          </a:p>
          <a:p>
            <a:pPr lvl="1"/>
            <a:r>
              <a:rPr lang="cs-CZ" dirty="0" smtClean="0"/>
              <a:t>velké množství slunečných dní, velkým rizikem sucho a požáry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Španělsko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964488" cy="5040560"/>
          </a:xfrm>
        </p:spPr>
        <p:txBody>
          <a:bodyPr>
            <a:noAutofit/>
          </a:bodyPr>
          <a:lstStyle/>
          <a:p>
            <a:r>
              <a:rPr lang="cs-CZ" sz="1400" dirty="0" smtClean="0"/>
              <a:t>Konstituční monarchie, součástí Baleáry, Kanárské ostrovy a 2 města na africkém pobřeží  (</a:t>
            </a:r>
            <a:r>
              <a:rPr lang="cs-CZ" sz="1400" dirty="0" err="1" smtClean="0"/>
              <a:t>Ceuta</a:t>
            </a:r>
            <a:r>
              <a:rPr lang="cs-CZ" sz="1400" dirty="0" smtClean="0"/>
              <a:t> a </a:t>
            </a:r>
            <a:r>
              <a:rPr lang="cs-CZ" sz="1400" dirty="0" err="1" smtClean="0"/>
              <a:t>Melilla</a:t>
            </a:r>
            <a:r>
              <a:rPr lang="cs-CZ" sz="1400" dirty="0" smtClean="0"/>
              <a:t>)</a:t>
            </a:r>
          </a:p>
          <a:p>
            <a:r>
              <a:rPr lang="cs-CZ" sz="1400" dirty="0" smtClean="0"/>
              <a:t>S - horský masiv Pyreneje, vnitrozemí náhorní plošina Meseta</a:t>
            </a:r>
          </a:p>
          <a:p>
            <a:r>
              <a:rPr lang="pt-BR" sz="1400" dirty="0" smtClean="0"/>
              <a:t>Vlhké oblasti </a:t>
            </a:r>
            <a:r>
              <a:rPr lang="cs-CZ" sz="1400" dirty="0" smtClean="0"/>
              <a:t>–</a:t>
            </a:r>
            <a:r>
              <a:rPr lang="pt-BR" sz="1400" dirty="0" smtClean="0"/>
              <a:t> </a:t>
            </a:r>
            <a:r>
              <a:rPr lang="cs-CZ" sz="1400" dirty="0" smtClean="0"/>
              <a:t>S hranice s </a:t>
            </a:r>
            <a:r>
              <a:rPr lang="cs-CZ" sz="1400" dirty="0" err="1" smtClean="0"/>
              <a:t>Portug</a:t>
            </a:r>
            <a:r>
              <a:rPr lang="cs-CZ" sz="1400" dirty="0" smtClean="0"/>
              <a:t>., podél Biskajského zálivu, Pyreneje a jejich podhůří, ke Středozemnímu moři. Suchý střed a J znaky klimatu S Afriky; JV země je jedním z nejsušších míst v </a:t>
            </a:r>
            <a:r>
              <a:rPr lang="cs-CZ" sz="1400" dirty="0" err="1" smtClean="0"/>
              <a:t>Evr</a:t>
            </a:r>
            <a:r>
              <a:rPr lang="cs-CZ" sz="1400" dirty="0" smtClean="0"/>
              <a:t>. (</a:t>
            </a:r>
            <a:r>
              <a:rPr lang="pl-PL" sz="1400" dirty="0" smtClean="0"/>
              <a:t>200 mm/rok)</a:t>
            </a:r>
          </a:p>
          <a:p>
            <a:r>
              <a:rPr lang="cs-CZ" sz="1400" dirty="0" smtClean="0"/>
              <a:t>Bohatá historie, křížení civilizačních proudů mezi Afrikou a Evropou - křesťanské a arabské kulturní vlivy, ale i vliv židovské nebo cikánské kultury</a:t>
            </a:r>
          </a:p>
          <a:p>
            <a:r>
              <a:rPr lang="pl-PL" sz="1400" dirty="0" smtClean="0"/>
              <a:t>Konec 15. století - d</a:t>
            </a:r>
            <a:r>
              <a:rPr lang="cs-CZ" sz="1400" dirty="0" smtClean="0"/>
              <a:t>oba největšího </a:t>
            </a:r>
            <a:r>
              <a:rPr lang="pl-PL" sz="1400" dirty="0" smtClean="0"/>
              <a:t>rozmachu, </a:t>
            </a:r>
            <a:r>
              <a:rPr lang="cs-CZ" sz="1400" dirty="0" smtClean="0"/>
              <a:t>zámořské objevy, koloniální mocnost</a:t>
            </a:r>
          </a:p>
          <a:p>
            <a:r>
              <a:rPr lang="cs-CZ" sz="1400" dirty="0" smtClean="0"/>
              <a:t>Hustota zalidnění nízká, osídlení nerovnoměrné - husté přímořské oblasti a ostrovy,  vnitrozemí (kromě madridské aglomerace) osídleno řídce</a:t>
            </a:r>
          </a:p>
          <a:p>
            <a:r>
              <a:rPr lang="cs-CZ" sz="1400" dirty="0" smtClean="0"/>
              <a:t>Od Španělů (75 % </a:t>
            </a:r>
            <a:r>
              <a:rPr lang="cs-CZ" sz="1400" dirty="0" err="1" smtClean="0"/>
              <a:t>obyv</a:t>
            </a:r>
            <a:r>
              <a:rPr lang="cs-CZ" sz="1400" dirty="0" smtClean="0"/>
              <a:t>.) se jazykově a kulturně odlišují Katalánci </a:t>
            </a:r>
            <a:r>
              <a:rPr lang="pt-BR" sz="1400" dirty="0" smtClean="0"/>
              <a:t>na </a:t>
            </a:r>
            <a:r>
              <a:rPr lang="cs-CZ" sz="1400" dirty="0" smtClean="0"/>
              <a:t>SV </a:t>
            </a:r>
            <a:r>
              <a:rPr lang="pt-BR" sz="1400" dirty="0" smtClean="0"/>
              <a:t>a Galicijci na </a:t>
            </a:r>
            <a:r>
              <a:rPr lang="cs-CZ" sz="1400" dirty="0" smtClean="0"/>
              <a:t>SZ (románské </a:t>
            </a:r>
            <a:r>
              <a:rPr lang="cs-CZ" sz="1400" dirty="0" err="1" smtClean="0"/>
              <a:t>jaz</a:t>
            </a:r>
            <a:r>
              <a:rPr lang="cs-CZ" sz="1400" dirty="0" smtClean="0"/>
              <a:t>.);</a:t>
            </a:r>
            <a:r>
              <a:rPr lang="pt-BR" sz="1400" dirty="0" smtClean="0"/>
              <a:t> Baskové na </a:t>
            </a:r>
            <a:r>
              <a:rPr lang="cs-CZ" sz="1400" dirty="0" smtClean="0"/>
              <a:t>S -</a:t>
            </a:r>
            <a:r>
              <a:rPr lang="pt-BR" sz="1400" dirty="0" smtClean="0"/>
              <a:t> izolovaný</a:t>
            </a:r>
            <a:r>
              <a:rPr lang="cs-CZ" sz="1400" dirty="0" smtClean="0"/>
              <a:t> jazyk </a:t>
            </a:r>
            <a:r>
              <a:rPr lang="cs-CZ" sz="1400" dirty="0" err="1" smtClean="0"/>
              <a:t>euskera</a:t>
            </a:r>
            <a:endParaRPr lang="cs-CZ" sz="1400" dirty="0" smtClean="0"/>
          </a:p>
          <a:p>
            <a:r>
              <a:rPr lang="cs-CZ" sz="1400" dirty="0" smtClean="0"/>
              <a:t>50. léta 20. století - zaostávající země Evropy, za pomoci zahraničního kapitálu restrukturalizace hospodářství a posílení významu progresivních </a:t>
            </a:r>
            <a:r>
              <a:rPr lang="cs-CZ" sz="1400" dirty="0" err="1" smtClean="0"/>
              <a:t>prům</a:t>
            </a:r>
            <a:r>
              <a:rPr lang="cs-CZ" sz="1400" dirty="0" smtClean="0"/>
              <a:t>. oborů</a:t>
            </a:r>
          </a:p>
          <a:p>
            <a:r>
              <a:rPr lang="cs-CZ" sz="1400" dirty="0" smtClean="0"/>
              <a:t>V 70. letech investovaly do výstavby montážních závodů velké světové </a:t>
            </a:r>
            <a:r>
              <a:rPr lang="cs-CZ" sz="1400" dirty="0" smtClean="0">
                <a:sym typeface="Symbol"/>
              </a:rPr>
              <a:t> </a:t>
            </a:r>
            <a:r>
              <a:rPr lang="cs-CZ" sz="1400" dirty="0" smtClean="0"/>
              <a:t>významný </a:t>
            </a:r>
            <a:r>
              <a:rPr lang="cs-CZ" sz="1400" dirty="0" err="1" smtClean="0"/>
              <a:t>evr</a:t>
            </a:r>
            <a:r>
              <a:rPr lang="cs-CZ" sz="1400" dirty="0" smtClean="0"/>
              <a:t>. </a:t>
            </a:r>
            <a:r>
              <a:rPr lang="cs-CZ" sz="1400" smtClean="0"/>
              <a:t>výrobce </a:t>
            </a:r>
            <a:r>
              <a:rPr lang="cs-CZ" sz="1400" dirty="0" smtClean="0"/>
              <a:t>montovaných automobilů</a:t>
            </a:r>
          </a:p>
          <a:p>
            <a:r>
              <a:rPr lang="cs-CZ" sz="1400" dirty="0" smtClean="0"/>
              <a:t>Zemědělství významným sektorem (převažuje RV), rybolov</a:t>
            </a:r>
          </a:p>
          <a:p>
            <a:r>
              <a:rPr lang="cs-CZ" sz="1400" dirty="0" smtClean="0"/>
              <a:t>Široké spektrum těžených surovin, ale výjimečně větší zásoby (kromě černého uhlí, ale těžba utlumena); sádrovec (nejvíce v Evropě), rudy (včetně uranu a rtuti), soli a síra</a:t>
            </a:r>
          </a:p>
          <a:p>
            <a:r>
              <a:rPr lang="cs-CZ" sz="1400" dirty="0" smtClean="0"/>
              <a:t>Významná je námořní doprava, včetně kabotážní plavby</a:t>
            </a:r>
          </a:p>
          <a:p>
            <a:r>
              <a:rPr lang="cs-CZ" sz="1400" dirty="0" smtClean="0"/>
              <a:t>Cestovní ruch</a:t>
            </a:r>
          </a:p>
          <a:p>
            <a:endParaRPr lang="cs-CZ" sz="900" dirty="0" smtClean="0"/>
          </a:p>
          <a:p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Density of population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06" y="0"/>
            <a:ext cx="893053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Portugalsko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643050"/>
            <a:ext cx="8503920" cy="4714908"/>
          </a:xfrm>
        </p:spPr>
        <p:txBody>
          <a:bodyPr>
            <a:noAutofit/>
          </a:bodyPr>
          <a:lstStyle/>
          <a:p>
            <a:r>
              <a:rPr lang="pt-BR" sz="1300" dirty="0" smtClean="0"/>
              <a:t>Součástí Azory </a:t>
            </a:r>
            <a:r>
              <a:rPr lang="cs-CZ" sz="1300" dirty="0" smtClean="0"/>
              <a:t>a Madeira v Atlantském oceánu, mají jistou autonomii</a:t>
            </a:r>
          </a:p>
          <a:p>
            <a:r>
              <a:rPr lang="cs-CZ" sz="1300" dirty="0" smtClean="0"/>
              <a:t>Vnitrozemí je, zvláště na severu, hornaté - nejvyšší nadmořské výšky však pod úrovní 2000 m (JV od Porta)</a:t>
            </a:r>
          </a:p>
          <a:p>
            <a:r>
              <a:rPr lang="cs-CZ" sz="1300" dirty="0" smtClean="0"/>
              <a:t>Kombinace středomořských klimatických vlivů s oceánickými</a:t>
            </a:r>
          </a:p>
          <a:p>
            <a:r>
              <a:rPr lang="cs-CZ" sz="1300" dirty="0" smtClean="0"/>
              <a:t>Paliva zcela chybějí, těží se některé rudy barevných kovů</a:t>
            </a:r>
          </a:p>
          <a:p>
            <a:r>
              <a:rPr lang="cs-CZ" sz="1300" dirty="0" smtClean="0"/>
              <a:t>Historie v mnohém souběžná se španělskou -  období námořní expanze </a:t>
            </a:r>
            <a:r>
              <a:rPr lang="cs-CZ" sz="1300" dirty="0" smtClean="0">
                <a:sym typeface="Symbol"/>
              </a:rPr>
              <a:t> </a:t>
            </a:r>
            <a:r>
              <a:rPr lang="cs-CZ" sz="1300" dirty="0" smtClean="0"/>
              <a:t>koloniální mocnost</a:t>
            </a:r>
          </a:p>
          <a:p>
            <a:r>
              <a:rPr lang="cs-CZ" sz="1300" dirty="0" smtClean="0"/>
              <a:t>Koncentrace obyvatelstva: 1) aglomerace hlavního města, 2) na S město Porto; Pobřeží (hl. v S a </a:t>
            </a:r>
            <a:r>
              <a:rPr lang="cs-CZ" sz="1300" dirty="0" err="1" smtClean="0"/>
              <a:t>stř</a:t>
            </a:r>
            <a:r>
              <a:rPr lang="cs-CZ" sz="1300" dirty="0" smtClean="0"/>
              <a:t>. části) je zalidněno více než vnitrozemí</a:t>
            </a:r>
          </a:p>
          <a:p>
            <a:r>
              <a:rPr lang="cs-CZ" sz="1300" dirty="0" smtClean="0"/>
              <a:t>20. století - zaostávající a silně agrární země Evropy. Po pádu místního fašismu v 70. letech, a zejména po integraci do evropských struktur výrazná změna. Ve 2. polovině 90. let nastal trvalý a rychlý meziroční růst HDP (i 4 % ročně), který se však v posledních letech snižuje. V současné době velké finanční problémy.</a:t>
            </a:r>
          </a:p>
          <a:p>
            <a:r>
              <a:rPr lang="cs-CZ" sz="1300" dirty="0" smtClean="0"/>
              <a:t>Zemědělství zůstává pro Portugalsko významným sektorem NH s vysokým podílem na zaměstnanosti, ale díky rozdrobenému vlastnictví pozemků není příliš efektivní</a:t>
            </a:r>
          </a:p>
          <a:p>
            <a:pPr lvl="1"/>
            <a:r>
              <a:rPr lang="cs-CZ" sz="1300" dirty="0" smtClean="0"/>
              <a:t>Převažuje RV (produkce vína a korku z korkového dubu na jihu státu /největší světový producent/), exportní komoditou kromě vína i rybí produkty; ŽV spíše extenzivní</a:t>
            </a:r>
          </a:p>
          <a:p>
            <a:r>
              <a:rPr lang="cs-CZ" sz="1300" dirty="0" smtClean="0"/>
              <a:t>Význam tradičních výrobních odvětví (hl. TOK) vzhledem ke konkurenci využívající levnější pracovní síly v JV Asii o nižší než dříve, přesto export</a:t>
            </a:r>
          </a:p>
          <a:p>
            <a:r>
              <a:rPr lang="cs-CZ" sz="1300" dirty="0" smtClean="0"/>
              <a:t>Rozvoj automobilového průmyslu nenaplňuje očekávání, která do něj byla v devadesátých letech vkládána</a:t>
            </a:r>
          </a:p>
          <a:p>
            <a:r>
              <a:rPr lang="cs-CZ" sz="1300" dirty="0" smtClean="0"/>
              <a:t>Jen minimum domácích firem dokázalo vybudovat silnou pozici ve svém odvětví</a:t>
            </a:r>
          </a:p>
          <a:p>
            <a:r>
              <a:rPr lang="cs-CZ" sz="1300" dirty="0" smtClean="0"/>
              <a:t>Železniční a silniční síť poměrně řídká, významná námořní doprava</a:t>
            </a:r>
          </a:p>
          <a:p>
            <a:r>
              <a:rPr lang="cs-CZ" sz="1300" dirty="0" smtClean="0"/>
              <a:t>Rozvoj cestovního ruchu</a:t>
            </a:r>
            <a:endParaRPr lang="cs-CZ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Itálie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680520"/>
          </a:xfrm>
        </p:spPr>
        <p:txBody>
          <a:bodyPr>
            <a:noAutofit/>
          </a:bodyPr>
          <a:lstStyle/>
          <a:p>
            <a:r>
              <a:rPr lang="cs-CZ" sz="1400" dirty="0" smtClean="0"/>
              <a:t>Velmi dlouhé pobřeží, Sicílie a Sardinie i menších souostroví a ostrovy (Liparské ostrovy, </a:t>
            </a:r>
            <a:r>
              <a:rPr lang="cs-CZ" sz="1400" dirty="0" err="1" smtClean="0"/>
              <a:t>Elba</a:t>
            </a:r>
            <a:r>
              <a:rPr lang="cs-CZ" sz="1400" dirty="0" smtClean="0"/>
              <a:t>); Vatikán a San Marino</a:t>
            </a:r>
          </a:p>
          <a:p>
            <a:r>
              <a:rPr lang="cs-CZ" sz="1400" dirty="0" smtClean="0"/>
              <a:t>Mezi dvěma horskými systémy na severu státu (Alpy, Apeniny) je úrodná Pádská nížina</a:t>
            </a:r>
          </a:p>
          <a:p>
            <a:r>
              <a:rPr lang="cs-CZ" sz="1400" dirty="0" smtClean="0"/>
              <a:t>Proslulá tektonickými a vulkanickými projevy (činné sopky Etna, Vesuv, </a:t>
            </a:r>
            <a:r>
              <a:rPr lang="cs-CZ" sz="1400" dirty="0" err="1" smtClean="0"/>
              <a:t>Stromboli</a:t>
            </a:r>
            <a:r>
              <a:rPr lang="cs-CZ" sz="1400" dirty="0" smtClean="0"/>
              <a:t>)</a:t>
            </a:r>
          </a:p>
          <a:p>
            <a:r>
              <a:rPr lang="cs-CZ" sz="1400" dirty="0" smtClean="0"/>
              <a:t>Obyvatelstvo rozmístěno nerovnoměrně</a:t>
            </a:r>
          </a:p>
          <a:p>
            <a:r>
              <a:rPr lang="cs-CZ" sz="1400" dirty="0" smtClean="0"/>
              <a:t>Zdroje nerostných surovin, ale slabé, objem zásob a těžby nedosahuje potřeb a většina surovin je dovážena</a:t>
            </a:r>
          </a:p>
          <a:p>
            <a:r>
              <a:rPr lang="cs-CZ" sz="1400" dirty="0" err="1" smtClean="0"/>
              <a:t>Prům</a:t>
            </a:r>
            <a:r>
              <a:rPr lang="cs-CZ" sz="1400" dirty="0" smtClean="0"/>
              <a:t>. potenciálem se řadí mezi nejvyspělejší země světa, avšak rozmístění průmyslu je nerovnoměrné </a:t>
            </a:r>
          </a:p>
          <a:p>
            <a:r>
              <a:rPr lang="cs-CZ" sz="1400" dirty="0" smtClean="0"/>
              <a:t>Země nese dědictví starší agrární orientace – dlouhodobým ekonomickým problémem jsou hospodářské disproporce mezi vyspělým severem a zaostalejším jihem</a:t>
            </a:r>
          </a:p>
          <a:p>
            <a:pPr lvl="1"/>
            <a:r>
              <a:rPr lang="cs-CZ" sz="1150" dirty="0" smtClean="0">
                <a:solidFill>
                  <a:schemeClr val="tx1"/>
                </a:solidFill>
              </a:rPr>
              <a:t>ZP </a:t>
            </a:r>
            <a:r>
              <a:rPr lang="en-US" sz="1150" dirty="0" smtClean="0">
                <a:solidFill>
                  <a:schemeClr val="tx1"/>
                </a:solidFill>
              </a:rPr>
              <a:t>&gt;</a:t>
            </a:r>
            <a:r>
              <a:rPr lang="cs-CZ" sz="1150" dirty="0" smtClean="0">
                <a:solidFill>
                  <a:schemeClr val="tx1"/>
                </a:solidFill>
              </a:rPr>
              <a:t> 55 % rozlohy země</a:t>
            </a:r>
            <a:r>
              <a:rPr lang="en-US" sz="1150" dirty="0" smtClean="0">
                <a:solidFill>
                  <a:schemeClr val="tx1"/>
                </a:solidFill>
              </a:rPr>
              <a:t>, </a:t>
            </a:r>
            <a:r>
              <a:rPr lang="cs-CZ" sz="1150" dirty="0" smtClean="0">
                <a:solidFill>
                  <a:schemeClr val="tx1"/>
                </a:solidFill>
              </a:rPr>
              <a:t>rozdrobena do mnoha malých farem; </a:t>
            </a:r>
            <a:r>
              <a:rPr lang="en-US" sz="1150" dirty="0" smtClean="0">
                <a:solidFill>
                  <a:schemeClr val="tx1"/>
                </a:solidFill>
              </a:rPr>
              <a:t>&gt;</a:t>
            </a:r>
            <a:r>
              <a:rPr lang="cs-CZ" sz="1150" dirty="0" smtClean="0">
                <a:solidFill>
                  <a:schemeClr val="tx1"/>
                </a:solidFill>
              </a:rPr>
              <a:t> 40 % zemědělské produkce z úrodné Pádské nížiny, ale značná část obdělávané půdy i v hornatých, málo produktivních oblastech. Převažuje </a:t>
            </a:r>
            <a:r>
              <a:rPr lang="en-US" sz="1150" dirty="0" smtClean="0">
                <a:solidFill>
                  <a:schemeClr val="tx1"/>
                </a:solidFill>
              </a:rPr>
              <a:t>RV </a:t>
            </a:r>
            <a:r>
              <a:rPr lang="cs-CZ" sz="1150" dirty="0" smtClean="0">
                <a:solidFill>
                  <a:schemeClr val="tx1"/>
                </a:solidFill>
              </a:rPr>
              <a:t>se zaměřením na obiloviny, cukrovou řepu a zejména ovoce a zeleninu (rajčata); vinná réva,  olivové sady. ŽV není významná, klesá význam rybolovu</a:t>
            </a:r>
          </a:p>
          <a:p>
            <a:pPr lvl="1"/>
            <a:r>
              <a:rPr lang="cs-CZ" sz="1150" dirty="0" smtClean="0">
                <a:solidFill>
                  <a:schemeClr val="tx1"/>
                </a:solidFill>
              </a:rPr>
              <a:t>Nejdůležitější průmyslové oblasti na severu země, v blízkosti hlavních přístavů a v Lombardii. Ze starých průmyslových odvětví má velkou tradici  hutnický průmysl, ač je založen převážně na dovozu surovin.</a:t>
            </a:r>
          </a:p>
          <a:p>
            <a:pPr lvl="1"/>
            <a:r>
              <a:rPr lang="cs-CZ" sz="1150" dirty="0" smtClean="0">
                <a:solidFill>
                  <a:schemeClr val="tx1"/>
                </a:solidFill>
              </a:rPr>
              <a:t>Velký význam má dopravní strojírenství (výroba automobilů - Fiat s hlavními závody v Turíně a Miláně, motocyklů, letadel, lodí atd.) a výroba obráběcích a  kancelářských strojů (</a:t>
            </a:r>
            <a:r>
              <a:rPr lang="cs-CZ" sz="1150" dirty="0" err="1" smtClean="0">
                <a:solidFill>
                  <a:schemeClr val="tx1"/>
                </a:solidFill>
              </a:rPr>
              <a:t>Olivetti</a:t>
            </a:r>
            <a:r>
              <a:rPr lang="cs-CZ" sz="1150" dirty="0" smtClean="0">
                <a:solidFill>
                  <a:schemeClr val="tx1"/>
                </a:solidFill>
              </a:rPr>
              <a:t>, součást </a:t>
            </a:r>
            <a:r>
              <a:rPr lang="cs-CZ" sz="1150" dirty="0" err="1" smtClean="0">
                <a:solidFill>
                  <a:schemeClr val="tx1"/>
                </a:solidFill>
              </a:rPr>
              <a:t>Telecom</a:t>
            </a:r>
            <a:r>
              <a:rPr lang="cs-CZ" sz="1150" dirty="0" smtClean="0">
                <a:solidFill>
                  <a:schemeClr val="tx1"/>
                </a:solidFill>
              </a:rPr>
              <a:t> </a:t>
            </a:r>
            <a:r>
              <a:rPr lang="cs-CZ" sz="1150" dirty="0" err="1" smtClean="0">
                <a:solidFill>
                  <a:schemeClr val="tx1"/>
                </a:solidFill>
              </a:rPr>
              <a:t>Italia</a:t>
            </a:r>
            <a:r>
              <a:rPr lang="cs-CZ" sz="1150" dirty="0" smtClean="0">
                <a:solidFill>
                  <a:schemeClr val="tx1"/>
                </a:solidFill>
              </a:rPr>
              <a:t>). </a:t>
            </a:r>
          </a:p>
          <a:p>
            <a:pPr lvl="1"/>
            <a:r>
              <a:rPr lang="cs-CZ" sz="1150" dirty="0" smtClean="0">
                <a:solidFill>
                  <a:schemeClr val="tx1"/>
                </a:solidFill>
              </a:rPr>
              <a:t>Na severu země je koncentrován i elektrotechnický průmysl.</a:t>
            </a:r>
          </a:p>
          <a:p>
            <a:pPr lvl="1"/>
            <a:r>
              <a:rPr lang="cs-CZ" sz="1150" dirty="0" smtClean="0">
                <a:solidFill>
                  <a:schemeClr val="tx1"/>
                </a:solidFill>
              </a:rPr>
              <a:t>Chemický průmysl, hl. výroba umělých vláken a plastů a gumárenství (</a:t>
            </a:r>
            <a:r>
              <a:rPr lang="cs-CZ" sz="1150" dirty="0" err="1" smtClean="0">
                <a:solidFill>
                  <a:schemeClr val="tx1"/>
                </a:solidFill>
              </a:rPr>
              <a:t>Pirelli</a:t>
            </a:r>
            <a:r>
              <a:rPr lang="cs-CZ" sz="1150" dirty="0" smtClean="0">
                <a:solidFill>
                  <a:schemeClr val="tx1"/>
                </a:solidFill>
              </a:rPr>
              <a:t>);  v přístavních rafinériích se zpracování ropy</a:t>
            </a:r>
            <a:endParaRPr lang="pl-PL" sz="1150" dirty="0" smtClean="0">
              <a:solidFill>
                <a:schemeClr val="tx1"/>
              </a:solidFill>
            </a:endParaRPr>
          </a:p>
          <a:p>
            <a:r>
              <a:rPr lang="cs-CZ" sz="1400" dirty="0" smtClean="0"/>
              <a:t>Dopravní síť, hl. na S, kvalitní - důležitá námořní doprava, největší obrat mají přístavy zajišťující nakládku a vykládku pro průmyslový sever (Janov, Terst, Benátky, Livorno, z jižních přístavů je největší </a:t>
            </a:r>
            <a:r>
              <a:rPr lang="cs-CZ" sz="1400" dirty="0" err="1" smtClean="0"/>
              <a:t>Taranto</a:t>
            </a:r>
            <a:r>
              <a:rPr lang="cs-CZ" sz="1400" dirty="0" smtClean="0"/>
              <a:t>)</a:t>
            </a:r>
          </a:p>
          <a:p>
            <a:r>
              <a:rPr lang="cs-CZ" sz="1400" dirty="0" smtClean="0"/>
              <a:t>Jedna z nejvíce turisticky navštěvovaných zemí na světě (</a:t>
            </a:r>
            <a:r>
              <a:rPr lang="cs-CZ" sz="1400" dirty="0" err="1" smtClean="0"/>
              <a:t>hist</a:t>
            </a:r>
            <a:r>
              <a:rPr lang="cs-CZ" sz="1400" dirty="0" smtClean="0"/>
              <a:t>. památky, hory, přímořská letoviska)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Slovinsko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4896544"/>
          </a:xfrm>
        </p:spPr>
        <p:txBody>
          <a:bodyPr>
            <a:noAutofit/>
          </a:bodyPr>
          <a:lstStyle/>
          <a:p>
            <a:r>
              <a:rPr lang="cs-CZ" sz="1500" dirty="0" smtClean="0"/>
              <a:t>Úzký přístup k Jaderskému moři (přes 40 km pobřeží poblíž Terstu)</a:t>
            </a:r>
          </a:p>
          <a:p>
            <a:r>
              <a:rPr lang="cs-CZ" sz="1500" dirty="0" smtClean="0"/>
              <a:t>Ačkoli bylo součástí balkánské Jugoslávie, kulturně i hospodářsky patří spíše ke </a:t>
            </a:r>
            <a:r>
              <a:rPr lang="cs-CZ" sz="1500" dirty="0" err="1" smtClean="0"/>
              <a:t>stř</a:t>
            </a:r>
            <a:r>
              <a:rPr lang="cs-CZ" sz="1500" dirty="0" smtClean="0"/>
              <a:t>. Evropě</a:t>
            </a:r>
          </a:p>
          <a:p>
            <a:r>
              <a:rPr lang="cs-CZ" sz="1500" dirty="0" smtClean="0"/>
              <a:t>Alpský stát - na S Karavanky, na Z </a:t>
            </a:r>
            <a:r>
              <a:rPr lang="cs-CZ" sz="1500" dirty="0" err="1" smtClean="0"/>
              <a:t>Julské</a:t>
            </a:r>
            <a:r>
              <a:rPr lang="cs-CZ" sz="1500" dirty="0" smtClean="0"/>
              <a:t> Alpy. Směrem k JV hory klesají a navazují na ně krasové hřbety a zvlněné plošiny dinárské horské soustavy, která přechází do Chorvatska</a:t>
            </a:r>
          </a:p>
          <a:p>
            <a:r>
              <a:rPr lang="cs-CZ" sz="1500" dirty="0" smtClean="0"/>
              <a:t>Podnebí mírné středoevropské, ovlivněné nadmořskou výškou, u pobřeží středomořské podnebí</a:t>
            </a:r>
          </a:p>
          <a:p>
            <a:r>
              <a:rPr lang="cs-CZ" sz="1500" dirty="0" smtClean="0"/>
              <a:t>Rychlou slovinskou cestu k nezávislosti (1991) umožnila poměrně homogenní národnostní skladba. Obyvatelstvo tvoří převážně Slovinci (asi 90 %), zbytek tvoří menšiny. </a:t>
            </a:r>
          </a:p>
          <a:p>
            <a:r>
              <a:rPr lang="cs-CZ" sz="1500" dirty="0" smtClean="0"/>
              <a:t>Nejvyspělejší částí bývalé Jugoslávie</a:t>
            </a:r>
          </a:p>
          <a:p>
            <a:r>
              <a:rPr lang="cs-CZ" sz="1500" dirty="0" smtClean="0"/>
              <a:t>Výroba elektřiny </a:t>
            </a:r>
            <a:r>
              <a:rPr lang="en-US" sz="1500" dirty="0" smtClean="0"/>
              <a:t>&gt;</a:t>
            </a:r>
            <a:r>
              <a:rPr lang="cs-CZ" sz="1500" dirty="0" smtClean="0"/>
              <a:t>1/3  jaderná elektrárna Krško (u hranic s </a:t>
            </a:r>
            <a:r>
              <a:rPr lang="cs-CZ" sz="1500" dirty="0" err="1" smtClean="0"/>
              <a:t>Chorv</a:t>
            </a:r>
            <a:r>
              <a:rPr lang="cs-CZ" sz="1500" dirty="0" smtClean="0"/>
              <a:t>.), zbytek vodní a tepelné elektrárny spalující uhlí, těží se i rudy (</a:t>
            </a:r>
            <a:r>
              <a:rPr lang="cs-CZ" sz="1500" dirty="0" err="1" smtClean="0"/>
              <a:t>olovnato</a:t>
            </a:r>
            <a:r>
              <a:rPr lang="cs-CZ" sz="1500" dirty="0" smtClean="0"/>
              <a:t>-zinkové a rudy rtuti)</a:t>
            </a:r>
          </a:p>
          <a:p>
            <a:r>
              <a:rPr lang="cs-CZ" sz="1500" dirty="0" smtClean="0"/>
              <a:t>Řada oborů průmyslu: ocelářství a barevná metalurgie, výroba cementu, těžká chemie, papírenský průmysl, obuvnický průmysl, textilní průmysl, výroba sportovního zboží - </a:t>
            </a:r>
            <a:r>
              <a:rPr lang="cs-CZ" sz="1500" dirty="0" err="1" smtClean="0"/>
              <a:t>Elan</a:t>
            </a:r>
            <a:r>
              <a:rPr lang="cs-CZ" sz="1500" dirty="0" smtClean="0"/>
              <a:t>, elektrotechnický průmysl - </a:t>
            </a:r>
            <a:r>
              <a:rPr lang="cs-CZ" sz="1500" dirty="0" err="1" smtClean="0"/>
              <a:t>Gorenje</a:t>
            </a:r>
            <a:r>
              <a:rPr lang="cs-CZ" sz="1500" dirty="0" smtClean="0"/>
              <a:t>. Největším podnikem v zemi je montážní závod automobilů Renault v Novém Městě</a:t>
            </a:r>
          </a:p>
          <a:p>
            <a:r>
              <a:rPr lang="cs-CZ" sz="1500" dirty="0" smtClean="0"/>
              <a:t>Zemědělství je zaměřením srovnatelné s rakouským</a:t>
            </a:r>
          </a:p>
          <a:p>
            <a:r>
              <a:rPr lang="cs-CZ" sz="1500" dirty="0" smtClean="0"/>
              <a:t>Dopravní sítě dostatečně rozvinuté</a:t>
            </a:r>
          </a:p>
          <a:p>
            <a:r>
              <a:rPr lang="cs-CZ" sz="1500" dirty="0" smtClean="0"/>
              <a:t>Významným zdrojem příjmů je cestovní ruch (vysokohorská turistika a zimní sporty: Triglav, </a:t>
            </a:r>
            <a:r>
              <a:rPr lang="cs-CZ" sz="1500" dirty="0" err="1" smtClean="0"/>
              <a:t>Planica</a:t>
            </a:r>
            <a:r>
              <a:rPr lang="cs-CZ" sz="1500" dirty="0" smtClean="0"/>
              <a:t>, </a:t>
            </a:r>
            <a:r>
              <a:rPr lang="cs-CZ" sz="1500" dirty="0" err="1" smtClean="0"/>
              <a:t>Kranjska</a:t>
            </a:r>
            <a:r>
              <a:rPr lang="cs-CZ" sz="1500" dirty="0" smtClean="0"/>
              <a:t> </a:t>
            </a:r>
            <a:r>
              <a:rPr lang="cs-CZ" sz="1500" dirty="0" err="1" smtClean="0"/>
              <a:t>Gora</a:t>
            </a:r>
            <a:r>
              <a:rPr lang="cs-CZ" sz="1500" dirty="0" smtClean="0"/>
              <a:t>, jezera Bledské a </a:t>
            </a:r>
            <a:r>
              <a:rPr lang="cs-CZ" sz="1500" dirty="0" err="1" smtClean="0"/>
              <a:t>Bohinjské</a:t>
            </a:r>
            <a:r>
              <a:rPr lang="cs-CZ" sz="1500" dirty="0" smtClean="0"/>
              <a:t>, na jihu je známý jeskynní systém </a:t>
            </a:r>
            <a:r>
              <a:rPr lang="cs-CZ" sz="1500" dirty="0" err="1" smtClean="0"/>
              <a:t>Postojna</a:t>
            </a:r>
            <a:r>
              <a:rPr lang="cs-CZ" sz="1500" dirty="0" smtClean="0"/>
              <a:t>, Slovinsko má i přímořská letoviska)</a:t>
            </a:r>
            <a:endParaRPr lang="cs-CZ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Chorvatsko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4968552"/>
          </a:xfrm>
        </p:spPr>
        <p:txBody>
          <a:bodyPr>
            <a:noAutofit/>
          </a:bodyPr>
          <a:lstStyle/>
          <a:p>
            <a:r>
              <a:rPr lang="cs-CZ" sz="1900" dirty="0" smtClean="0"/>
              <a:t>Valná část území hornatá nebo </a:t>
            </a:r>
            <a:r>
              <a:rPr lang="cs-CZ" sz="1900" dirty="0" err="1" smtClean="0"/>
              <a:t>pahorkatinná</a:t>
            </a:r>
            <a:r>
              <a:rPr lang="cs-CZ" sz="1900" dirty="0" smtClean="0"/>
              <a:t>, větší nížiny jen ve Slavonii</a:t>
            </a:r>
          </a:p>
          <a:p>
            <a:r>
              <a:rPr lang="cs-CZ" sz="1900" dirty="0" smtClean="0"/>
              <a:t>Podnebí na části území středomořské, ve vnitrozemí mírné středoevropské</a:t>
            </a:r>
          </a:p>
          <a:p>
            <a:r>
              <a:rPr lang="cs-CZ" sz="1900" dirty="0" smtClean="0"/>
              <a:t>Dříve heterogenní složení obyvatelstva, 2001 Srbové již jen 4,5 %</a:t>
            </a:r>
          </a:p>
          <a:p>
            <a:r>
              <a:rPr lang="cs-CZ" sz="1900" dirty="0" smtClean="0"/>
              <a:t>Dříve relativně vyspělou částí Jugoslávie, kromě solidního průmyslu a vcelku úspěšného zemědělství disponuje velkým potenciálem pro CR</a:t>
            </a:r>
          </a:p>
          <a:p>
            <a:r>
              <a:rPr lang="cs-CZ" sz="1900" dirty="0" smtClean="0"/>
              <a:t>Vysoká nezaměstnanost</a:t>
            </a:r>
          </a:p>
          <a:p>
            <a:r>
              <a:rPr lang="cs-CZ" sz="1900" dirty="0" smtClean="0"/>
              <a:t>Těžba: bauxit, vápence na výrobu cementu</a:t>
            </a:r>
          </a:p>
          <a:p>
            <a:r>
              <a:rPr lang="cs-CZ" sz="1900" dirty="0" smtClean="0"/>
              <a:t>Největší průmyslovou lokalitou v zemí je hlavní město Zagreb</a:t>
            </a:r>
          </a:p>
          <a:p>
            <a:r>
              <a:rPr lang="cs-CZ" sz="1900" dirty="0" smtClean="0"/>
              <a:t>Zemědělství více rozvinuto kolem hlavního města a ve Slavonii, na pobřeží ohniskově – doplňkový charakter (vinná réva, ovoce, zelenina, olivy)</a:t>
            </a:r>
          </a:p>
          <a:p>
            <a:r>
              <a:rPr lang="cs-CZ" sz="1900" dirty="0" smtClean="0"/>
              <a:t>Doprava významná, nejdůležitějším uzlem silnic a železnic je hlavní město, na pobřeží kabotážní námořní plavba (přístav Rijeka), přímořská oblast kombinuje silniční síť s několika letišti</a:t>
            </a:r>
          </a:p>
          <a:p>
            <a:r>
              <a:rPr lang="cs-CZ" sz="1900" dirty="0" smtClean="0"/>
              <a:t>Cestovní ruch</a:t>
            </a:r>
          </a:p>
          <a:p>
            <a:r>
              <a:rPr lang="cs-CZ" sz="1900" dirty="0" smtClean="0"/>
              <a:t>Od 1. 7. 2013 člen EU</a:t>
            </a:r>
            <a:endParaRPr lang="cs-CZ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BiH</a:t>
            </a:r>
            <a:r>
              <a:rPr lang="cs-CZ" dirty="0" smtClean="0">
                <a:solidFill>
                  <a:srgbClr val="FF0000"/>
                </a:solidFill>
              </a:rPr>
              <a:t>, Černá Hora, Albánie, Srbsko, Makedonie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484784"/>
            <a:ext cx="8590728" cy="4998296"/>
          </a:xfrm>
        </p:spPr>
        <p:txBody>
          <a:bodyPr>
            <a:normAutofit fontScale="70000" lnSpcReduction="20000"/>
          </a:bodyPr>
          <a:lstStyle/>
          <a:p>
            <a:r>
              <a:rPr lang="cs-CZ" sz="3400" dirty="0" err="1" smtClean="0"/>
              <a:t>BiH</a:t>
            </a:r>
            <a:endParaRPr lang="cs-CZ" sz="3400" dirty="0" smtClean="0"/>
          </a:p>
          <a:p>
            <a:pPr lvl="1"/>
            <a:r>
              <a:rPr lang="cs-CZ" sz="2000" dirty="0" smtClean="0"/>
              <a:t>vznik a existence spojeny s válečným konfliktem</a:t>
            </a:r>
          </a:p>
          <a:p>
            <a:pPr lvl="1"/>
            <a:r>
              <a:rPr lang="cs-CZ" sz="2000" dirty="0" smtClean="0"/>
              <a:t>nebyla definována etnicky, protože na jejím území žijí 3 komunity: Muslimové (srbochorvatského jazyka, nyní se označují jako </a:t>
            </a:r>
            <a:r>
              <a:rPr lang="cs-CZ" sz="2000" dirty="0" err="1" smtClean="0"/>
              <a:t>Bosňáci</a:t>
            </a:r>
            <a:r>
              <a:rPr lang="cs-CZ" sz="2000" dirty="0" smtClean="0"/>
              <a:t>), Srbové a Chorvati</a:t>
            </a:r>
          </a:p>
          <a:p>
            <a:pPr lvl="1"/>
            <a:r>
              <a:rPr lang="cs-CZ" sz="2000" dirty="0" smtClean="0"/>
              <a:t>Těžba rud, omezená těžba pevných paliv</a:t>
            </a:r>
          </a:p>
          <a:p>
            <a:pPr lvl="1"/>
            <a:r>
              <a:rPr lang="cs-CZ" sz="2000" dirty="0" smtClean="0"/>
              <a:t>méně rozvitá součástí bývalé Jugoslávie, válka hospodářství silně poznamenala a jen díky zahraniční pomoci v 2. </a:t>
            </a:r>
            <a:r>
              <a:rPr lang="cs-CZ" sz="2000" dirty="0" err="1" smtClean="0"/>
              <a:t>pol</a:t>
            </a:r>
            <a:r>
              <a:rPr lang="cs-CZ" sz="2000" dirty="0" smtClean="0"/>
              <a:t>. 90. let se v současnosti vyrovná slabším evropským ekonomikám</a:t>
            </a:r>
          </a:p>
          <a:p>
            <a:pPr lvl="1"/>
            <a:r>
              <a:rPr lang="cs-CZ" sz="2000" dirty="0" smtClean="0"/>
              <a:t>Zemědělství, exportní komoditou je dřevo</a:t>
            </a:r>
          </a:p>
          <a:p>
            <a:pPr lvl="1"/>
            <a:r>
              <a:rPr lang="cs-CZ" sz="2000" dirty="0" smtClean="0"/>
              <a:t>Turistická infrastruktura byla silně poškozena, zaminování terénu v některých oblastech, v současnosti rozvoj</a:t>
            </a:r>
          </a:p>
          <a:p>
            <a:r>
              <a:rPr lang="cs-CZ" sz="2900" dirty="0" smtClean="0"/>
              <a:t>Černá hora</a:t>
            </a:r>
          </a:p>
          <a:p>
            <a:pPr lvl="1"/>
            <a:r>
              <a:rPr lang="cs-CZ" sz="1700" dirty="0" smtClean="0"/>
              <a:t> </a:t>
            </a:r>
            <a:r>
              <a:rPr lang="cs-CZ" sz="2000" dirty="0" smtClean="0"/>
              <a:t>velmi hornatý stát, celé území náleží k Dinárským horám</a:t>
            </a:r>
          </a:p>
          <a:p>
            <a:pPr lvl="1"/>
            <a:r>
              <a:rPr lang="cs-CZ" sz="2000" dirty="0" smtClean="0"/>
              <a:t>21. 5. 2006  referendum o setrvání v unii se Srbskem, 55,4% voličů pro samostatnost země</a:t>
            </a:r>
          </a:p>
          <a:p>
            <a:pPr lvl="1"/>
            <a:r>
              <a:rPr lang="cs-CZ" sz="2000" dirty="0" smtClean="0"/>
              <a:t> multikulturní stát -  Černohorci (43 %);  Srbové (32 %), </a:t>
            </a:r>
            <a:r>
              <a:rPr lang="cs-CZ" sz="2000" dirty="0" err="1" smtClean="0"/>
              <a:t>Bosňáci</a:t>
            </a:r>
            <a:r>
              <a:rPr lang="cs-CZ" sz="2000" dirty="0" smtClean="0"/>
              <a:t> (8 %), Muslimové (5 %), Albánci (3 %)</a:t>
            </a:r>
          </a:p>
          <a:p>
            <a:pPr lvl="1"/>
            <a:r>
              <a:rPr lang="cs-CZ" sz="2000" dirty="0" smtClean="0"/>
              <a:t>patří mezi nejchudší evropské země</a:t>
            </a:r>
          </a:p>
          <a:p>
            <a:pPr lvl="1"/>
            <a:r>
              <a:rPr lang="cs-CZ" sz="2000" dirty="0" smtClean="0"/>
              <a:t>velký ekonomický potenciál v cestovním ruchu a těžbě a zpracování nerostných surovin, hl. hliníku, což je zde dominantní průmyslové odvětví</a:t>
            </a:r>
            <a:endParaRPr lang="cs-CZ" sz="2000" b="1" dirty="0" smtClean="0"/>
          </a:p>
          <a:p>
            <a:r>
              <a:rPr lang="cs-CZ" sz="2900" dirty="0" smtClean="0"/>
              <a:t>Srbsko</a:t>
            </a:r>
          </a:p>
          <a:p>
            <a:pPr lvl="1"/>
            <a:r>
              <a:rPr lang="cs-CZ" sz="2000" dirty="0" smtClean="0"/>
              <a:t>Dříve součástí i Kosovo</a:t>
            </a:r>
          </a:p>
          <a:p>
            <a:pPr lvl="1"/>
            <a:r>
              <a:rPr lang="cs-CZ" sz="2000" dirty="0" smtClean="0"/>
              <a:t>patří k deseti k nejslabším evropským ekonomikám</a:t>
            </a:r>
          </a:p>
          <a:p>
            <a:r>
              <a:rPr lang="cs-CZ" sz="2500" dirty="0" smtClean="0"/>
              <a:t>…..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68144" y="116632"/>
            <a:ext cx="2968008" cy="974976"/>
          </a:xfrm>
        </p:spPr>
        <p:txBody>
          <a:bodyPr>
            <a:noAutofit/>
          </a:bodyPr>
          <a:lstStyle/>
          <a:p>
            <a:r>
              <a:rPr lang="pl-PL" sz="1800" dirty="0" smtClean="0"/>
              <a:t>Etnická struktura Černé Hory podle sčítání lidu z roku 2011</a:t>
            </a:r>
            <a:endParaRPr lang="cs-CZ" sz="1800" dirty="0"/>
          </a:p>
        </p:txBody>
      </p:sp>
      <p:pic>
        <p:nvPicPr>
          <p:cNvPr id="4" name="Zástupný symbol pro obsah 3" descr="MontenegroEthnic201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812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Řecko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jih Balkánského poloostrova a četné ostrovy mezi Evropou a Asií (hl. v Egejském moři)</a:t>
            </a:r>
          </a:p>
          <a:p>
            <a:r>
              <a:rPr lang="cs-CZ" dirty="0" smtClean="0"/>
              <a:t>Většina povrchu na pevnině i na ostrovech hornatá, hory jsou pokračováním dinárského horského systému ze západní části Balkánu</a:t>
            </a:r>
          </a:p>
          <a:p>
            <a:r>
              <a:rPr lang="cs-CZ" dirty="0" smtClean="0"/>
              <a:t>Nerostné bohatství: vápence (suroviny pro výrobu cementu) a mramor, bauxit a hl. hnědé uhlí (paliva ale nestačí, dovoz ropy)</a:t>
            </a:r>
          </a:p>
          <a:p>
            <a:r>
              <a:rPr lang="cs-CZ" dirty="0" smtClean="0"/>
              <a:t>Vysoký podíl věřících obyvatel (převaha pravoslavných) </a:t>
            </a:r>
          </a:p>
          <a:p>
            <a:r>
              <a:rPr lang="cs-CZ" dirty="0" smtClean="0"/>
              <a:t>Slabší členská země EU</a:t>
            </a:r>
          </a:p>
          <a:p>
            <a:r>
              <a:rPr lang="cs-CZ" dirty="0" smtClean="0"/>
              <a:t>Zemědělství zůstává významným sektorem HN</a:t>
            </a:r>
          </a:p>
          <a:p>
            <a:r>
              <a:rPr lang="cs-CZ" dirty="0" smtClean="0"/>
              <a:t>Silně orientováno na námořní dopravu a řečtí rejdaři ovládají významnou část námořní dopravy ve světě. I když se většina lodí plaví pod tzv. levnými vlajkami (Malta, Kypr a Panama), je obchodní flotila oficiálně registrovaná v Řecku největší v Evropě</a:t>
            </a:r>
          </a:p>
          <a:p>
            <a:r>
              <a:rPr lang="cs-CZ" dirty="0" smtClean="0"/>
              <a:t>Významné místo v ekonomice má cestovní ruch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Bulharsko, Rumunsko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27048"/>
            <a:ext cx="8640960" cy="4854280"/>
          </a:xfrm>
        </p:spPr>
        <p:txBody>
          <a:bodyPr>
            <a:noAutofit/>
          </a:bodyPr>
          <a:lstStyle/>
          <a:p>
            <a:pPr lvl="1"/>
            <a:r>
              <a:rPr lang="cs-CZ" sz="1400" dirty="0" smtClean="0"/>
              <a:t>Transformující se státy střední a východní Evropy</a:t>
            </a:r>
          </a:p>
          <a:p>
            <a:pPr lvl="1"/>
            <a:r>
              <a:rPr lang="cs-CZ" sz="1400" dirty="0" smtClean="0"/>
              <a:t>Hospodářství není plně stabilizováno</a:t>
            </a:r>
          </a:p>
          <a:p>
            <a:pPr lvl="1"/>
            <a:r>
              <a:rPr lang="cs-CZ" sz="1400" dirty="0" smtClean="0"/>
              <a:t>Agrární sektor hraje vyšší roli (tabák, víno, zeleninu a ovoce).</a:t>
            </a:r>
          </a:p>
          <a:p>
            <a:pPr lvl="1"/>
            <a:r>
              <a:rPr lang="cs-CZ" sz="1400" dirty="0" smtClean="0"/>
              <a:t>Potenciál v turismu (mořské pobřeží, velehory)</a:t>
            </a:r>
          </a:p>
          <a:p>
            <a:r>
              <a:rPr lang="cs-CZ" sz="1800" dirty="0" smtClean="0"/>
              <a:t>Bulharsko</a:t>
            </a:r>
          </a:p>
          <a:p>
            <a:pPr lvl="1"/>
            <a:r>
              <a:rPr lang="cs-CZ" sz="1400" dirty="0" err="1" smtClean="0"/>
              <a:t>Stř</a:t>
            </a:r>
            <a:r>
              <a:rPr lang="cs-CZ" sz="1400" dirty="0" smtClean="0"/>
              <a:t>. a V část Balkánského poloostrova</a:t>
            </a:r>
          </a:p>
          <a:p>
            <a:pPr lvl="1"/>
            <a:r>
              <a:rPr lang="cs-CZ" sz="1400" dirty="0" smtClean="0"/>
              <a:t>Pohoří se střídají s nížinami, pohoří Stara Planina tvoří i faktickou osu státu</a:t>
            </a:r>
          </a:p>
          <a:p>
            <a:pPr lvl="1"/>
            <a:r>
              <a:rPr lang="cs-CZ" sz="1400" dirty="0" smtClean="0"/>
              <a:t>Kolem řeky Marica úrodná  </a:t>
            </a:r>
            <a:r>
              <a:rPr lang="cs-CZ" sz="1400" dirty="0" err="1" smtClean="0"/>
              <a:t>Hornothrácká</a:t>
            </a:r>
            <a:r>
              <a:rPr lang="cs-CZ" sz="1400" dirty="0" smtClean="0"/>
              <a:t> nížina</a:t>
            </a:r>
          </a:p>
          <a:p>
            <a:pPr lvl="1"/>
            <a:r>
              <a:rPr lang="cs-CZ" sz="1400" dirty="0" smtClean="0"/>
              <a:t>Přechodné podnebí mezi středomořským (na J), kontinentálním (S, podél Dunaje). srážky v horách vysoké, nížiny často suché</a:t>
            </a:r>
          </a:p>
          <a:p>
            <a:pPr lvl="1"/>
            <a:r>
              <a:rPr lang="cs-CZ" sz="1400" dirty="0" smtClean="0"/>
              <a:t>Nerostné bohatství: měď, uran, zdroje klasických paliv jsou velmi omezené (hnědé uhlí)</a:t>
            </a:r>
          </a:p>
          <a:p>
            <a:r>
              <a:rPr lang="cs-CZ" sz="1800" dirty="0" smtClean="0"/>
              <a:t>Rumunsko</a:t>
            </a:r>
          </a:p>
          <a:p>
            <a:pPr lvl="1"/>
            <a:r>
              <a:rPr lang="cs-CZ" sz="1400" dirty="0" smtClean="0"/>
              <a:t>Spjatost s Dunajem (dolní tok), karpatská pohoří uprostřed státního území, omezený přístup k Černému moři</a:t>
            </a:r>
          </a:p>
          <a:p>
            <a:pPr lvl="1"/>
            <a:r>
              <a:rPr lang="cs-CZ" sz="1400" dirty="0" smtClean="0"/>
              <a:t>Státe nížin a rovin (J, Z, částečně V) a dále pohoří (karpatský horský systém ze všech států nejvíce v Rumunsku)</a:t>
            </a:r>
          </a:p>
          <a:p>
            <a:pPr lvl="1"/>
            <a:r>
              <a:rPr lang="cs-CZ" sz="1400" dirty="0" smtClean="0"/>
              <a:t>K</a:t>
            </a:r>
            <a:r>
              <a:rPr lang="pt-BR" sz="1400" dirty="0" smtClean="0"/>
              <a:t>ontinentální podnebí</a:t>
            </a:r>
            <a:r>
              <a:rPr lang="cs-CZ" sz="1400" dirty="0" smtClean="0"/>
              <a:t>, </a:t>
            </a:r>
            <a:r>
              <a:rPr lang="pt-BR" sz="1400" dirty="0" smtClean="0"/>
              <a:t>velký rozdíl mezi létem a zimou. Nížiny</a:t>
            </a:r>
            <a:r>
              <a:rPr lang="cs-CZ" sz="1400" dirty="0" smtClean="0"/>
              <a:t> často trpí suchem</a:t>
            </a:r>
          </a:p>
          <a:p>
            <a:pPr lvl="1"/>
            <a:r>
              <a:rPr lang="cs-CZ" sz="1400" dirty="0" smtClean="0"/>
              <a:t>Nerostné bohatství: rudy, zdroje pevných paliv (lignit, černé uhlí) omezené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Severní Evropa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Poměrně bohatá na přírodní suroviny</a:t>
            </a:r>
          </a:p>
          <a:p>
            <a:pPr lvl="1"/>
            <a:r>
              <a:rPr lang="cs-CZ" sz="2400" dirty="0" smtClean="0"/>
              <a:t>Jehličnaté lesy Švédska a Finska poskytují materiál pro výrobu papíru a stavebnictví</a:t>
            </a:r>
          </a:p>
          <a:p>
            <a:pPr lvl="1"/>
            <a:r>
              <a:rPr lang="cs-CZ" sz="2400" dirty="0" smtClean="0"/>
              <a:t>prudké řeky pohánějí mnoho vodních elektráren</a:t>
            </a:r>
          </a:p>
          <a:p>
            <a:pPr lvl="1"/>
            <a:r>
              <a:rPr lang="cs-CZ" sz="2400" dirty="0" smtClean="0"/>
              <a:t>V Severním moři probíhá </a:t>
            </a:r>
            <a:r>
              <a:rPr lang="cs-CZ" sz="2400" dirty="0" err="1" smtClean="0"/>
              <a:t>byltěžba</a:t>
            </a:r>
            <a:r>
              <a:rPr lang="cs-CZ" sz="2400" dirty="0" smtClean="0"/>
              <a:t> ropy a zemního plynu. </a:t>
            </a:r>
          </a:p>
          <a:p>
            <a:pPr lvl="1"/>
            <a:r>
              <a:rPr lang="cs-CZ" sz="2400" dirty="0" smtClean="0"/>
              <a:t>Naleziště nerostů a kovů – železa, mědi či cínu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Tradiční součástí obyvatelstva, podobně jako v sousedním Švédsku, Norsku ale i severním Rusku, jsou Laponci</a:t>
            </a:r>
          </a:p>
          <a:p>
            <a:r>
              <a:rPr lang="cs-CZ" dirty="0" smtClean="0"/>
              <a:t>Stejně jako v dalších severských státech Evropy převažují protestanti (luteráni)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Švédsko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Autofit/>
          </a:bodyPr>
          <a:lstStyle/>
          <a:p>
            <a:r>
              <a:rPr lang="cs-CZ" sz="1500" dirty="0" smtClean="0"/>
              <a:t>nejvýznamnější stát evropského severu</a:t>
            </a:r>
          </a:p>
          <a:p>
            <a:r>
              <a:rPr lang="cs-CZ" sz="1500" dirty="0" smtClean="0"/>
              <a:t>povrch modelován pevninským ledovcem, nejzachovalejší příroda ve Skandinávském pohoří + </a:t>
            </a:r>
            <a:r>
              <a:rPr lang="pl-PL" sz="1500" dirty="0" smtClean="0"/>
              <a:t>na dalekém severu</a:t>
            </a:r>
          </a:p>
          <a:p>
            <a:r>
              <a:rPr lang="cs-CZ" sz="1500" dirty="0" smtClean="0"/>
              <a:t>jezera – cca 10 % plochy státu, největší </a:t>
            </a:r>
            <a:r>
              <a:rPr lang="cs-CZ" sz="1500" dirty="0" err="1" smtClean="0"/>
              <a:t>Vänern</a:t>
            </a:r>
            <a:r>
              <a:rPr lang="cs-CZ" sz="1500" dirty="0" smtClean="0"/>
              <a:t>, </a:t>
            </a:r>
            <a:r>
              <a:rPr lang="cs-CZ" sz="1500" dirty="0" err="1" smtClean="0"/>
              <a:t>Vättern</a:t>
            </a:r>
            <a:r>
              <a:rPr lang="cs-CZ" sz="1500" dirty="0" smtClean="0"/>
              <a:t>, </a:t>
            </a:r>
            <a:r>
              <a:rPr lang="cs-CZ" sz="1500" dirty="0" err="1" smtClean="0"/>
              <a:t>Mälaren</a:t>
            </a:r>
            <a:r>
              <a:rPr lang="cs-CZ" sz="1500" dirty="0" smtClean="0"/>
              <a:t>, </a:t>
            </a:r>
            <a:r>
              <a:rPr lang="cs-CZ" sz="1500" dirty="0" err="1" smtClean="0"/>
              <a:t>Hjälmaren</a:t>
            </a:r>
            <a:endParaRPr lang="cs-CZ" sz="1500" dirty="0" smtClean="0"/>
          </a:p>
          <a:p>
            <a:r>
              <a:rPr lang="pl-PL" sz="1500" dirty="0" smtClean="0"/>
              <a:t>koncentrace obyvatelstva kolem měst </a:t>
            </a:r>
            <a:r>
              <a:rPr lang="cs-CZ" sz="1500" dirty="0" smtClean="0"/>
              <a:t>Stockholm, Göteborg a Malmö, Kromě toho je ve Švédsku značný počet středně velkých měst, podobně jako další severské státy je Švédsko založeno na dobře fungující síti velkých obcí </a:t>
            </a:r>
            <a:r>
              <a:rPr lang="pl-PL" sz="1500" dirty="0" smtClean="0"/>
              <a:t>(podle jejich počtu - pouze 290 obcí, je nutno je považovat spíše za mikroregiony)</a:t>
            </a:r>
          </a:p>
          <a:p>
            <a:r>
              <a:rPr lang="cs-CZ" sz="1500" dirty="0" smtClean="0"/>
              <a:t>malá hustota zalidnění, velký rozdíl mezi více zalidněným J a nepatrně zalidněným</a:t>
            </a:r>
          </a:p>
          <a:p>
            <a:r>
              <a:rPr lang="cs-CZ" sz="1500" dirty="0" smtClean="0"/>
              <a:t>zásoby železných rud (v jejich těžbě je v Evropě hned za Ruskem a Ukrajinou), olova (nejvíce v Evropě) a dalších rud (mědi, stříbra, zinku, uranu) i zlata</a:t>
            </a:r>
          </a:p>
          <a:p>
            <a:r>
              <a:rPr lang="cs-CZ" sz="1500" dirty="0" smtClean="0"/>
              <a:t>zemědělská půdy cca 8 %, lesy 52 % území (na S a v bezlesé plochy); J cíp Švédska - poloostrov Sk ne (skone), má přírodní podmínky již blízké dánským a zastoupení zemědělské půdy je tam velké</a:t>
            </a:r>
          </a:p>
          <a:p>
            <a:r>
              <a:rPr lang="cs-CZ" sz="1500" dirty="0" smtClean="0"/>
              <a:t>dlouhá tradice průmyslové výroby (historicky významná je zejména švédská metalurgie), sídlo několika velkých nadnárodních společností (Volvo, </a:t>
            </a:r>
            <a:r>
              <a:rPr lang="cs-CZ" sz="1500" dirty="0" err="1" smtClean="0"/>
              <a:t>Electrolux</a:t>
            </a:r>
            <a:r>
              <a:rPr lang="cs-CZ" sz="1500" dirty="0" smtClean="0"/>
              <a:t>, Ericsson, </a:t>
            </a:r>
            <a:r>
              <a:rPr lang="cs-CZ" sz="1500" dirty="0" err="1" smtClean="0"/>
              <a:t>Scania</a:t>
            </a:r>
            <a:r>
              <a:rPr lang="cs-CZ" sz="1500" dirty="0" smtClean="0"/>
              <a:t>…)</a:t>
            </a:r>
          </a:p>
          <a:p>
            <a:r>
              <a:rPr lang="cs-CZ" sz="1500" dirty="0" smtClean="0"/>
              <a:t>necelou polovinu elektřiny ve vodních elektrárnách a zhruba stejný podíl v jaderných el. (uzavírání?)</a:t>
            </a:r>
          </a:p>
          <a:p>
            <a:r>
              <a:rPr lang="cs-CZ" sz="1500" dirty="0" smtClean="0"/>
              <a:t>vysoká kvalita veřejných služeb a sociálních vztahů a sociální zabezpečení obyvatelstva</a:t>
            </a:r>
          </a:p>
          <a:p>
            <a:r>
              <a:rPr lang="cs-CZ" sz="1500" dirty="0" smtClean="0"/>
              <a:t>silný sektor služeb</a:t>
            </a:r>
            <a:endParaRPr lang="cs-CZ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jazyk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500042"/>
            <a:ext cx="9109928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Norsko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782272"/>
          </a:xfrm>
        </p:spPr>
        <p:txBody>
          <a:bodyPr>
            <a:noAutofit/>
          </a:bodyPr>
          <a:lstStyle/>
          <a:p>
            <a:r>
              <a:rPr lang="cs-CZ" sz="1500" dirty="0" smtClean="0"/>
              <a:t>Území exponováno vůči moři (Severní moře, Norské moře, </a:t>
            </a:r>
            <a:r>
              <a:rPr lang="cs-CZ" sz="1500" dirty="0" err="1" smtClean="0"/>
              <a:t>Barentsovo</a:t>
            </a:r>
            <a:r>
              <a:rPr lang="cs-CZ" sz="1500" dirty="0" smtClean="0"/>
              <a:t> moře), velmi složitý průběh pobřežní linie s četnými zálivy a ostrovy, ledovcová modelace reliéfu</a:t>
            </a:r>
          </a:p>
          <a:p>
            <a:r>
              <a:rPr lang="cs-CZ" sz="1500" dirty="0" smtClean="0"/>
              <a:t>Rozdíl mezi hustěji zalidněným a hospodářsky aktivním J a jen ohniskově osídleným S</a:t>
            </a:r>
          </a:p>
          <a:p>
            <a:r>
              <a:rPr lang="cs-CZ" sz="1500" dirty="0" smtClean="0"/>
              <a:t>Mimořádné překážky pro rozvoj </a:t>
            </a:r>
            <a:r>
              <a:rPr lang="cs-CZ" sz="1500" dirty="0" err="1" smtClean="0"/>
              <a:t>poz</a:t>
            </a:r>
            <a:r>
              <a:rPr lang="cs-CZ" sz="1500" dirty="0" smtClean="0"/>
              <a:t>. dopravy, kompenzace rozvinutou námořní i leteckou </a:t>
            </a:r>
            <a:r>
              <a:rPr lang="cs-CZ" sz="1500" dirty="0" err="1" smtClean="0"/>
              <a:t>dopr</a:t>
            </a:r>
            <a:r>
              <a:rPr lang="cs-CZ" sz="1500" dirty="0" smtClean="0"/>
              <a:t>.</a:t>
            </a:r>
          </a:p>
          <a:p>
            <a:r>
              <a:rPr lang="cs-CZ" sz="1500" dirty="0" smtClean="0"/>
              <a:t>Klimaticky je pobřeží vcelku příznivé - vlive teplého Severoatlantského proudu, námořní přístavy zpravidla nezamrzají</a:t>
            </a:r>
          </a:p>
          <a:p>
            <a:r>
              <a:rPr lang="cs-CZ" sz="1500" dirty="0" smtClean="0"/>
              <a:t>Konstituční monarchie, není člen EU, v referendech odmítnuto</a:t>
            </a:r>
          </a:p>
          <a:p>
            <a:r>
              <a:rPr lang="cs-CZ" sz="1500" dirty="0" smtClean="0"/>
              <a:t>Hustota zalidnění velmi nízká - 14 </a:t>
            </a:r>
            <a:r>
              <a:rPr lang="cs-CZ" sz="1500" dirty="0" err="1" smtClean="0"/>
              <a:t>obyv</a:t>
            </a:r>
            <a:r>
              <a:rPr lang="cs-CZ" sz="1500" dirty="0" smtClean="0"/>
              <a:t>./km2,  nejvíce obyvatel žije kolem hlavního města Oslo</a:t>
            </a:r>
          </a:p>
          <a:p>
            <a:r>
              <a:rPr lang="cs-CZ" sz="1500" dirty="0" smtClean="0"/>
              <a:t>Významné zdroje surovin (vč. zdrojů ropy a zemního plynu), značný </a:t>
            </a:r>
            <a:r>
              <a:rPr lang="cs-CZ" sz="1500" dirty="0" err="1" smtClean="0"/>
              <a:t>hydroenergetický</a:t>
            </a:r>
            <a:r>
              <a:rPr lang="cs-CZ" sz="1500" dirty="0" smtClean="0"/>
              <a:t> potenciál</a:t>
            </a:r>
          </a:p>
          <a:p>
            <a:r>
              <a:rPr lang="cs-CZ" sz="1500" dirty="0" smtClean="0"/>
              <a:t>Těžba titanových rud a vedle Ruska je i největším evropským producentem hliníku</a:t>
            </a:r>
          </a:p>
          <a:p>
            <a:pPr lvl="1"/>
            <a:r>
              <a:rPr lang="cs-CZ" sz="1500" dirty="0" smtClean="0"/>
              <a:t>V těžařských společnostech významně zastoupen státní sektor (</a:t>
            </a:r>
            <a:r>
              <a:rPr lang="cs-CZ" sz="1500" dirty="0" err="1" smtClean="0"/>
              <a:t>Statoil</a:t>
            </a:r>
            <a:r>
              <a:rPr lang="cs-CZ" sz="1500" dirty="0" smtClean="0"/>
              <a:t>, </a:t>
            </a:r>
            <a:r>
              <a:rPr lang="cs-CZ" sz="1500" dirty="0" err="1" smtClean="0"/>
              <a:t>NorskHydro</a:t>
            </a:r>
            <a:r>
              <a:rPr lang="cs-CZ" sz="1500" dirty="0" smtClean="0"/>
              <a:t> atd.), vytvoření zvláštního vládního fondu, na který je ukládána poměrně značná část peněz získaných z vývozu ropy</a:t>
            </a:r>
          </a:p>
          <a:p>
            <a:r>
              <a:rPr lang="cs-CZ" sz="1500" dirty="0" smtClean="0"/>
              <a:t>Silný je sektor energetiky (hydroenergetika), velmi významné je hutnictví barevných kovů (na bázi elektrické energie, rudy se z větší části dovážejí), slabé zemědělství kompenzováno rybolovem</a:t>
            </a:r>
          </a:p>
          <a:p>
            <a:r>
              <a:rPr lang="cs-CZ" sz="1500" dirty="0" smtClean="0"/>
              <a:t>Zemědělství limitováno přírodními podmínkami (3,2 % ZP), státem silně subvencováno, přesto asi 50 % potravin je domácího původu</a:t>
            </a:r>
          </a:p>
          <a:p>
            <a:r>
              <a:rPr lang="cs-CZ" sz="1500" dirty="0" smtClean="0"/>
              <a:t>Vysoká hladina vnitřních cen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Finsko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784976" cy="4824536"/>
          </a:xfrm>
        </p:spPr>
        <p:txBody>
          <a:bodyPr>
            <a:noAutofit/>
          </a:bodyPr>
          <a:lstStyle/>
          <a:p>
            <a:r>
              <a:rPr lang="cs-CZ" sz="1600" dirty="0" smtClean="0"/>
              <a:t>skoro celé jeho území leží severně od 60. rovnoběžky, což jinak platí  jen o Islandu</a:t>
            </a:r>
          </a:p>
          <a:p>
            <a:r>
              <a:rPr lang="cs-CZ" sz="1600" dirty="0" smtClean="0"/>
              <a:t>souostroví Alandy – dominance švédštiny </a:t>
            </a:r>
            <a:r>
              <a:rPr lang="cs-CZ" sz="1600" dirty="0" smtClean="0">
                <a:sym typeface="Symbol"/>
              </a:rPr>
              <a:t></a:t>
            </a:r>
            <a:r>
              <a:rPr lang="cs-CZ" sz="1600" dirty="0" smtClean="0"/>
              <a:t> autonomní statut</a:t>
            </a:r>
          </a:p>
          <a:p>
            <a:r>
              <a:rPr lang="cs-CZ" sz="1600" dirty="0" smtClean="0"/>
              <a:t>modelace pevninským ledovcem, jezera ledovcového původu (cca 10 % rozlohy státu)</a:t>
            </a:r>
          </a:p>
          <a:p>
            <a:r>
              <a:rPr lang="cs-CZ" sz="1600" dirty="0" err="1" smtClean="0"/>
              <a:t>Hydroenerg</a:t>
            </a:r>
            <a:r>
              <a:rPr lang="cs-CZ" sz="1600" dirty="0" smtClean="0"/>
              <a:t>. potenciál by byl významný, ale  využití je omezeno delším zimním obdobím, proto tepelné (cca 60 %) a jaderné elektrárny (více než 1/4), část spotřeby dovoz (Rusko)</a:t>
            </a:r>
          </a:p>
          <a:p>
            <a:r>
              <a:rPr lang="cs-CZ" sz="1600" dirty="0" smtClean="0"/>
              <a:t>Lesy na více než 2/3 území - dlouho nejvýznamnějším přírodním zdrojem, ale na </a:t>
            </a:r>
            <a:r>
              <a:rPr lang="pl-PL" sz="1600" dirty="0" smtClean="0"/>
              <a:t>na přelomu 20. a 21. stol. </a:t>
            </a:r>
            <a:r>
              <a:rPr lang="cs-CZ" sz="1600" dirty="0" smtClean="0"/>
              <a:t>rychle rostl segment elektroniky a elektrotechniky</a:t>
            </a:r>
          </a:p>
          <a:p>
            <a:r>
              <a:rPr lang="cs-CZ" sz="1600" dirty="0" smtClean="0"/>
              <a:t>Nerostné bohatství skromné, v </a:t>
            </a:r>
            <a:r>
              <a:rPr lang="cs-CZ" sz="1600" dirty="0" err="1" smtClean="0"/>
              <a:t>evr</a:t>
            </a:r>
            <a:r>
              <a:rPr lang="cs-CZ" sz="1600" dirty="0" smtClean="0"/>
              <a:t>. poměrech významná těžba mastku a rud chromu (1. v Evropě) a fosfátů (2. za Ruskem)</a:t>
            </a:r>
          </a:p>
          <a:p>
            <a:r>
              <a:rPr lang="cs-CZ" sz="1600" dirty="0" smtClean="0"/>
              <a:t>oproti ostatním S zemím více "venkovský" charakter, cca 40 %venkovského obyvatelstva </a:t>
            </a:r>
          </a:p>
          <a:p>
            <a:r>
              <a:rPr lang="cs-CZ" sz="1600" dirty="0" smtClean="0"/>
              <a:t>Velká část obyvatelstva na J státu, z větších měst jen </a:t>
            </a:r>
            <a:r>
              <a:rPr lang="cs-CZ" sz="1600" dirty="0" err="1" smtClean="0"/>
              <a:t>Oulu</a:t>
            </a:r>
            <a:r>
              <a:rPr lang="cs-CZ" sz="1600" dirty="0" smtClean="0"/>
              <a:t> leží na severu</a:t>
            </a:r>
          </a:p>
          <a:p>
            <a:r>
              <a:rPr lang="cs-CZ" sz="1600" dirty="0" smtClean="0"/>
              <a:t>vysoce rozvinutá tržní ekonomika, exportní orientace spojená s efektivním využíváním mezer na světových trzích s průmyslovými výrobky (Nokia)</a:t>
            </a:r>
          </a:p>
          <a:p>
            <a:r>
              <a:rPr lang="cs-CZ" sz="1600" dirty="0" smtClean="0"/>
              <a:t>podpora různých typů vyššího vzdělání, vědy a výzkumu a šíření nových technologií (jinak rys společný pro všechny severské státy) učinil z Finska v posledních letech jednu z nejvíce konkurenceschopných a flexibilních ekonomik na světě</a:t>
            </a:r>
          </a:p>
          <a:p>
            <a:r>
              <a:rPr lang="cs-CZ" sz="1600" dirty="0" smtClean="0"/>
              <a:t>velký význam </a:t>
            </a:r>
            <a:r>
              <a:rPr lang="cs-CZ" sz="1600" dirty="0" err="1" smtClean="0"/>
              <a:t>jihofinské</a:t>
            </a:r>
            <a:r>
              <a:rPr lang="cs-CZ" sz="1600" dirty="0" smtClean="0"/>
              <a:t> přístavy (v zimě je provoz zajišťován za pomoci ledoborců)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Dánsko</a:t>
            </a: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82272"/>
          </a:xfrm>
        </p:spPr>
        <p:txBody>
          <a:bodyPr>
            <a:normAutofit fontScale="32500" lnSpcReduction="20000"/>
          </a:bodyPr>
          <a:lstStyle/>
          <a:p>
            <a:r>
              <a:rPr lang="cs-CZ" sz="5200" dirty="0" smtClean="0"/>
              <a:t>konstituční monarchie (království)</a:t>
            </a:r>
          </a:p>
          <a:p>
            <a:r>
              <a:rPr lang="cs-CZ" sz="5200" dirty="0" smtClean="0"/>
              <a:t>částečně ostrovní, částečně poloostrovní stát (Jutský poloostrov)</a:t>
            </a:r>
          </a:p>
          <a:p>
            <a:r>
              <a:rPr lang="cs-CZ" sz="5200" dirty="0" smtClean="0"/>
              <a:t>dánské území a přiléhající průlivy (Skagerrak, Kattegat, Lille </a:t>
            </a:r>
            <a:r>
              <a:rPr lang="cs-CZ" sz="5200" dirty="0" err="1" smtClean="0"/>
              <a:t>Belt</a:t>
            </a:r>
            <a:r>
              <a:rPr lang="cs-CZ" sz="5200" dirty="0" smtClean="0"/>
              <a:t>, </a:t>
            </a:r>
            <a:r>
              <a:rPr lang="cs-CZ" sz="5200" dirty="0" err="1" smtClean="0"/>
              <a:t>Store</a:t>
            </a:r>
            <a:r>
              <a:rPr lang="cs-CZ" sz="5200" dirty="0" smtClean="0"/>
              <a:t> </a:t>
            </a:r>
            <a:r>
              <a:rPr lang="cs-CZ" sz="5200" dirty="0" err="1" smtClean="0"/>
              <a:t>Belt</a:t>
            </a:r>
            <a:r>
              <a:rPr lang="cs-CZ" sz="5200" dirty="0" smtClean="0"/>
              <a:t> a </a:t>
            </a:r>
            <a:r>
              <a:rPr lang="cs-CZ" sz="5200" dirty="0" err="1" smtClean="0"/>
              <a:t>resund</a:t>
            </a:r>
            <a:r>
              <a:rPr lang="cs-CZ" sz="5200" dirty="0" smtClean="0"/>
              <a:t>) mají  strategickou důležitost na námořním vstupu do Baltského moře</a:t>
            </a:r>
          </a:p>
          <a:p>
            <a:r>
              <a:rPr lang="cs-CZ" sz="5200" dirty="0" smtClean="0"/>
              <a:t>pod dánskou svrchovaností i Grónsko a </a:t>
            </a:r>
            <a:r>
              <a:rPr lang="cs-CZ" sz="5200" dirty="0" err="1" smtClean="0"/>
              <a:t>Faerské</a:t>
            </a:r>
            <a:r>
              <a:rPr lang="cs-CZ" sz="5200" dirty="0" smtClean="0"/>
              <a:t> ostrovy (obě území mají významnou míru autonomie) + ostrov </a:t>
            </a:r>
            <a:r>
              <a:rPr lang="cs-CZ" sz="5200" dirty="0" err="1" smtClean="0"/>
              <a:t>Bornholm</a:t>
            </a:r>
            <a:r>
              <a:rPr lang="cs-CZ" sz="5200" dirty="0" smtClean="0"/>
              <a:t> v Baltském moři</a:t>
            </a:r>
          </a:p>
          <a:p>
            <a:r>
              <a:rPr lang="pl-PL" sz="5200" dirty="0" smtClean="0"/>
              <a:t>nížinatý charakterem (a dobré podmínkami pro </a:t>
            </a:r>
            <a:r>
              <a:rPr lang="cs-CZ" sz="5200" dirty="0" smtClean="0"/>
              <a:t>zemědělství), </a:t>
            </a:r>
            <a:r>
              <a:rPr lang="cs-CZ" sz="5200" dirty="0" err="1" smtClean="0"/>
              <a:t>rel</a:t>
            </a:r>
            <a:r>
              <a:rPr lang="cs-CZ" sz="5200" dirty="0" smtClean="0"/>
              <a:t>. vysoká hustota zalidnění</a:t>
            </a:r>
          </a:p>
          <a:p>
            <a:r>
              <a:rPr lang="cs-CZ" sz="5200" dirty="0" smtClean="0"/>
              <a:t>85 % obyvatel bydlí ve městech, zejména v hl.  městě Kodani</a:t>
            </a:r>
          </a:p>
          <a:p>
            <a:r>
              <a:rPr lang="cs-CZ" sz="5200" dirty="0" smtClean="0"/>
              <a:t>úzkým pruh na využívání zdrojů ze dna Severního moře (v Evropě v těžbě ropy za Norskem a VB)</a:t>
            </a:r>
          </a:p>
          <a:p>
            <a:r>
              <a:rPr lang="cs-CZ" sz="5200" dirty="0" smtClean="0"/>
              <a:t>tradiční zaměření na rybolov (zaostává však za Norskem a Islandem), rybářské přístavy j na </a:t>
            </a:r>
            <a:r>
              <a:rPr lang="cs-CZ" sz="5200" dirty="0" err="1" smtClean="0"/>
              <a:t>Sa</a:t>
            </a:r>
            <a:r>
              <a:rPr lang="cs-CZ" sz="5200" dirty="0" smtClean="0"/>
              <a:t> Z Jutska</a:t>
            </a:r>
          </a:p>
          <a:p>
            <a:r>
              <a:rPr lang="cs-CZ" sz="5200" dirty="0" smtClean="0"/>
              <a:t>zemědělství je velmi rozvinuté, velmi specializováno, spíše na živočišnou výrobu (chov prasat), výrazné exportní zaměření</a:t>
            </a:r>
          </a:p>
          <a:p>
            <a:r>
              <a:rPr lang="cs-CZ" sz="5200" dirty="0" smtClean="0"/>
              <a:t>průmysl je rozptýlen do četných malých firem (podstatná část mimo kodaňskou aglomeraci tvoří potravinářský průmysl)</a:t>
            </a:r>
          </a:p>
          <a:p>
            <a:r>
              <a:rPr lang="pl-PL" sz="5200" dirty="0" smtClean="0"/>
              <a:t>Ve službách hraje důležitou roli doprava </a:t>
            </a:r>
            <a:r>
              <a:rPr lang="cs-CZ" sz="5200" dirty="0" smtClean="0"/>
              <a:t>(námořní plavba)</a:t>
            </a:r>
          </a:p>
          <a:p>
            <a:r>
              <a:rPr lang="cs-CZ" sz="5200" dirty="0" smtClean="0"/>
              <a:t>Míra nezaměstnanosti nízká, propočet HDP na osobu je jeden z nejvyšších v Evropě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Východní Evropa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Ukrajina</a:t>
            </a:r>
          </a:p>
          <a:p>
            <a:r>
              <a:rPr lang="cs-CZ" dirty="0" smtClean="0"/>
              <a:t>Moldavsko</a:t>
            </a:r>
          </a:p>
          <a:p>
            <a:r>
              <a:rPr lang="cs-CZ" dirty="0" smtClean="0"/>
              <a:t>Bělorusko</a:t>
            </a:r>
          </a:p>
          <a:p>
            <a:r>
              <a:rPr lang="cs-CZ" dirty="0" smtClean="0"/>
              <a:t>Rusko</a:t>
            </a:r>
          </a:p>
          <a:p>
            <a:endParaRPr lang="cs-CZ" dirty="0" smtClean="0"/>
          </a:p>
          <a:p>
            <a:r>
              <a:rPr lang="cs-CZ" dirty="0" smtClean="0"/>
              <a:t>Viz část RG SNS a Ruska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FFFF"/>
                </a:solidFill>
              </a:rPr>
              <a:t>Ostrovní regiony – vymezení</a:t>
            </a:r>
            <a:endParaRPr lang="cs-CZ" dirty="0">
              <a:solidFill>
                <a:srgbClr val="00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600" dirty="0" smtClean="0"/>
              <a:t>Na základě polohy a dle moří a oceánů:</a:t>
            </a:r>
          </a:p>
          <a:p>
            <a:pPr lvl="1"/>
            <a:r>
              <a:rPr lang="cs-CZ" sz="1400" dirty="0" smtClean="0"/>
              <a:t>Středomořská (jižní) oblast</a:t>
            </a:r>
          </a:p>
          <a:p>
            <a:pPr lvl="2"/>
            <a:r>
              <a:rPr lang="cs-CZ" sz="1200" dirty="0" smtClean="0"/>
              <a:t>Středozemní, </a:t>
            </a:r>
            <a:r>
              <a:rPr lang="cs-CZ" sz="1200" dirty="0" err="1" smtClean="0"/>
              <a:t>Tyrhenské</a:t>
            </a:r>
            <a:r>
              <a:rPr lang="cs-CZ" sz="1200" dirty="0" smtClean="0"/>
              <a:t>, Jaderské, Jónské, Egejské moře</a:t>
            </a:r>
          </a:p>
          <a:p>
            <a:pPr lvl="2"/>
            <a:r>
              <a:rPr lang="cs-CZ" sz="1200" dirty="0" smtClean="0"/>
              <a:t>Baleárské ostrovy (Španělsko), Korsika (Francie), Sicílie, Sardinie, Liparské ostrovy (sopečné), Toskánské ostrovy (Itálie), Dalmatské ostrovy (Chorvatsko), Malta; Kréta, Jónské ostrovy, Kyklady, </a:t>
            </a:r>
            <a:r>
              <a:rPr lang="cs-CZ" sz="1200" dirty="0" err="1" smtClean="0"/>
              <a:t>Saronské</a:t>
            </a:r>
            <a:r>
              <a:rPr lang="cs-CZ" sz="1200" dirty="0" smtClean="0"/>
              <a:t> ostrovy, Sporady (Řecko)</a:t>
            </a:r>
          </a:p>
          <a:p>
            <a:pPr lvl="2"/>
            <a:endParaRPr lang="cs-CZ" sz="1200" dirty="0" smtClean="0"/>
          </a:p>
          <a:p>
            <a:pPr lvl="1"/>
            <a:r>
              <a:rPr lang="cs-CZ" sz="1400" dirty="0" smtClean="0"/>
              <a:t>Atlantská (západní) oblast</a:t>
            </a:r>
          </a:p>
          <a:p>
            <a:pPr lvl="2"/>
            <a:r>
              <a:rPr lang="cs-CZ" sz="1200" dirty="0" smtClean="0"/>
              <a:t>Azorské ostrovy  (Portugalsko), Normanské ostrovy (V. Británie), Britské ostrovy (včetně vnitřních a vnějších Hebrid, </a:t>
            </a:r>
            <a:r>
              <a:rPr lang="cs-CZ" sz="1200" dirty="0" err="1" smtClean="0"/>
              <a:t>Shetlandů</a:t>
            </a:r>
            <a:r>
              <a:rPr lang="cs-CZ" sz="1200" dirty="0" smtClean="0"/>
              <a:t>, Orknejí), významný též ostrov Man (Irsko a V. Británie), </a:t>
            </a:r>
            <a:r>
              <a:rPr lang="cs-CZ" sz="1200" dirty="0" err="1" smtClean="0"/>
              <a:t>Faerské</a:t>
            </a:r>
            <a:r>
              <a:rPr lang="cs-CZ" sz="1200" dirty="0" smtClean="0"/>
              <a:t> ostrovy (Dánsko), Island</a:t>
            </a:r>
          </a:p>
          <a:p>
            <a:pPr lvl="2"/>
            <a:endParaRPr lang="cs-CZ" sz="1200" dirty="0" smtClean="0"/>
          </a:p>
          <a:p>
            <a:pPr lvl="1"/>
            <a:r>
              <a:rPr lang="cs-CZ" sz="1400" dirty="0" smtClean="0"/>
              <a:t>Arktická (severní) oblast</a:t>
            </a:r>
          </a:p>
          <a:p>
            <a:pPr lvl="2"/>
            <a:r>
              <a:rPr lang="cs-CZ" sz="1200" dirty="0" smtClean="0"/>
              <a:t>Špicberky, Jan </a:t>
            </a:r>
            <a:r>
              <a:rPr lang="cs-CZ" sz="1200" dirty="0" err="1" smtClean="0"/>
              <a:t>Mayen</a:t>
            </a:r>
            <a:r>
              <a:rPr lang="cs-CZ" sz="1200" dirty="0" smtClean="0"/>
              <a:t> (Norsko), Nová Země, </a:t>
            </a:r>
            <a:r>
              <a:rPr lang="cs-CZ" sz="1200" dirty="0" err="1" smtClean="0"/>
              <a:t>Země</a:t>
            </a:r>
            <a:r>
              <a:rPr lang="cs-CZ" sz="1200" dirty="0" smtClean="0"/>
              <a:t> Františka Josefa, o. </a:t>
            </a:r>
            <a:r>
              <a:rPr lang="cs-CZ" sz="1200" dirty="0" err="1" smtClean="0"/>
              <a:t>Kolgujev</a:t>
            </a:r>
            <a:r>
              <a:rPr lang="cs-CZ" sz="1200" dirty="0" smtClean="0"/>
              <a:t> (Rusko), Lofoty, Vesterály (Norsko, nejsou však typickým příkladem této oblasti díky blízké poloze pevninského Norska)</a:t>
            </a:r>
          </a:p>
          <a:p>
            <a:pPr lvl="2"/>
            <a:endParaRPr lang="cs-CZ" sz="1200" dirty="0" smtClean="0"/>
          </a:p>
          <a:p>
            <a:pPr lvl="1"/>
            <a:r>
              <a:rPr lang="cs-CZ" sz="1400" dirty="0" smtClean="0"/>
              <a:t>Baltská oblast </a:t>
            </a:r>
          </a:p>
          <a:p>
            <a:pPr lvl="2"/>
            <a:r>
              <a:rPr lang="cs-CZ" sz="1200" dirty="0" smtClean="0"/>
              <a:t>Fríské ostrovy – </a:t>
            </a:r>
            <a:r>
              <a:rPr lang="cs-CZ" sz="1200" dirty="0" err="1" smtClean="0"/>
              <a:t>Severofríské</a:t>
            </a:r>
            <a:r>
              <a:rPr lang="cs-CZ" sz="1200" dirty="0" smtClean="0"/>
              <a:t> – Rujana, </a:t>
            </a:r>
            <a:r>
              <a:rPr lang="cs-CZ" sz="1200" dirty="0" err="1" smtClean="0"/>
              <a:t>Usedom</a:t>
            </a:r>
            <a:r>
              <a:rPr lang="cs-CZ" sz="1200" dirty="0" smtClean="0"/>
              <a:t>, </a:t>
            </a:r>
            <a:r>
              <a:rPr lang="cs-CZ" sz="1200" dirty="0" err="1" smtClean="0"/>
              <a:t>Sylt</a:t>
            </a:r>
            <a:r>
              <a:rPr lang="cs-CZ" sz="1200" dirty="0" smtClean="0"/>
              <a:t> (Německo), </a:t>
            </a:r>
            <a:r>
              <a:rPr lang="cs-CZ" sz="1200" dirty="0" err="1" smtClean="0"/>
              <a:t>Východofríské</a:t>
            </a:r>
            <a:r>
              <a:rPr lang="cs-CZ" sz="1200" dirty="0" smtClean="0"/>
              <a:t> – Německo, </a:t>
            </a:r>
            <a:r>
              <a:rPr lang="cs-CZ" sz="1200" dirty="0" err="1" smtClean="0"/>
              <a:t>Západofríské</a:t>
            </a:r>
            <a:r>
              <a:rPr lang="cs-CZ" sz="1200" dirty="0" smtClean="0"/>
              <a:t> (Nizozemí)</a:t>
            </a:r>
          </a:p>
          <a:p>
            <a:pPr lvl="2"/>
            <a:r>
              <a:rPr lang="cs-CZ" sz="1200" dirty="0" err="1" smtClean="0"/>
              <a:t>Sjaelland</a:t>
            </a:r>
            <a:r>
              <a:rPr lang="cs-CZ" sz="1200" dirty="0" smtClean="0"/>
              <a:t>, </a:t>
            </a:r>
            <a:r>
              <a:rPr lang="cs-CZ" sz="1200" dirty="0" err="1" smtClean="0"/>
              <a:t>Bornholm</a:t>
            </a:r>
            <a:r>
              <a:rPr lang="cs-CZ" sz="1200" dirty="0" smtClean="0"/>
              <a:t>, Fyn (Dánsko), </a:t>
            </a:r>
            <a:r>
              <a:rPr lang="cs-CZ" sz="1200" dirty="0" err="1" smtClean="0"/>
              <a:t>Gotland</a:t>
            </a:r>
            <a:r>
              <a:rPr lang="cs-CZ" sz="1200" dirty="0" smtClean="0"/>
              <a:t>, </a:t>
            </a:r>
            <a:r>
              <a:rPr lang="cs-CZ" sz="1200" dirty="0" err="1" smtClean="0"/>
              <a:t>Öland</a:t>
            </a:r>
            <a:r>
              <a:rPr lang="cs-CZ" sz="1200" dirty="0" smtClean="0"/>
              <a:t> (</a:t>
            </a:r>
            <a:r>
              <a:rPr lang="cs-CZ" sz="1200" dirty="0" err="1" smtClean="0"/>
              <a:t>Švédsok</a:t>
            </a:r>
            <a:r>
              <a:rPr lang="cs-CZ" sz="1200" dirty="0" smtClean="0"/>
              <a:t>), </a:t>
            </a:r>
            <a:r>
              <a:rPr lang="cs-CZ" sz="1200" dirty="0" err="1" smtClean="0"/>
              <a:t>Saaremaa</a:t>
            </a:r>
            <a:r>
              <a:rPr lang="cs-CZ" sz="1200" dirty="0" smtClean="0"/>
              <a:t>, </a:t>
            </a:r>
            <a:r>
              <a:rPr lang="cs-CZ" sz="1200" dirty="0" err="1" smtClean="0"/>
              <a:t>Hiiumaa</a:t>
            </a:r>
            <a:r>
              <a:rPr lang="cs-CZ" sz="1200" dirty="0" smtClean="0"/>
              <a:t> (Estonsko), Souostroví Alandy (Finsko)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FFFF"/>
                </a:solidFill>
              </a:rPr>
              <a:t>Středomořská ostrovní oblast (I.)</a:t>
            </a:r>
            <a:endParaRPr lang="cs-CZ" dirty="0">
              <a:solidFill>
                <a:srgbClr val="00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 smtClean="0"/>
              <a:t>na styku africké a eurasijské desky – často hornatý reliéf, zemětřesení</a:t>
            </a:r>
            <a:endParaRPr lang="cs-CZ" b="1" dirty="0" smtClean="0"/>
          </a:p>
          <a:p>
            <a:r>
              <a:rPr lang="pl-PL" dirty="0" smtClean="0"/>
              <a:t>mediteránní podnebí – poloha v subtropech s dostatkem tepla, v letních měsících nedostatek srážek (mají sezonní charakter)</a:t>
            </a:r>
          </a:p>
          <a:p>
            <a:r>
              <a:rPr lang="pl-PL" dirty="0" smtClean="0"/>
              <a:t>lesy vykáceny či zničeny požáry, z křovinatých porostů převládají formace macchie - převažují vždy zelené rostliny, malý výskyt lesů urychluje erozi</a:t>
            </a:r>
            <a:endParaRPr lang="cs-CZ" b="1" dirty="0" smtClean="0"/>
          </a:p>
          <a:p>
            <a:endParaRPr lang="pl-PL" u="sng" dirty="0" smtClean="0"/>
          </a:p>
          <a:p>
            <a:r>
              <a:rPr lang="pl-PL" dirty="0" smtClean="0"/>
              <a:t>příznivé přírodní podmínky (teplota vzduchu, srážky) umožnily rozvoj </a:t>
            </a:r>
            <a:r>
              <a:rPr lang="pl-PL" u="sng" dirty="0" smtClean="0"/>
              <a:t>zemědělství</a:t>
            </a:r>
            <a:r>
              <a:rPr lang="pl-PL" dirty="0" smtClean="0"/>
              <a:t> již od dob starověku</a:t>
            </a:r>
          </a:p>
          <a:p>
            <a:pPr lvl="1"/>
            <a:r>
              <a:rPr lang="pl-PL" dirty="0" smtClean="0"/>
              <a:t>vysoká specializace na pěstování oliv, vína, chov ovcí; dále citrusy a jiné ovoce atd. Podobně jako jinde v pevninské jižní Evropě </a:t>
            </a:r>
            <a:endParaRPr lang="cs-CZ" b="1" dirty="0" smtClean="0"/>
          </a:p>
          <a:p>
            <a:endParaRPr lang="pl-PL" dirty="0" smtClean="0"/>
          </a:p>
          <a:p>
            <a:r>
              <a:rPr lang="pl-PL" dirty="0" smtClean="0"/>
              <a:t>průmysl </a:t>
            </a:r>
            <a:r>
              <a:rPr lang="pl-PL" u="sng" dirty="0" smtClean="0"/>
              <a:t>potravinářský</a:t>
            </a:r>
            <a:r>
              <a:rPr lang="pl-PL" dirty="0" smtClean="0"/>
              <a:t> a </a:t>
            </a:r>
            <a:r>
              <a:rPr lang="pl-PL" u="sng" dirty="0" smtClean="0"/>
              <a:t>chemický</a:t>
            </a:r>
            <a:r>
              <a:rPr lang="pl-PL" dirty="0" smtClean="0"/>
              <a:t> (především petrochemický)</a:t>
            </a:r>
          </a:p>
          <a:p>
            <a:pPr lvl="1"/>
            <a:r>
              <a:rPr lang="pl-PL" dirty="0" smtClean="0"/>
              <a:t>na Sicílii-umístěny rafinérie zpracovávající ropu dováženou na lodích, důvodem je geografická blízkost oblastí bohatých na ropu (Perský záliv, Blízký východ) a dostatek obyvatel</a:t>
            </a:r>
          </a:p>
          <a:p>
            <a:r>
              <a:rPr lang="pl-PL" dirty="0" smtClean="0"/>
              <a:t>nerostné bohatství zde není příliš významné. </a:t>
            </a:r>
          </a:p>
          <a:p>
            <a:endParaRPr lang="pl-PL" dirty="0" smtClean="0"/>
          </a:p>
          <a:p>
            <a:r>
              <a:rPr lang="pl-PL" dirty="0" smtClean="0"/>
              <a:t>pro ekonomiku regionu byl vždy důležitý </a:t>
            </a:r>
            <a:r>
              <a:rPr lang="pl-PL" u="sng" dirty="0" smtClean="0"/>
              <a:t>obchod</a:t>
            </a:r>
            <a:r>
              <a:rPr lang="pl-PL" dirty="0" smtClean="0"/>
              <a:t> (Féničané, Arabové, Benátky a další) </a:t>
            </a:r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pl-PL" dirty="0" smtClean="0"/>
              <a:t> vznik a rozvoj sídel v oblasti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FFFF"/>
                </a:solidFill>
              </a:rPr>
              <a:t>Středomořská ostrovní oblast (II.)</a:t>
            </a:r>
            <a:endParaRPr lang="cs-CZ" dirty="0">
              <a:solidFill>
                <a:srgbClr val="00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Oblast jižní Evropy byla vždy těžištěm světové kultury (Řecko, Řím, Pyrenejský poloostrov) </a:t>
            </a:r>
          </a:p>
          <a:p>
            <a:r>
              <a:rPr lang="pl-PL" u="sng" dirty="0" smtClean="0"/>
              <a:t>Některé ostrovy</a:t>
            </a:r>
            <a:r>
              <a:rPr lang="pl-PL" dirty="0" smtClean="0"/>
              <a:t> se vzhledem ke své poloze staly v historii také </a:t>
            </a:r>
            <a:r>
              <a:rPr lang="pl-PL" u="sng" dirty="0" smtClean="0"/>
              <a:t>významným vojensko-strategickým územím</a:t>
            </a:r>
            <a:r>
              <a:rPr lang="pl-PL" dirty="0" smtClean="0"/>
              <a:t> </a:t>
            </a:r>
          </a:p>
          <a:p>
            <a:pPr lvl="1"/>
            <a:r>
              <a:rPr lang="pl-PL" dirty="0" smtClean="0"/>
              <a:t>Tento faktor je podmíněn buď centrální polohou ostrova – jako v případě </a:t>
            </a:r>
            <a:r>
              <a:rPr lang="pl-PL" u="sng" dirty="0" smtClean="0"/>
              <a:t>Malty</a:t>
            </a:r>
            <a:endParaRPr lang="cs-CZ" b="1" dirty="0" smtClean="0"/>
          </a:p>
          <a:p>
            <a:endParaRPr lang="pl-PL" dirty="0" smtClean="0"/>
          </a:p>
          <a:p>
            <a:r>
              <a:rPr lang="pl-PL" dirty="0" smtClean="0"/>
              <a:t>Rozmístění obyvatelstva je nerovnoměrné, převládají okrajové polohy, tzv. shluky, které jsou obvykle vzájemně izolovány</a:t>
            </a:r>
          </a:p>
          <a:p>
            <a:pPr lvl="1"/>
            <a:r>
              <a:rPr lang="pl-PL" dirty="0" smtClean="0"/>
              <a:t>V rozmístění obyvatelstva se projevuje také závislost na rozšíření zemědělské výroby – nejvýraznější je pobřežní nížina Sicílie</a:t>
            </a:r>
          </a:p>
          <a:p>
            <a:pPr lvl="1"/>
            <a:r>
              <a:rPr lang="pl-PL" dirty="0" smtClean="0"/>
              <a:t>Dostatek obyvatel je teprve předpokladem pro rozvoj průmyslu, který je tak umístěn především na Sicílii</a:t>
            </a:r>
            <a:endParaRPr lang="cs-CZ" b="1" dirty="0" smtClean="0"/>
          </a:p>
          <a:p>
            <a:endParaRPr lang="cs-CZ" b="1" dirty="0" smtClean="0"/>
          </a:p>
          <a:p>
            <a:r>
              <a:rPr lang="pl-PL" dirty="0" smtClean="0"/>
              <a:t>V současnosti téměř po celém Středomoří velký význam </a:t>
            </a:r>
            <a:r>
              <a:rPr lang="pl-PL" u="sng" dirty="0" smtClean="0"/>
              <a:t>cestovního ruchu</a:t>
            </a:r>
            <a:endParaRPr lang="cs-CZ" b="1" u="sng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FFFF"/>
                </a:solidFill>
              </a:rPr>
              <a:t>Atlantská ostrovní oblast (I.)</a:t>
            </a:r>
            <a:endParaRPr lang="cs-CZ" dirty="0">
              <a:solidFill>
                <a:srgbClr val="00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55000" lnSpcReduction="20000"/>
          </a:bodyPr>
          <a:lstStyle/>
          <a:p>
            <a:r>
              <a:rPr lang="pl-PL" sz="2900" dirty="0" smtClean="0"/>
              <a:t>Poměrně rozlehlá – od Azorských ostrovů na jihu, přes klíčové Britské ostrovy až po jinak severský Island</a:t>
            </a:r>
          </a:p>
          <a:p>
            <a:r>
              <a:rPr lang="pl-PL" sz="2900" dirty="0" smtClean="0"/>
              <a:t>Shodným rysem pro všechny ostrovy je </a:t>
            </a:r>
            <a:r>
              <a:rPr lang="pl-PL" sz="2900" u="sng" dirty="0" smtClean="0"/>
              <a:t>velký vliv oceánu</a:t>
            </a:r>
            <a:r>
              <a:rPr lang="pl-PL" sz="2900" dirty="0" smtClean="0"/>
              <a:t> </a:t>
            </a:r>
            <a:r>
              <a:rPr lang="pl-PL" sz="2900" dirty="0" smtClean="0">
                <a:sym typeface="Symbol"/>
              </a:rPr>
              <a:t> </a:t>
            </a:r>
            <a:r>
              <a:rPr lang="pl-PL" sz="2900" dirty="0" smtClean="0"/>
              <a:t>podnebí – méně teplá léta, ale mírnější zimy, dostatek srážek</a:t>
            </a:r>
            <a:endParaRPr lang="cs-CZ" sz="2900" dirty="0" smtClean="0"/>
          </a:p>
          <a:p>
            <a:pPr lvl="1"/>
            <a:r>
              <a:rPr lang="pl-PL" sz="2700" dirty="0" smtClean="0"/>
              <a:t>Pro sopečný </a:t>
            </a:r>
            <a:r>
              <a:rPr lang="pl-PL" sz="2700" b="1" u="sng" dirty="0" smtClean="0">
                <a:solidFill>
                  <a:srgbClr val="0070C0"/>
                </a:solidFill>
              </a:rPr>
              <a:t>Island</a:t>
            </a:r>
            <a:r>
              <a:rPr lang="pl-PL" sz="2700" dirty="0" smtClean="0"/>
              <a:t> ležící na Středoatlantském hřbetu (který se jinak řadí spíše do severní Evropy), je typické už spíše </a:t>
            </a:r>
            <a:r>
              <a:rPr lang="pl-PL" sz="2700" u="sng" dirty="0" smtClean="0"/>
              <a:t>subarktické klima</a:t>
            </a:r>
            <a:r>
              <a:rPr lang="pl-PL" sz="2700" dirty="0" smtClean="0"/>
              <a:t>, vnitřní část ostrova pokrývá ledovec</a:t>
            </a:r>
          </a:p>
          <a:p>
            <a:pPr lvl="1"/>
            <a:r>
              <a:rPr lang="pl-PL" sz="2700" dirty="0" smtClean="0"/>
              <a:t>S a SZ pobřeží tvoří fjordy</a:t>
            </a:r>
          </a:p>
          <a:p>
            <a:pPr lvl="1"/>
            <a:r>
              <a:rPr lang="pl-PL" sz="2700" dirty="0" smtClean="0"/>
              <a:t>Blízkost stacionární cyklony způsobuje proměnlivost podnebí a velký rozdíl mezi J a S pobřežím </a:t>
            </a:r>
            <a:r>
              <a:rPr lang="pl-PL" sz="2700" dirty="0" smtClean="0">
                <a:sym typeface="Symbol"/>
              </a:rPr>
              <a:t></a:t>
            </a:r>
            <a:r>
              <a:rPr lang="pl-PL" sz="2700" dirty="0" smtClean="0"/>
              <a:t> </a:t>
            </a:r>
            <a:r>
              <a:rPr lang="pl-PL" sz="2700" u="sng" dirty="0" smtClean="0"/>
              <a:t>většina obyvatel</a:t>
            </a:r>
            <a:r>
              <a:rPr lang="pl-PL" sz="2700" dirty="0" smtClean="0"/>
              <a:t> žije na </a:t>
            </a:r>
            <a:r>
              <a:rPr lang="pl-PL" sz="2700" u="sng" dirty="0" smtClean="0"/>
              <a:t>JZ pobřeží</a:t>
            </a:r>
            <a:r>
              <a:rPr lang="pl-PL" sz="2700" dirty="0" smtClean="0"/>
              <a:t>, třetina v hlavním městě Reykjavíku a 90 % ve městech</a:t>
            </a:r>
          </a:p>
          <a:p>
            <a:pPr lvl="1"/>
            <a:r>
              <a:rPr lang="pl-PL" sz="2700" dirty="0" smtClean="0"/>
              <a:t>Řeky jsou díky ledovcům a četným srážkám velmi vodnaté (levná elektrická energie)</a:t>
            </a:r>
          </a:p>
          <a:p>
            <a:pPr lvl="1"/>
            <a:r>
              <a:rPr lang="pl-PL" sz="2700" dirty="0" smtClean="0"/>
              <a:t>Vegetace je převážně typu tundry, zvířena je chudá</a:t>
            </a:r>
          </a:p>
          <a:p>
            <a:pPr lvl="1"/>
            <a:r>
              <a:rPr lang="pl-PL" sz="2700" dirty="0" smtClean="0"/>
              <a:t>Základem </a:t>
            </a:r>
            <a:r>
              <a:rPr lang="pl-PL" sz="2700" u="sng" dirty="0" smtClean="0"/>
              <a:t>ekonomiky</a:t>
            </a:r>
            <a:r>
              <a:rPr lang="pl-PL" sz="2700" dirty="0" smtClean="0"/>
              <a:t> je ostrovně typický </a:t>
            </a:r>
            <a:r>
              <a:rPr lang="pl-PL" sz="2700" u="sng" dirty="0" smtClean="0"/>
              <a:t>rybolov a zpracování ryb</a:t>
            </a:r>
            <a:endParaRPr lang="pl-PL" sz="2700" dirty="0" smtClean="0"/>
          </a:p>
          <a:p>
            <a:pPr lvl="1"/>
            <a:r>
              <a:rPr lang="pl-PL" sz="2700" dirty="0" smtClean="0"/>
              <a:t>Zemědělsky obdělávaná plocha půdy je minimální, charakteristické jsou skleníky vytápěné horkými prameny, v nichž se pěstují květiny a zelenina. (Prameny se využívají též k ohřevu vody a vytápění)</a:t>
            </a:r>
          </a:p>
          <a:p>
            <a:pPr lvl="1"/>
            <a:r>
              <a:rPr lang="pl-PL" sz="2700" dirty="0" smtClean="0"/>
              <a:t>Převládá živočišná výroba – na pastvinách zaujímajících pětinu ostrova se chovají ovce, skot a poníci. </a:t>
            </a:r>
          </a:p>
          <a:p>
            <a:pPr lvl="1"/>
            <a:r>
              <a:rPr lang="pl-PL" sz="2700" u="sng" dirty="0" smtClean="0"/>
              <a:t>Levná elektřina</a:t>
            </a:r>
            <a:r>
              <a:rPr lang="pl-PL" sz="2700" dirty="0" smtClean="0"/>
              <a:t> pochází především </a:t>
            </a:r>
            <a:r>
              <a:rPr lang="pl-PL" sz="2700" u="sng" dirty="0" smtClean="0"/>
              <a:t>z vodních</a:t>
            </a:r>
            <a:r>
              <a:rPr lang="pl-PL" sz="2700" dirty="0" smtClean="0"/>
              <a:t> a méně pak geotermálních </a:t>
            </a:r>
            <a:r>
              <a:rPr lang="pl-PL" sz="2700" u="sng" dirty="0" smtClean="0"/>
              <a:t>zdrojů</a:t>
            </a:r>
            <a:r>
              <a:rPr lang="pl-PL" sz="2700" dirty="0" smtClean="0"/>
              <a:t> – díky tomuto faktoru se stal Island zemí, kde je umístěno </a:t>
            </a:r>
            <a:r>
              <a:rPr lang="pl-PL" sz="2700" u="sng" dirty="0" smtClean="0"/>
              <a:t>zpracování na elektrickou energii nejnáročnějších rud</a:t>
            </a:r>
            <a:r>
              <a:rPr lang="pl-PL" sz="2700" dirty="0" smtClean="0"/>
              <a:t> – </a:t>
            </a:r>
            <a:r>
              <a:rPr lang="pl-PL" sz="2700" u="sng" dirty="0" smtClean="0"/>
              <a:t>bauxitových</a:t>
            </a:r>
            <a:r>
              <a:rPr lang="pl-PL" sz="2700" dirty="0" smtClean="0"/>
              <a:t> (hliník)</a:t>
            </a:r>
          </a:p>
          <a:p>
            <a:pPr lvl="1"/>
            <a:r>
              <a:rPr lang="pl-PL" sz="2700" dirty="0" smtClean="0"/>
              <a:t>Vlastní těžba na ostrově není významná a tak rudy na zpracování dováží lodě (lodní doprava je levná)</a:t>
            </a:r>
            <a:endParaRPr lang="cs-CZ" sz="27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FFFF"/>
                </a:solidFill>
              </a:rPr>
              <a:t>Atlantská ostrovní oblast (II.)</a:t>
            </a:r>
            <a:endParaRPr lang="cs-CZ" dirty="0">
              <a:solidFill>
                <a:srgbClr val="00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20000"/>
          </a:bodyPr>
          <a:lstStyle/>
          <a:p>
            <a:r>
              <a:rPr lang="pl-PL" u="sng" dirty="0" smtClean="0"/>
              <a:t>Faerské ostrovy </a:t>
            </a:r>
          </a:p>
          <a:p>
            <a:pPr lvl="1"/>
            <a:r>
              <a:rPr lang="pl-PL" dirty="0" smtClean="0"/>
              <a:t>„ostrovy ovcí”, dnes už nad chovem ovcí dominuje rybolov</a:t>
            </a:r>
          </a:p>
          <a:p>
            <a:pPr lvl="1"/>
            <a:r>
              <a:rPr lang="pl-PL" dirty="0" smtClean="0"/>
              <a:t>Většina obyvatel v hlavním měste Thornshavn.,.</a:t>
            </a:r>
            <a:endParaRPr lang="cs-CZ" dirty="0" smtClean="0"/>
          </a:p>
          <a:p>
            <a:r>
              <a:rPr lang="pl-PL" dirty="0" smtClean="0"/>
              <a:t> </a:t>
            </a:r>
            <a:endParaRPr lang="cs-CZ" dirty="0" smtClean="0"/>
          </a:p>
          <a:p>
            <a:r>
              <a:rPr lang="pl-PL" u="sng" dirty="0" smtClean="0"/>
              <a:t>Británie</a:t>
            </a:r>
            <a:r>
              <a:rPr lang="pl-PL" dirty="0" smtClean="0"/>
              <a:t>, </a:t>
            </a:r>
            <a:r>
              <a:rPr lang="pl-PL" u="sng" dirty="0" smtClean="0"/>
              <a:t>Irsko</a:t>
            </a:r>
            <a:r>
              <a:rPr lang="pl-PL" dirty="0" smtClean="0"/>
              <a:t> viz otázka Západní Evropa</a:t>
            </a:r>
            <a:endParaRPr lang="cs-CZ" dirty="0" smtClean="0"/>
          </a:p>
          <a:p>
            <a:endParaRPr lang="cs-CZ" dirty="0" smtClean="0"/>
          </a:p>
          <a:p>
            <a:r>
              <a:rPr lang="pl-PL" u="sng" dirty="0" smtClean="0"/>
              <a:t>Azory </a:t>
            </a:r>
          </a:p>
          <a:p>
            <a:pPr lvl="1"/>
            <a:r>
              <a:rPr lang="pl-PL" dirty="0" smtClean="0"/>
              <a:t>vulkanický původ, mnoho kráterových jezer, osídleny až od 15. století</a:t>
            </a:r>
          </a:p>
          <a:p>
            <a:pPr lvl="1"/>
            <a:r>
              <a:rPr lang="pl-PL" dirty="0" smtClean="0"/>
              <a:t>příjemné oceánické klima, avšak relativně málo srážek</a:t>
            </a:r>
          </a:p>
          <a:p>
            <a:pPr lvl="1"/>
            <a:r>
              <a:rPr lang="pl-PL" dirty="0" smtClean="0"/>
              <a:t>pěstuje se vinná réva a ovoce, tabák, čaj a zelenina. </a:t>
            </a:r>
          </a:p>
          <a:p>
            <a:pPr lvl="1"/>
            <a:r>
              <a:rPr lang="pl-PL" dirty="0" smtClean="0"/>
              <a:t>rybolov – i na vývoz</a:t>
            </a:r>
          </a:p>
          <a:p>
            <a:pPr lvl="1"/>
            <a:r>
              <a:rPr lang="pl-PL" dirty="0" smtClean="0"/>
              <a:t>zvyšuje se význam cestovního ruchu</a:t>
            </a:r>
          </a:p>
          <a:p>
            <a:pPr lvl="1"/>
            <a:r>
              <a:rPr lang="pl-PL" dirty="0" smtClean="0"/>
              <a:t>hlavní letiště je důležitou transatlantickou stanicí pro tankování pohonnými hmotami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FFFF"/>
                </a:solidFill>
              </a:rPr>
              <a:t>Arktická ostrovní oblast</a:t>
            </a:r>
            <a:endParaRPr lang="cs-CZ" dirty="0">
              <a:solidFill>
                <a:srgbClr val="00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282" y="1500174"/>
            <a:ext cx="8715436" cy="5169186"/>
          </a:xfrm>
        </p:spPr>
        <p:txBody>
          <a:bodyPr>
            <a:normAutofit fontScale="32500" lnSpcReduction="20000"/>
          </a:bodyPr>
          <a:lstStyle/>
          <a:p>
            <a:r>
              <a:rPr lang="pl-PL" sz="5200" dirty="0" smtClean="0"/>
              <a:t>Nepříznivé přírodní podmínky, chladné klima zapříčiňuje minimální osídlení </a:t>
            </a:r>
          </a:p>
          <a:p>
            <a:r>
              <a:rPr lang="cs-CZ" sz="5200" dirty="0" smtClean="0"/>
              <a:t>Převládá vysoký tlak vzduchu, východní proudění, malé srážky a celoročně nízké teploty, převládá permafrost</a:t>
            </a:r>
            <a:endParaRPr lang="cs-CZ" sz="5200" b="1" dirty="0" smtClean="0"/>
          </a:p>
          <a:p>
            <a:r>
              <a:rPr lang="cs-CZ" sz="5200" dirty="0" smtClean="0"/>
              <a:t>Život se v těchto nehostinných podmínkách omezuje jen na velmi málo živočichů – mroži, tuleni, lachtani, polární lišky, polární medvědi a různé druhy ptactva, v moři – kytovci</a:t>
            </a:r>
            <a:endParaRPr lang="cs-CZ" sz="5200" b="1" dirty="0" smtClean="0"/>
          </a:p>
          <a:p>
            <a:r>
              <a:rPr lang="pl-PL" sz="5200" dirty="0" smtClean="0"/>
              <a:t>Hospodářství </a:t>
            </a:r>
          </a:p>
          <a:p>
            <a:pPr lvl="1"/>
            <a:r>
              <a:rPr lang="pl-PL" sz="5200" dirty="0" smtClean="0"/>
              <a:t>Pouze rybolov nebo kožešiny (lovci kožešin historicky)</a:t>
            </a:r>
            <a:endParaRPr lang="cs-CZ" sz="5200" dirty="0" smtClean="0"/>
          </a:p>
          <a:p>
            <a:pPr lvl="1"/>
            <a:r>
              <a:rPr lang="cs-CZ" sz="5200" dirty="0" smtClean="0"/>
              <a:t>Moderní hospodářská činnost zasahuje do Arktidy jen okrajově – při pobřeží Severního ledového oceánu se v několika lokalitách těží ropa</a:t>
            </a:r>
            <a:endParaRPr lang="cs-CZ" sz="5200" b="1" dirty="0" smtClean="0"/>
          </a:p>
          <a:p>
            <a:r>
              <a:rPr lang="pl-PL" sz="5200" dirty="0" smtClean="0"/>
              <a:t>Typickým představitelem </a:t>
            </a:r>
            <a:r>
              <a:rPr lang="pl-PL" sz="5200" b="1" dirty="0" smtClean="0"/>
              <a:t>Špicberky</a:t>
            </a:r>
            <a:r>
              <a:rPr lang="pl-PL" sz="5200" dirty="0" smtClean="0"/>
              <a:t> (= souostroví Svalbard =chladné pobřeží),  v zimě klesají teploty pod -40 °C</a:t>
            </a:r>
            <a:endParaRPr lang="cs-CZ" sz="5200" dirty="0" smtClean="0"/>
          </a:p>
          <a:p>
            <a:pPr lvl="1"/>
            <a:r>
              <a:rPr lang="pl-PL" sz="5200" dirty="0" smtClean="0"/>
              <a:t>Historie oblasti spojena s lovem velryb, první osídlení na konci 16. století.</a:t>
            </a:r>
          </a:p>
          <a:p>
            <a:pPr lvl="1"/>
            <a:r>
              <a:rPr lang="pl-PL" sz="5200" dirty="0" smtClean="0"/>
              <a:t>Na tyto počátky navázaly stanice lovců tuleňů a kožešinové zvěře</a:t>
            </a:r>
          </a:p>
          <a:p>
            <a:pPr lvl="1"/>
            <a:r>
              <a:rPr lang="pl-PL" sz="5200" dirty="0" smtClean="0"/>
              <a:t>Od konce 18. století vznikají základny pro expedice k severnímu pólu</a:t>
            </a:r>
          </a:p>
          <a:p>
            <a:pPr lvl="1"/>
            <a:r>
              <a:rPr lang="pl-PL" sz="5200" dirty="0" smtClean="0"/>
              <a:t>Později objeveno </a:t>
            </a:r>
            <a:r>
              <a:rPr lang="pl-PL" sz="5200" u="sng" dirty="0" smtClean="0"/>
              <a:t>uhlí</a:t>
            </a:r>
            <a:r>
              <a:rPr lang="pl-PL" sz="5200" dirty="0" smtClean="0"/>
              <a:t>, jehož těžba byla mezinárodní smlouvou (1920) rozdělena mezi několik států (např. Norsko, Rusko, Švédsko) a správu nad ostrovy získalo Norsko. Uhlí se těžilo pouze přes léto, kdy počet obyvatel stoupal až na 4000.</a:t>
            </a:r>
          </a:p>
          <a:p>
            <a:pPr lvl="1"/>
            <a:r>
              <a:rPr lang="pl-PL" sz="5200" dirty="0" smtClean="0"/>
              <a:t>Většina plochy ostrovů je zaledněna, stálých obyvatel je jen málo</a:t>
            </a:r>
          </a:p>
          <a:p>
            <a:pPr lvl="1"/>
            <a:r>
              <a:rPr lang="pl-PL" sz="5200" dirty="0" smtClean="0"/>
              <a:t>Postupný nárůst turistů</a:t>
            </a:r>
            <a:endParaRPr lang="cs-CZ" sz="5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abozenstv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0"/>
            <a:ext cx="721504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FFFF"/>
                </a:solidFill>
              </a:rPr>
              <a:t>Baltská ostrovní oblast</a:t>
            </a:r>
            <a:endParaRPr lang="cs-CZ" dirty="0">
              <a:solidFill>
                <a:srgbClr val="00FF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54176" cy="4881154"/>
          </a:xfrm>
        </p:spPr>
        <p:txBody>
          <a:bodyPr>
            <a:noAutofit/>
          </a:bodyPr>
          <a:lstStyle/>
          <a:p>
            <a:r>
              <a:rPr lang="cs-CZ" sz="1400" dirty="0" smtClean="0"/>
              <a:t>Baltský štít, Baltské ostrovy</a:t>
            </a:r>
          </a:p>
          <a:p>
            <a:r>
              <a:rPr lang="cs-CZ" sz="1400" dirty="0" smtClean="0"/>
              <a:t>plochým reliéfem – ledovcový původ (tvořen většinou žulou, také vápencové útvary)</a:t>
            </a:r>
          </a:p>
          <a:p>
            <a:r>
              <a:rPr lang="cs-CZ" sz="1400" dirty="0" smtClean="0"/>
              <a:t>podnebí mírné, přímořské s cca 500 mm srážek/</a:t>
            </a:r>
            <a:r>
              <a:rPr lang="cs-CZ" sz="1400" dirty="0" err="1" smtClean="0"/>
              <a:t>rok</a:t>
            </a:r>
            <a:r>
              <a:rPr lang="cs-CZ" sz="1400" dirty="0" smtClean="0">
                <a:sym typeface="Symbol"/>
              </a:rPr>
              <a:t> </a:t>
            </a:r>
            <a:r>
              <a:rPr lang="cs-CZ" sz="1400" dirty="0" smtClean="0"/>
              <a:t>zemědělství – především na sedimentech, produkce obilovin,  brambor nebo cukrové řepy, chov  ovcí, skotu i prasat (hlavně Dánsko) – farmy o cca 35 ha, typický rybolov – potravinářství</a:t>
            </a:r>
          </a:p>
          <a:p>
            <a:r>
              <a:rPr lang="cs-CZ" sz="1400" dirty="0" smtClean="0"/>
              <a:t>jehličnaté i listnaté lesy (na tvrdých podložích) – lesnictví, vyskytují se rašeliniště</a:t>
            </a:r>
          </a:p>
          <a:p>
            <a:r>
              <a:rPr lang="pl-PL" sz="1400" dirty="0" smtClean="0"/>
              <a:t>nerostné suroviny nevýznamné, na některých ostrovech těžba žuly nebo vápence (cementárny), (jíly a hlíny)</a:t>
            </a:r>
            <a:endParaRPr lang="cs-CZ" sz="1400" dirty="0" smtClean="0"/>
          </a:p>
          <a:p>
            <a:r>
              <a:rPr lang="pl-PL" sz="1400" dirty="0" smtClean="0"/>
              <a:t>obyvatelstvo soustředěno na větších ostrovech, ve správních střediscích ostrovů, řídčeji je osídlen venkov typický farmami, nejvýraznější osídlení je na ostrově Sjaelland, kde se nachází 2 mil. aglomerace hlavního města Kodaně (viz Dánsko)</a:t>
            </a:r>
            <a:endParaRPr lang="cs-CZ" sz="1400" dirty="0" smtClean="0"/>
          </a:p>
          <a:p>
            <a:r>
              <a:rPr lang="pl-PL" sz="1400" dirty="0" smtClean="0"/>
              <a:t>Strategické byly svou polohou např.  Alandy (dnes Finsko, ale obyvatelstvo švédské), roku 1856 byla uzavřena mírová konvence mezi Ruskem, Francií a VB, podle které měly být ostrovy demilitarizovány, bez pevností a vojenských základen</a:t>
            </a:r>
            <a:endParaRPr lang="cs-CZ" sz="1400" dirty="0" smtClean="0"/>
          </a:p>
          <a:p>
            <a:r>
              <a:rPr lang="pl-PL" sz="1400" dirty="0" smtClean="0"/>
              <a:t>Skandinávské státy: </a:t>
            </a:r>
            <a:r>
              <a:rPr lang="cs-CZ" sz="1400" dirty="0" smtClean="0"/>
              <a:t>v minulosti patřily severské státy do tzv. </a:t>
            </a:r>
            <a:r>
              <a:rPr lang="cs-CZ" sz="1400" dirty="0" err="1" smtClean="0"/>
              <a:t>Kalmarské</a:t>
            </a:r>
            <a:r>
              <a:rPr lang="cs-CZ" sz="1400" dirty="0" smtClean="0"/>
              <a:t> unie (1397–1523) – svaz všech severoevropských států, personální unie tvořily některé státy i později. Celá oblast Baltského moře byla ve středověku sférou působení politického ale především obchodně-vojenského spolku hanzovních měst.</a:t>
            </a:r>
          </a:p>
          <a:p>
            <a:r>
              <a:rPr lang="cs-CZ" sz="1400" dirty="0" smtClean="0"/>
              <a:t>Ostrovy v Severním moři: </a:t>
            </a:r>
            <a:r>
              <a:rPr lang="cs-CZ" sz="1400" dirty="0" err="1" smtClean="0"/>
              <a:t>Severofríské</a:t>
            </a:r>
            <a:r>
              <a:rPr lang="cs-CZ" sz="1400" dirty="0" smtClean="0"/>
              <a:t> ostrovy představují zbytky zatopené pevniny, která zůstala po snížení a následném zaplavení pevniny.  </a:t>
            </a:r>
            <a:r>
              <a:rPr lang="cs-CZ" sz="1400" dirty="0" err="1" smtClean="0"/>
              <a:t>Východofríské</a:t>
            </a:r>
            <a:r>
              <a:rPr lang="cs-CZ" sz="1400" dirty="0" smtClean="0"/>
              <a:t> ostrovy jsou bariérové ostrovy, které vznikly příbojem a pohybem pobřežních písčin.  </a:t>
            </a:r>
            <a:r>
              <a:rPr lang="cs-CZ" sz="1400" dirty="0" err="1" smtClean="0"/>
              <a:t>Zápodofríské</a:t>
            </a:r>
            <a:r>
              <a:rPr lang="cs-CZ" sz="1400" dirty="0" smtClean="0"/>
              <a:t> ostrovy u pobřeží Nizozemska. Podnebí těchto ostrovů mírně </a:t>
            </a:r>
            <a:r>
              <a:rPr lang="cs-CZ" sz="1400" dirty="0" err="1" smtClean="0"/>
              <a:t>océanické</a:t>
            </a:r>
            <a:r>
              <a:rPr lang="cs-CZ" sz="1400" dirty="0" smtClean="0"/>
              <a:t>, více větrné a vlhké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formy_vlad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6488" y="0"/>
            <a:ext cx="797345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Regionalizace Evropy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Vychází zpravidla ze souběžného posouzení různorodých přírodních, kulturních a ekonomických faktorů pro jednotlivé evropské státy, ale prioritu má </a:t>
            </a:r>
            <a:r>
              <a:rPr lang="cs-CZ" b="1" dirty="0" smtClean="0"/>
              <a:t>geografická poloha</a:t>
            </a:r>
            <a:r>
              <a:rPr lang="cs-CZ" dirty="0" smtClean="0"/>
              <a:t>. Z tohoto pohledu vymezujeme následující skupiny států:</a:t>
            </a:r>
          </a:p>
          <a:p>
            <a:pPr lvl="1"/>
            <a:r>
              <a:rPr lang="cs-CZ" dirty="0" smtClean="0"/>
              <a:t>Severní Evropu,</a:t>
            </a:r>
          </a:p>
          <a:p>
            <a:pPr lvl="1"/>
            <a:r>
              <a:rPr lang="cs-CZ" dirty="0" smtClean="0"/>
              <a:t>Západní Evropu se dvěma podskupinami států: Britské ostrovy a kontinentální Západní Evropa,</a:t>
            </a:r>
          </a:p>
          <a:p>
            <a:pPr lvl="1"/>
            <a:r>
              <a:rPr lang="cs-CZ" dirty="0" smtClean="0"/>
              <a:t>Jižní Evropu se dvěma podskupinami států: západní a střední Středomoří + Balkán a východní Středomoří,</a:t>
            </a:r>
          </a:p>
          <a:p>
            <a:pPr lvl="1"/>
            <a:r>
              <a:rPr lang="cs-CZ" dirty="0" smtClean="0"/>
              <a:t>Střední Evropu a Pobaltí se třemi podskupinami států: </a:t>
            </a:r>
            <a:r>
              <a:rPr lang="cs-CZ" dirty="0" err="1" smtClean="0"/>
              <a:t>německojazyčná</a:t>
            </a:r>
            <a:r>
              <a:rPr lang="cs-CZ" dirty="0" smtClean="0"/>
              <a:t> Střední Evropa, středovýchodní Evropa a Pobaltí,</a:t>
            </a:r>
          </a:p>
          <a:p>
            <a:pPr lvl="1"/>
            <a:r>
              <a:rPr lang="cs-CZ" dirty="0" smtClean="0"/>
              <a:t>Východní Evropu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Evropská integrace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1951 – ESUO – Evropského společenství uhlí a oceli </a:t>
            </a:r>
          </a:p>
          <a:p>
            <a:r>
              <a:rPr lang="cs-CZ" dirty="0" smtClean="0"/>
              <a:t>1957 – Evropské hospodářské společenství (EHS), 1967 – Evropské společenství (ES)</a:t>
            </a:r>
          </a:p>
          <a:p>
            <a:r>
              <a:rPr lang="cs-CZ" dirty="0" smtClean="0"/>
              <a:t>1991 zahájení procesu směřující k plné hospodářské a měnové integraci Evropy </a:t>
            </a:r>
            <a:r>
              <a:rPr lang="cs-CZ" dirty="0" smtClean="0">
                <a:sym typeface="Symbol"/>
              </a:rPr>
              <a:t> </a:t>
            </a:r>
            <a:r>
              <a:rPr lang="cs-CZ" dirty="0" smtClean="0"/>
              <a:t>1993 Evropská unie (EU)</a:t>
            </a:r>
          </a:p>
          <a:p>
            <a:r>
              <a:rPr lang="cs-CZ" dirty="0" smtClean="0"/>
              <a:t>3 hlavní orgány: Evropská komise (řídí EU), Evropský parlament (zákonodárná a kontrolní pravomoc), Evropský soudní dvůr (kontroluje uplatňování zákonů)</a:t>
            </a:r>
          </a:p>
          <a:p>
            <a:r>
              <a:rPr lang="cs-CZ" dirty="0" smtClean="0"/>
              <a:t>2002 – zavedení Euro</a:t>
            </a:r>
          </a:p>
          <a:p>
            <a:endParaRPr lang="cs-CZ" dirty="0" smtClean="0"/>
          </a:p>
          <a:p>
            <a:r>
              <a:rPr lang="cs-CZ" dirty="0" smtClean="0"/>
              <a:t>1958 – Belgie, Francie, Itálie, Lucembursko, Německo, Nizozemsko</a:t>
            </a:r>
          </a:p>
          <a:p>
            <a:r>
              <a:rPr lang="cs-CZ" dirty="0" smtClean="0"/>
              <a:t>1973 – Dánsko, Irsko, Spojené království</a:t>
            </a:r>
          </a:p>
          <a:p>
            <a:r>
              <a:rPr lang="cs-CZ" dirty="0" smtClean="0"/>
              <a:t>1981 – Řecko</a:t>
            </a:r>
          </a:p>
          <a:p>
            <a:r>
              <a:rPr lang="cs-CZ" dirty="0" smtClean="0"/>
              <a:t>1986 – Portugalsko, Španělsko</a:t>
            </a:r>
          </a:p>
          <a:p>
            <a:r>
              <a:rPr lang="cs-CZ" dirty="0" smtClean="0"/>
              <a:t>1995 – Finsko, Rakousko, Švédsko</a:t>
            </a:r>
          </a:p>
          <a:p>
            <a:r>
              <a:rPr lang="cs-CZ" dirty="0" smtClean="0"/>
              <a:t>2004 – Česko, Estonsko, Kypr, Litva, Lotyšsko, Malta, Maďarsko, Polsko, Slovensko, Slovinsko</a:t>
            </a:r>
          </a:p>
          <a:p>
            <a:r>
              <a:rPr lang="cs-CZ" dirty="0" smtClean="0"/>
              <a:t>2007 – Bulharsko, Rumunsko</a:t>
            </a:r>
          </a:p>
          <a:p>
            <a:r>
              <a:rPr lang="cs-CZ" dirty="0" smtClean="0"/>
              <a:t>2013 - Chorvatsko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1619</TotalTime>
  <Words>5741</Words>
  <Application>Microsoft Office PowerPoint</Application>
  <PresentationFormat>Předvádění na obrazovce (4:3)</PresentationFormat>
  <Paragraphs>598</Paragraphs>
  <Slides>60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1" baseType="lpstr">
      <vt:lpstr>Administrativní</vt:lpstr>
      <vt:lpstr>Regionální geografie Evropy – socioekonomická část</vt:lpstr>
      <vt:lpstr>Osnova</vt:lpstr>
      <vt:lpstr>Vybrané geografické charakteristiky</vt:lpstr>
      <vt:lpstr>Snímek 4</vt:lpstr>
      <vt:lpstr>Snímek 5</vt:lpstr>
      <vt:lpstr>Snímek 6</vt:lpstr>
      <vt:lpstr>Snímek 7</vt:lpstr>
      <vt:lpstr>Regionalizace Evropy</vt:lpstr>
      <vt:lpstr>Evropská integrace</vt:lpstr>
      <vt:lpstr>Integrace</vt:lpstr>
      <vt:lpstr>Střední Evropa – vymezení </vt:lpstr>
      <vt:lpstr>Fyzickogeografická charakteristika</vt:lpstr>
      <vt:lpstr>Socioekonomická charakteristika</vt:lpstr>
      <vt:lpstr>Socioekonomická charakteristika</vt:lpstr>
      <vt:lpstr>Německo</vt:lpstr>
      <vt:lpstr>Švýcarsko</vt:lpstr>
      <vt:lpstr>Rakousko</vt:lpstr>
      <vt:lpstr>Maďarsko</vt:lpstr>
      <vt:lpstr>Slovensko</vt:lpstr>
      <vt:lpstr>Polsko</vt:lpstr>
      <vt:lpstr>Estonsko</vt:lpstr>
      <vt:lpstr>Lotyšsko</vt:lpstr>
      <vt:lpstr>Litva</vt:lpstr>
      <vt:lpstr>Západní Evropa – vymezení</vt:lpstr>
      <vt:lpstr>Fyzickogeografická charakteristika</vt:lpstr>
      <vt:lpstr>Znaky</vt:lpstr>
      <vt:lpstr>Socioekonomická charakteristika</vt:lpstr>
      <vt:lpstr>Socioekonomická charakteristika</vt:lpstr>
      <vt:lpstr>Spojené království VB a Severního Irska</vt:lpstr>
      <vt:lpstr>Irsko</vt:lpstr>
      <vt:lpstr>Francie</vt:lpstr>
      <vt:lpstr>Francie</vt:lpstr>
      <vt:lpstr>Snímek 33</vt:lpstr>
      <vt:lpstr>Snímek 34</vt:lpstr>
      <vt:lpstr>Benelux </vt:lpstr>
      <vt:lpstr>Jižní Evropa - vymezení</vt:lpstr>
      <vt:lpstr>FG regionalizace J Evropy</vt:lpstr>
      <vt:lpstr>SG</vt:lpstr>
      <vt:lpstr>Španělsko</vt:lpstr>
      <vt:lpstr>Portugalsko</vt:lpstr>
      <vt:lpstr>Itálie</vt:lpstr>
      <vt:lpstr>Slovinsko</vt:lpstr>
      <vt:lpstr>Chorvatsko</vt:lpstr>
      <vt:lpstr>BiH, Černá Hora, Albánie, Srbsko, Makedonie</vt:lpstr>
      <vt:lpstr>Etnická struktura Černé Hory podle sčítání lidu z roku 2011</vt:lpstr>
      <vt:lpstr>Řecko</vt:lpstr>
      <vt:lpstr>Bulharsko, Rumunsko</vt:lpstr>
      <vt:lpstr>Severní Evropa</vt:lpstr>
      <vt:lpstr>Švédsko</vt:lpstr>
      <vt:lpstr>Norsko</vt:lpstr>
      <vt:lpstr>Finsko</vt:lpstr>
      <vt:lpstr>Dánsko</vt:lpstr>
      <vt:lpstr>Východní Evropa</vt:lpstr>
      <vt:lpstr>Ostrovní regiony – vymezení</vt:lpstr>
      <vt:lpstr>Středomořská ostrovní oblast (I.)</vt:lpstr>
      <vt:lpstr>Středomořská ostrovní oblast (II.)</vt:lpstr>
      <vt:lpstr>Atlantská ostrovní oblast (I.)</vt:lpstr>
      <vt:lpstr>Atlantská ostrovní oblast (II.)</vt:lpstr>
      <vt:lpstr>Arktická ostrovní oblast</vt:lpstr>
      <vt:lpstr>Baltská ostrovní oblast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klokan</dc:creator>
  <cp:lastModifiedBy>Svobodova</cp:lastModifiedBy>
  <cp:revision>221</cp:revision>
  <dcterms:created xsi:type="dcterms:W3CDTF">2013-07-10T16:00:23Z</dcterms:created>
  <dcterms:modified xsi:type="dcterms:W3CDTF">2013-09-25T07:21:18Z</dcterms:modified>
</cp:coreProperties>
</file>