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4"/>
  </p:notesMasterIdLst>
  <p:sldIdLst>
    <p:sldId id="256" r:id="rId2"/>
    <p:sldId id="269" r:id="rId3"/>
    <p:sldId id="290" r:id="rId4"/>
    <p:sldId id="271" r:id="rId5"/>
    <p:sldId id="270" r:id="rId6"/>
    <p:sldId id="273" r:id="rId7"/>
    <p:sldId id="294" r:id="rId8"/>
    <p:sldId id="293" r:id="rId9"/>
    <p:sldId id="300" r:id="rId10"/>
    <p:sldId id="302" r:id="rId11"/>
    <p:sldId id="295" r:id="rId12"/>
    <p:sldId id="296" r:id="rId13"/>
    <p:sldId id="297" r:id="rId14"/>
    <p:sldId id="298" r:id="rId15"/>
    <p:sldId id="299" r:id="rId16"/>
    <p:sldId id="276" r:id="rId17"/>
    <p:sldId id="278" r:id="rId18"/>
    <p:sldId id="279" r:id="rId19"/>
    <p:sldId id="281" r:id="rId20"/>
    <p:sldId id="292" r:id="rId21"/>
    <p:sldId id="282" r:id="rId22"/>
    <p:sldId id="283" r:id="rId23"/>
  </p:sldIdLst>
  <p:sldSz cx="9144000" cy="6858000" type="screen4x3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>
        <p:scale>
          <a:sx n="100" d="100"/>
          <a:sy n="100" d="100"/>
        </p:scale>
        <p:origin x="-71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38486-6211-4E2D-8E20-01C55186492A}" type="datetimeFigureOut">
              <a:rPr lang="cs-CZ" smtClean="0"/>
              <a:pPr/>
              <a:t>9.12.2014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F486-F355-45D8-BA09-2F1CCA42B0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6641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7126A8E-0D50-4F5F-B432-319FC06AE941}" type="datetimeFigureOut">
              <a:rPr lang="cs-CZ" smtClean="0"/>
              <a:pPr/>
              <a:t>9.12.2014</a:t>
            </a:fld>
            <a:endParaRPr lang="cs-CZ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9.12.2014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9.12.2014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9.12.2014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9.12.2014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9.12.2014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9.12.2014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9.12.2014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9.12.2014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9.12.2014</a:t>
            </a:fld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26A8E-0D50-4F5F-B432-319FC06AE941}" type="datetimeFigureOut">
              <a:rPr lang="cs-CZ" smtClean="0"/>
              <a:pPr/>
              <a:t>9.12.2014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7126A8E-0D50-4F5F-B432-319FC06AE941}" type="datetimeFigureOut">
              <a:rPr lang="cs-CZ" smtClean="0"/>
              <a:pPr/>
              <a:t>9.12.2014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83B765E-DD68-4DFA-951B-5C51C84FA1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33365" y="2636912"/>
            <a:ext cx="3313355" cy="288032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Fonetika a fonologie českého jazyka </a:t>
            </a:r>
            <a:r>
              <a:rPr lang="cs-CZ" smtClean="0"/>
              <a:t>- seminář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endParaRPr lang="cs-CZ" dirty="0"/>
          </a:p>
          <a:p>
            <a:endParaRPr lang="cs-CZ" dirty="0" smtClean="0"/>
          </a:p>
          <a:p>
            <a:r>
              <a:rPr lang="cs-CZ" sz="2000" dirty="0" smtClean="0"/>
              <a:t>Marek </a:t>
            </a:r>
            <a:r>
              <a:rPr lang="cs-CZ" sz="2000" dirty="0" err="1" smtClean="0"/>
              <a:t>Lollok</a:t>
            </a:r>
            <a:endParaRPr lang="cs-CZ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135364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 rot="10800000" flipV="1">
            <a:off x="683568" y="738096"/>
            <a:ext cx="734481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Slovní </a:t>
            </a:r>
            <a:r>
              <a:rPr lang="cs-CZ" sz="2800" b="1" dirty="0">
                <a:latin typeface="Calibri" panose="020F0502020204030204" pitchFamily="34" charset="0"/>
              </a:rPr>
              <a:t>přízvuk</a:t>
            </a:r>
          </a:p>
          <a:p>
            <a:pPr marL="800100" lvl="1" indent="-342900" algn="just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čeština </a:t>
            </a:r>
            <a:r>
              <a:rPr lang="cs-CZ" sz="2400" dirty="0">
                <a:latin typeface="Calibri" panose="020F0502020204030204" pitchFamily="34" charset="0"/>
              </a:rPr>
              <a:t>má přízvuk </a:t>
            </a:r>
            <a:r>
              <a:rPr lang="cs-CZ" sz="2400" u="sng" dirty="0">
                <a:latin typeface="Calibri" panose="020F0502020204030204" pitchFamily="34" charset="0"/>
              </a:rPr>
              <a:t>stálý</a:t>
            </a:r>
            <a:r>
              <a:rPr lang="cs-CZ" sz="2400" dirty="0">
                <a:latin typeface="Calibri" panose="020F0502020204030204" pitchFamily="34" charset="0"/>
              </a:rPr>
              <a:t>, vždy </a:t>
            </a:r>
            <a:r>
              <a:rPr lang="cs-CZ" sz="2400" u="sng" dirty="0">
                <a:latin typeface="Calibri" panose="020F0502020204030204" pitchFamily="34" charset="0"/>
              </a:rPr>
              <a:t>na první slabice</a:t>
            </a:r>
            <a:r>
              <a:rPr lang="cs-CZ" sz="2400" dirty="0">
                <a:latin typeface="Calibri" panose="020F0502020204030204" pitchFamily="34" charset="0"/>
              </a:rPr>
              <a:t> slova nebo slovního spojení (tj. včetně slabiční předložky ´na západ, ´pro sebe apod.)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pravidla přizvukování jsou intuitivní, osvojují se společně s osvojováním mateřského jazyka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český slovní přízvuk není významotvorný, ale má svou důležitost, protože </a:t>
            </a:r>
            <a:r>
              <a:rPr lang="cs-CZ" sz="2400" u="sng" dirty="0">
                <a:latin typeface="Calibri" panose="020F0502020204030204" pitchFamily="34" charset="0"/>
              </a:rPr>
              <a:t>odlišuje</a:t>
            </a:r>
            <a:r>
              <a:rPr lang="cs-CZ" sz="2400" dirty="0">
                <a:latin typeface="Calibri" panose="020F0502020204030204" pitchFamily="34" charset="0"/>
              </a:rPr>
              <a:t> (jako tzv. hraniční signál) </a:t>
            </a:r>
            <a:r>
              <a:rPr lang="cs-CZ" sz="2400" u="sng" dirty="0">
                <a:latin typeface="Calibri" panose="020F0502020204030204" pitchFamily="34" charset="0"/>
              </a:rPr>
              <a:t>spojení dvou slov od slova jedinéh</a:t>
            </a:r>
            <a:r>
              <a:rPr lang="cs-CZ" sz="2400" dirty="0">
                <a:latin typeface="Calibri" panose="020F0502020204030204" pitchFamily="34" charset="0"/>
              </a:rPr>
              <a:t>o (např. je ´den x ´jeden; to ´pivo x ´topivo; ta ´jemná x ´tajemná)</a:t>
            </a: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814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 rot="10800000" flipV="1">
            <a:off x="611559" y="851811"/>
            <a:ext cx="741682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400" dirty="0">
                <a:latin typeface="Calibri" panose="020F0502020204030204" pitchFamily="34" charset="0"/>
              </a:rPr>
              <a:t>N</a:t>
            </a:r>
            <a:r>
              <a:rPr lang="cs-CZ" sz="2400" dirty="0" smtClean="0">
                <a:latin typeface="Calibri" panose="020F0502020204030204" pitchFamily="34" charset="0"/>
              </a:rPr>
              <a:t>ěkterá slova, obvykle jednoslabičná, přízvuk nemají:</a:t>
            </a:r>
          </a:p>
          <a:p>
            <a:pPr lvl="1" algn="just"/>
            <a:endParaRPr lang="cs-CZ" sz="2400" dirty="0" smtClean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příklonky</a:t>
            </a:r>
            <a:r>
              <a:rPr lang="cs-CZ" sz="2400" dirty="0" smtClean="0">
                <a:latin typeface="Calibri" panose="020F0502020204030204" pitchFamily="34" charset="0"/>
              </a:rPr>
              <a:t> – přiklánějí se ke slovu předcházejícímu a tvoří s ním jeden rytmický celek (např. ´řekl mi; ´viděl ho; ´rád bych; může jich být i více: ´lépe jsem si to ´rozmyslel)</a:t>
            </a:r>
          </a:p>
          <a:p>
            <a:pPr marL="800100" lvl="1" indent="-342900" algn="just">
              <a:buFontTx/>
              <a:buChar char="-"/>
            </a:pPr>
            <a:r>
              <a:rPr lang="cs-CZ" sz="2400" b="1" dirty="0" smtClean="0">
                <a:latin typeface="Calibri" panose="020F0502020204030204" pitchFamily="34" charset="0"/>
              </a:rPr>
              <a:t>předklonky</a:t>
            </a:r>
            <a:r>
              <a:rPr lang="cs-CZ" sz="2400" dirty="0" smtClean="0">
                <a:latin typeface="Calibri" panose="020F0502020204030204" pitchFamily="34" charset="0"/>
              </a:rPr>
              <a:t> – nepřízvučná slova, která předcházejí přízvučným (Jak ´ohnivý ´mrak se ´roztáhl.)</a:t>
            </a:r>
          </a:p>
          <a:p>
            <a:pPr marL="800100" lvl="1" indent="-342900" algn="just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119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 rot="10800000" flipV="1">
            <a:off x="755576" y="609364"/>
            <a:ext cx="727280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400" b="1" dirty="0" smtClean="0">
                <a:latin typeface="Calibri" panose="020F0502020204030204" pitchFamily="34" charset="0"/>
              </a:rPr>
              <a:t>Přizvukování slabičných předložek</a:t>
            </a: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přízvuk následujícího slova obvykle přejímá předložka    (´do lesa, ´na pole)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spojení s jednoslabičnou předložkou tvoří jednu těsnou zvukovou jednotku, v tomto smyslu není rozdíl mezi předložkou a předponou (´do stanu; ´dostanu)</a:t>
            </a:r>
          </a:p>
          <a:p>
            <a:pPr lvl="1" algn="just"/>
            <a:endParaRPr lang="cs-CZ" sz="2400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400" b="1" dirty="0" smtClean="0">
                <a:latin typeface="Calibri" panose="020F0502020204030204" pitchFamily="34" charset="0"/>
              </a:rPr>
              <a:t>Odchylky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následuje-li sousloví,  sémanticky </a:t>
            </a:r>
            <a:r>
              <a:rPr lang="cs-CZ" sz="2400" dirty="0" smtClean="0">
                <a:latin typeface="Calibri" panose="020F0502020204030204" pitchFamily="34" charset="0"/>
              </a:rPr>
              <a:t>podstatné slovo, </a:t>
            </a:r>
            <a:r>
              <a:rPr lang="cs-CZ" sz="2400" dirty="0" smtClean="0">
                <a:latin typeface="Calibri" panose="020F0502020204030204" pitchFamily="34" charset="0"/>
              </a:rPr>
              <a:t>relativně </a:t>
            </a:r>
            <a:r>
              <a:rPr lang="cs-CZ" sz="2400" smtClean="0">
                <a:latin typeface="Calibri" panose="020F0502020204030204" pitchFamily="34" charset="0"/>
              </a:rPr>
              <a:t>delší slovo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400" dirty="0" smtClean="0">
                <a:latin typeface="Calibri" panose="020F0502020204030204" pitchFamily="34" charset="0"/>
              </a:rPr>
              <a:t>(´Pojede na ´olympijské ´hry.; ´Stanul na ´nejnebezpečnějším ´místě.; ´Dostal se do ´příliš ´nebezpečné ´situace.)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018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737409"/>
            <a:ext cx="748883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Větný přízvuk</a:t>
            </a:r>
          </a:p>
          <a:p>
            <a:endParaRPr lang="cs-CZ" sz="2800" b="1" dirty="0">
              <a:latin typeface="Calibri" panose="020F0502020204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ve větě i větném úseku jsou určitá slova zdůrazněna, vytčena, popřípadě postavena do protikladu k jiným slovům ve větě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různé prostředky zdůraznění: slovosled, využití zdůrazňujícího výrazu, zvukové prostředky → </a:t>
            </a:r>
            <a:r>
              <a:rPr lang="cs-CZ" sz="2400" b="1" dirty="0" smtClean="0">
                <a:latin typeface="Calibri" panose="020F0502020204030204" pitchFamily="34" charset="0"/>
              </a:rPr>
              <a:t>větný přízvuk </a:t>
            </a:r>
            <a:r>
              <a:rPr lang="cs-CZ" sz="2400" dirty="0" smtClean="0">
                <a:latin typeface="Calibri" panose="020F0502020204030204" pitchFamily="34" charset="0"/>
              </a:rPr>
              <a:t>(intonační centrum; logický přízvuk; důraz)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dochází zde k zesílení přízvučné slabiky, ke zvýšení (či snížení) tónu této slabiky i k jejímu prodloužení</a:t>
            </a:r>
          </a:p>
          <a:p>
            <a:pPr marL="457200" indent="-4572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větný přízvuk je vždy spojen s významovým jádrem výpovědi</a:t>
            </a:r>
          </a:p>
        </p:txBody>
      </p:sp>
    </p:spTree>
    <p:extLst>
      <p:ext uri="{BB962C8B-B14F-4D97-AF65-F5344CB8AC3E}">
        <p14:creationId xmlns="" xmlns:p14="http://schemas.microsoft.com/office/powerpoint/2010/main" val="411948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908720"/>
            <a:ext cx="79928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latin typeface="Calibri" panose="020F0502020204030204" pitchFamily="34" charset="0"/>
              </a:rPr>
              <a:t>- v klidné neutrální větě je větný přízvuk většinou na konci: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</a:rPr>
              <a:t>Díval se </a:t>
            </a:r>
            <a:r>
              <a:rPr lang="cs-CZ" sz="2400" b="1" dirty="0" smtClean="0">
                <a:latin typeface="Calibri" panose="020F0502020204030204" pitchFamily="34" charset="0"/>
              </a:rPr>
              <a:t>na televizi.</a:t>
            </a:r>
          </a:p>
          <a:p>
            <a:r>
              <a:rPr lang="cs-CZ" sz="2400" dirty="0" smtClean="0">
                <a:latin typeface="Calibri" panose="020F0502020204030204" pitchFamily="34" charset="0"/>
              </a:rPr>
              <a:t>Odešla jsem </a:t>
            </a:r>
            <a:r>
              <a:rPr lang="cs-CZ" sz="2400" b="1" dirty="0" smtClean="0">
                <a:latin typeface="Calibri" panose="020F0502020204030204" pitchFamily="34" charset="0"/>
              </a:rPr>
              <a:t> nakoupit.</a:t>
            </a:r>
          </a:p>
          <a:p>
            <a:r>
              <a:rPr lang="cs-CZ" sz="2400" dirty="0" smtClean="0">
                <a:latin typeface="Calibri" panose="020F0502020204030204" pitchFamily="34" charset="0"/>
              </a:rPr>
              <a:t>Včera hlásili </a:t>
            </a:r>
            <a:r>
              <a:rPr lang="cs-CZ" sz="2400" b="1" dirty="0" smtClean="0">
                <a:latin typeface="Calibri" panose="020F0502020204030204" pitchFamily="34" charset="0"/>
              </a:rPr>
              <a:t>v rozhlase</a:t>
            </a:r>
            <a:r>
              <a:rPr lang="cs-CZ" sz="2400" dirty="0" smtClean="0">
                <a:latin typeface="Calibri" panose="020F0502020204030204" pitchFamily="34" charset="0"/>
              </a:rPr>
              <a:t>, že se zhorší </a:t>
            </a:r>
            <a:r>
              <a:rPr lang="cs-CZ" sz="2400" b="1" dirty="0" smtClean="0">
                <a:latin typeface="Calibri" panose="020F0502020204030204" pitchFamily="34" charset="0"/>
              </a:rPr>
              <a:t>počasí.</a:t>
            </a:r>
          </a:p>
          <a:p>
            <a:endParaRPr lang="cs-CZ" sz="2400" b="1" dirty="0">
              <a:latin typeface="Calibri" panose="020F0502020204030204" pitchFamily="34" charset="0"/>
            </a:endParaRPr>
          </a:p>
          <a:p>
            <a:endParaRPr lang="cs-CZ" sz="2400" b="1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změna místa větného přízvuku může změnit smysl věty; často signalizuje i změnu emocionálního postoje mluvčího </a:t>
            </a:r>
          </a:p>
          <a:p>
            <a:pPr marL="285750" indent="-285750">
              <a:buFontTx/>
              <a:buChar char="-"/>
            </a:pPr>
            <a:endParaRPr lang="cs-CZ" sz="2400" b="1" dirty="0" smtClean="0">
              <a:latin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</a:rPr>
              <a:t> </a:t>
            </a:r>
            <a:r>
              <a:rPr lang="cs-CZ" sz="2400" dirty="0" smtClean="0">
                <a:latin typeface="Calibri" panose="020F0502020204030204" pitchFamily="34" charset="0"/>
              </a:rPr>
              <a:t>Děti zasadily v parku lípu. </a:t>
            </a:r>
            <a:endParaRPr lang="cs-CZ" sz="2400" dirty="0"/>
          </a:p>
        </p:txBody>
      </p:sp>
    </p:spTree>
    <p:extLst>
      <p:ext uri="{BB962C8B-B14F-4D97-AF65-F5344CB8AC3E}">
        <p14:creationId xmlns="" xmlns:p14="http://schemas.microsoft.com/office/powerpoint/2010/main" val="296200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92696"/>
            <a:ext cx="748883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Intonace</a:t>
            </a:r>
            <a:endParaRPr lang="cs-CZ" sz="2800" b="1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intonací v užším slova smyslu označujeme výškovou, tónovou modulaci v průběhu mluvené řeči; úzce souvisí s melodií řeči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směr </a:t>
            </a:r>
            <a:r>
              <a:rPr lang="cs-CZ" sz="2400" b="1" dirty="0" smtClean="0">
                <a:latin typeface="Calibri" panose="020F0502020204030204" pitchFamily="34" charset="0"/>
              </a:rPr>
              <a:t>vzhůru</a:t>
            </a:r>
            <a:r>
              <a:rPr lang="cs-CZ" sz="2400" dirty="0" smtClean="0">
                <a:latin typeface="Calibri" panose="020F0502020204030204" pitchFamily="34" charset="0"/>
              </a:rPr>
              <a:t>, </a:t>
            </a:r>
            <a:r>
              <a:rPr lang="cs-CZ" sz="2400" b="1" dirty="0" smtClean="0">
                <a:latin typeface="Calibri" panose="020F0502020204030204" pitchFamily="34" charset="0"/>
              </a:rPr>
              <a:t>dolů</a:t>
            </a:r>
            <a:r>
              <a:rPr lang="cs-CZ" sz="2400" dirty="0" smtClean="0">
                <a:latin typeface="Calibri" panose="020F0502020204030204" pitchFamily="34" charset="0"/>
              </a:rPr>
              <a:t>, nebo se výška </a:t>
            </a:r>
            <a:r>
              <a:rPr lang="cs-CZ" sz="2400" b="1" dirty="0" smtClean="0">
                <a:latin typeface="Calibri" panose="020F0502020204030204" pitchFamily="34" charset="0"/>
              </a:rPr>
              <a:t>udržuje na jedné rovině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intonace souvisí s větným členěním, resp. s větnými úseky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rozlišujeme: a) kadenci úseků koncových; b) kadenci úseků nekoncových</a:t>
            </a:r>
          </a:p>
        </p:txBody>
      </p:sp>
    </p:spTree>
    <p:extLst>
      <p:ext uri="{BB962C8B-B14F-4D97-AF65-F5344CB8AC3E}">
        <p14:creationId xmlns="" xmlns:p14="http://schemas.microsoft.com/office/powerpoint/2010/main" val="125510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7664" y="816553"/>
            <a:ext cx="6120680" cy="528262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98385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764704"/>
            <a:ext cx="756084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Základní typy artikulace</a:t>
            </a:r>
          </a:p>
          <a:p>
            <a:endParaRPr lang="cs-CZ" sz="2800" b="1" dirty="0">
              <a:latin typeface="Calibri" panose="020F0502020204030204" pitchFamily="34" charset="0"/>
            </a:endParaRPr>
          </a:p>
          <a:p>
            <a:pPr marL="514350" indent="-514350">
              <a:buAutoNum type="arabicParenR"/>
            </a:pPr>
            <a:r>
              <a:rPr lang="cs-CZ" sz="2400" b="1" dirty="0" smtClean="0">
                <a:latin typeface="Calibri" panose="020F0502020204030204" pitchFamily="34" charset="0"/>
              </a:rPr>
              <a:t>artikulace vokalická </a:t>
            </a:r>
            <a:r>
              <a:rPr lang="cs-CZ" sz="2400" dirty="0" smtClean="0">
                <a:latin typeface="Calibri" panose="020F0502020204030204" pitchFamily="34" charset="0"/>
              </a:rPr>
              <a:t>– vokály se tvoří při otevřené štěrbině (glottidě) – APERTURA</a:t>
            </a:r>
          </a:p>
          <a:p>
            <a:pPr marL="514350" indent="-514350">
              <a:buAutoNum type="arabicParenR"/>
            </a:pPr>
            <a:r>
              <a:rPr lang="cs-CZ" sz="2400" b="1" dirty="0" smtClean="0">
                <a:latin typeface="Calibri" panose="020F0502020204030204" pitchFamily="34" charset="0"/>
              </a:rPr>
              <a:t>artikulace konsonantická </a:t>
            </a:r>
            <a:r>
              <a:rPr lang="cs-CZ" sz="2400" dirty="0" smtClean="0">
                <a:latin typeface="Calibri" panose="020F0502020204030204" pitchFamily="34" charset="0"/>
              </a:rPr>
              <a:t>– konsonanty (šumové hlásky) se tvoří vytvořením překážky výdechovému proudu – STRIKTURA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873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836712"/>
            <a:ext cx="748883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Akustický signál řeči</a:t>
            </a:r>
          </a:p>
          <a:p>
            <a:endParaRPr lang="cs-CZ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samohlásky → základem je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tón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(periodické zvuky)</a:t>
            </a:r>
          </a:p>
          <a:p>
            <a:pPr marL="285750" lvl="1" indent="-28575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ouhlásky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→ základem je </a:t>
            </a: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šum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(neperiodické zvuky); Vznikají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buď průchodem výdechového vzduchu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úžinou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nebo náhlým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uvolněním závěru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5750" indent="-285750">
              <a:buFontTx/>
              <a:buChar char="-"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+ hlásky pomezní (jedinečné):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sonory </a:t>
            </a:r>
            <a:r>
              <a:rPr 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l, r ,m, n, ň (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se souhláskami mají společný způsob tvoření, a tím i jistou míru šumu, se samohláskami je spojuje tónová složka vzniklá rezonancí)</a:t>
            </a:r>
          </a:p>
          <a:p>
            <a:pPr marL="342900" indent="-34290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hláska klouzavá </a:t>
            </a:r>
            <a:r>
              <a:rPr 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cs-CZ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ṷ</a:t>
            </a:r>
            <a:endParaRPr lang="cs-CZ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sz="2400" b="1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i="1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338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980729"/>
            <a:ext cx="763284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Klasifikace samohlásek</a:t>
            </a:r>
          </a:p>
          <a:p>
            <a:pPr lvl="1" algn="just"/>
            <a:endParaRPr lang="cs-CZ" sz="2400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AutoNum type="arabicPeriod"/>
            </a:pPr>
            <a:r>
              <a:rPr lang="cs-CZ" sz="2400" dirty="0">
                <a:latin typeface="Calibri" panose="020F0502020204030204" pitchFamily="34" charset="0"/>
              </a:rPr>
              <a:t>p</a:t>
            </a:r>
            <a:r>
              <a:rPr lang="cs-CZ" sz="2400" dirty="0" smtClean="0">
                <a:latin typeface="Calibri" panose="020F0502020204030204" pitchFamily="34" charset="0"/>
              </a:rPr>
              <a:t>odle tvoření samohlásek ve vztahu k poloze jazyka: a) horizontální hledisko (PŘEDNÍ-STŘEDNÍ-ZADNÍ); </a:t>
            </a:r>
            <a:r>
              <a:rPr lang="cs-CZ" sz="2400" dirty="0">
                <a:latin typeface="Calibri" panose="020F0502020204030204" pitchFamily="34" charset="0"/>
              </a:rPr>
              <a:t/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b) vertikální hledisko (VYSOKÉ-STŘEDOVÉ-NÍZKÉ)</a:t>
            </a:r>
          </a:p>
          <a:p>
            <a:pPr marL="914400" lvl="1" indent="-457200" algn="just">
              <a:buAutoNum type="arabicPeriod"/>
            </a:pPr>
            <a:r>
              <a:rPr lang="cs-CZ" sz="2400" dirty="0">
                <a:latin typeface="Calibri" panose="020F0502020204030204" pitchFamily="34" charset="0"/>
              </a:rPr>
              <a:t>p</a:t>
            </a:r>
            <a:r>
              <a:rPr lang="cs-CZ" sz="2400" dirty="0" smtClean="0">
                <a:latin typeface="Calibri" panose="020F0502020204030204" pitchFamily="34" charset="0"/>
              </a:rPr>
              <a:t>odle účasti rtů </a:t>
            </a:r>
            <a:r>
              <a:rPr lang="cs-CZ" sz="2400" dirty="0">
                <a:latin typeface="Calibri" panose="020F0502020204030204" pitchFamily="34" charset="0"/>
              </a:rPr>
              <a:t>(ZAOKROUHLENÁ- </a:t>
            </a:r>
            <a:r>
              <a:rPr lang="cs-CZ" sz="2400" dirty="0" smtClean="0">
                <a:latin typeface="Calibri" panose="020F0502020204030204" pitchFamily="34" charset="0"/>
              </a:rPr>
              <a:t>NEZAOKROUHLENÁ)</a:t>
            </a:r>
          </a:p>
          <a:p>
            <a:pPr marL="914400" lvl="1" indent="-457200" algn="just">
              <a:buAutoNum type="arabicPeriod"/>
            </a:pPr>
            <a:r>
              <a:rPr lang="cs-CZ" sz="2400" dirty="0">
                <a:latin typeface="Calibri" panose="020F0502020204030204" pitchFamily="34" charset="0"/>
              </a:rPr>
              <a:t>p</a:t>
            </a:r>
            <a:r>
              <a:rPr lang="cs-CZ" sz="2400" dirty="0" smtClean="0">
                <a:latin typeface="Calibri" panose="020F0502020204030204" pitchFamily="34" charset="0"/>
              </a:rPr>
              <a:t>odle délky (KRÁTKÁ – DLOUHÁ)</a:t>
            </a:r>
          </a:p>
          <a:p>
            <a:pPr marL="914400" lvl="1" indent="-457200" algn="just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688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980728"/>
            <a:ext cx="7488832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Ortoepie</a:t>
            </a:r>
            <a:endParaRPr lang="cs-CZ" sz="2800" b="1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>
                <a:latin typeface="Calibri" panose="020F0502020204030204" pitchFamily="34" charset="0"/>
              </a:rPr>
              <a:t>n</a:t>
            </a:r>
            <a:r>
              <a:rPr lang="cs-CZ" sz="2600" dirty="0" smtClean="0">
                <a:latin typeface="Calibri" pitchFamily="34" charset="0"/>
              </a:rPr>
              <a:t>auka o spisovném užívání správně tvořených hlásek (pravidla, norma spisovné výslovnosti)</a:t>
            </a: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itchFamily="34" charset="0"/>
              </a:rPr>
              <a:t>norma </a:t>
            </a:r>
            <a:r>
              <a:rPr lang="cs-CZ" sz="2600" dirty="0">
                <a:latin typeface="Calibri" panose="020F0502020204030204" pitchFamily="34" charset="0"/>
              </a:rPr>
              <a:t>existuje přímo v jazyce, jedná se </a:t>
            </a:r>
            <a:r>
              <a:rPr lang="cs-CZ" sz="2600" dirty="0" smtClean="0">
                <a:latin typeface="Calibri" panose="020F0502020204030204" pitchFamily="34" charset="0"/>
              </a:rPr>
              <a:t>o</a:t>
            </a:r>
            <a:r>
              <a:rPr lang="cs-CZ" sz="2800" b="1" dirty="0" smtClean="0"/>
              <a:t> </a:t>
            </a:r>
            <a:r>
              <a:rPr lang="cs-CZ" sz="2600" dirty="0" smtClean="0">
                <a:latin typeface="Calibri" panose="020F0502020204030204" pitchFamily="34" charset="0"/>
              </a:rPr>
              <a:t>soubor </a:t>
            </a:r>
            <a:r>
              <a:rPr lang="cs-CZ" sz="2600" dirty="0">
                <a:latin typeface="Calibri" panose="020F0502020204030204" pitchFamily="34" charset="0"/>
              </a:rPr>
              <a:t>objektivně existujících pravidel, která uživatelé daného jazyka pociťují jako </a:t>
            </a:r>
            <a:r>
              <a:rPr lang="cs-CZ" sz="2600" dirty="0" smtClean="0">
                <a:latin typeface="Calibri" panose="020F0502020204030204" pitchFamily="34" charset="0"/>
              </a:rPr>
              <a:t>závazná</a:t>
            </a:r>
            <a:endParaRPr lang="cs-CZ" sz="2600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pravidla </a:t>
            </a:r>
            <a:r>
              <a:rPr lang="cs-CZ" sz="2600" dirty="0">
                <a:latin typeface="Calibri" panose="020F0502020204030204" pitchFamily="34" charset="0"/>
              </a:rPr>
              <a:t>normativní výslovnosti se vztahují jak na výslovnost jednotlivých hlásek, hláskových spojení a na normativní přizvukování, tak na členění souvislé řeči: na frázování (logické a rytmické členění věty), větný (logický) přízvuk a intonaci vět a větných </a:t>
            </a:r>
            <a:r>
              <a:rPr lang="cs-CZ" sz="2600" dirty="0" smtClean="0">
                <a:latin typeface="Calibri" panose="020F0502020204030204" pitchFamily="34" charset="0"/>
              </a:rPr>
              <a:t>úseků</a:t>
            </a:r>
          </a:p>
        </p:txBody>
      </p:sp>
    </p:spTree>
    <p:extLst>
      <p:ext uri="{BB962C8B-B14F-4D97-AF65-F5344CB8AC3E}">
        <p14:creationId xmlns="" xmlns:p14="http://schemas.microsoft.com/office/powerpoint/2010/main" val="41540264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5616" y="836712"/>
            <a:ext cx="7128792" cy="5040560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="" xmlns:p14="http://schemas.microsoft.com/office/powerpoint/2010/main" val="70999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764704"/>
            <a:ext cx="756084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itchFamily="34" charset="0"/>
              </a:rPr>
              <a:t>Klasifikace souhlásek</a:t>
            </a:r>
          </a:p>
          <a:p>
            <a:endParaRPr lang="cs-CZ" sz="2400" dirty="0" smtClean="0">
              <a:latin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</a:rPr>
              <a:t>1. podle </a:t>
            </a:r>
            <a:r>
              <a:rPr lang="cs-CZ" sz="2400" dirty="0">
                <a:latin typeface="Calibri" pitchFamily="34" charset="0"/>
              </a:rPr>
              <a:t>místa </a:t>
            </a:r>
            <a:r>
              <a:rPr lang="cs-CZ" sz="2400" dirty="0" smtClean="0">
                <a:latin typeface="Calibri" pitchFamily="34" charset="0"/>
              </a:rPr>
              <a:t>tvoření</a:t>
            </a:r>
            <a:endParaRPr lang="cs-CZ" sz="2400" dirty="0">
              <a:latin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</a:rPr>
              <a:t>2. podle </a:t>
            </a:r>
            <a:r>
              <a:rPr lang="cs-CZ" sz="2400" dirty="0">
                <a:latin typeface="Calibri" pitchFamily="34" charset="0"/>
              </a:rPr>
              <a:t>artikulujícího </a:t>
            </a:r>
            <a:r>
              <a:rPr lang="cs-CZ" sz="2400" dirty="0" smtClean="0">
                <a:latin typeface="Calibri" pitchFamily="34" charset="0"/>
              </a:rPr>
              <a:t>orgánu</a:t>
            </a:r>
            <a:endParaRPr lang="cs-CZ" sz="2400" dirty="0">
              <a:latin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</a:rPr>
              <a:t>3. podle </a:t>
            </a:r>
            <a:r>
              <a:rPr lang="cs-CZ" sz="2400" dirty="0">
                <a:latin typeface="Calibri" pitchFamily="34" charset="0"/>
              </a:rPr>
              <a:t>způsobu </a:t>
            </a:r>
            <a:r>
              <a:rPr lang="cs-CZ" sz="2400" dirty="0" smtClean="0">
                <a:latin typeface="Calibri" pitchFamily="34" charset="0"/>
              </a:rPr>
              <a:t>tvoření</a:t>
            </a:r>
            <a:endParaRPr lang="cs-CZ" sz="2400" dirty="0">
              <a:latin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</a:rPr>
              <a:t>4. podle </a:t>
            </a:r>
            <a:r>
              <a:rPr lang="cs-CZ" sz="2400" dirty="0">
                <a:latin typeface="Calibri" pitchFamily="34" charset="0"/>
              </a:rPr>
              <a:t>sluchového </a:t>
            </a:r>
            <a:r>
              <a:rPr lang="cs-CZ" sz="2400" dirty="0" smtClean="0">
                <a:latin typeface="Calibri" pitchFamily="34" charset="0"/>
              </a:rPr>
              <a:t>dojmu</a:t>
            </a:r>
            <a:endParaRPr lang="cs-CZ" sz="2400" dirty="0">
              <a:latin typeface="Calibri" pitchFamily="34" charset="0"/>
            </a:endParaRPr>
          </a:p>
          <a:p>
            <a:r>
              <a:rPr lang="cs-CZ" sz="2400" dirty="0" smtClean="0">
                <a:latin typeface="Calibri" pitchFamily="34" charset="0"/>
              </a:rPr>
              <a:t>5. podle účasti hlasivek a přítomnosti </a:t>
            </a:r>
            <a:r>
              <a:rPr lang="cs-CZ" sz="2400" dirty="0">
                <a:latin typeface="Calibri" pitchFamily="34" charset="0"/>
              </a:rPr>
              <a:t>základního </a:t>
            </a:r>
            <a:r>
              <a:rPr lang="cs-CZ" sz="2400" dirty="0" smtClean="0">
                <a:latin typeface="Calibri" pitchFamily="34" charset="0"/>
              </a:rPr>
              <a:t>tónu</a:t>
            </a:r>
            <a:endParaRPr lang="cs-CZ" sz="2400" dirty="0">
              <a:latin typeface="Calibri" pitchFamily="34" charset="0"/>
            </a:endParaRPr>
          </a:p>
          <a:p>
            <a:endParaRPr lang="cs-CZ" sz="2800" dirty="0">
              <a:latin typeface="Calibri" pitchFamily="34" charset="0"/>
            </a:endParaRPr>
          </a:p>
          <a:p>
            <a:endParaRPr lang="cs-CZ" sz="2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86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620688"/>
            <a:ext cx="7259194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65935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755576" y="836711"/>
            <a:ext cx="74168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Kodifikace současné spisovné výslovnosti</a:t>
            </a:r>
            <a:endParaRPr lang="cs-CZ" sz="2400" b="1" dirty="0">
              <a:latin typeface="Calibri" panose="020F0502020204030204" pitchFamily="34" charset="0"/>
            </a:endParaRPr>
          </a:p>
          <a:p>
            <a:endParaRPr lang="cs-CZ" b="1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výslovnostní norma je diferencovaná; tři výslovnostní styly:</a:t>
            </a:r>
          </a:p>
          <a:p>
            <a:pPr marL="285750" indent="-285750">
              <a:buFontTx/>
              <a:buChar char="-"/>
            </a:pPr>
            <a:endParaRPr lang="cs-CZ" sz="2400" dirty="0">
              <a:latin typeface="Calibri" panose="020F0502020204030204" pitchFamily="34" charset="0"/>
            </a:endParaRPr>
          </a:p>
          <a:p>
            <a:pPr marL="342900" indent="-342900">
              <a:buAutoNum type="arabicPeriod"/>
            </a:pPr>
            <a:r>
              <a:rPr lang="cs-CZ" sz="2400" b="1" dirty="0" smtClean="0">
                <a:latin typeface="Calibri" panose="020F0502020204030204" pitchFamily="34" charset="0"/>
              </a:rPr>
              <a:t>základní</a:t>
            </a:r>
            <a:r>
              <a:rPr lang="cs-CZ" sz="2400" dirty="0" smtClean="0">
                <a:latin typeface="Calibri" panose="020F0502020204030204" pitchFamily="34" charset="0"/>
              </a:rPr>
              <a:t> (neutrální)</a:t>
            </a:r>
          </a:p>
          <a:p>
            <a:pPr marL="342900" indent="-342900">
              <a:buAutoNum type="arabicPeriod"/>
            </a:pPr>
            <a:r>
              <a:rPr lang="cs-CZ" sz="2400" b="1" dirty="0" smtClean="0">
                <a:latin typeface="Calibri" panose="020F0502020204030204" pitchFamily="34" charset="0"/>
              </a:rPr>
              <a:t>vyšší</a:t>
            </a:r>
            <a:r>
              <a:rPr lang="cs-CZ" sz="2400" dirty="0" smtClean="0">
                <a:latin typeface="Calibri" panose="020F0502020204030204" pitchFamily="34" charset="0"/>
              </a:rPr>
              <a:t> (vybraná) – explicitní</a:t>
            </a:r>
          </a:p>
          <a:p>
            <a:pPr marL="342900" indent="-342900">
              <a:buAutoNum type="arabicPeriod"/>
            </a:pPr>
            <a:r>
              <a:rPr lang="cs-CZ" sz="2400" b="1" dirty="0" smtClean="0">
                <a:latin typeface="Calibri" panose="020F0502020204030204" pitchFamily="34" charset="0"/>
              </a:rPr>
              <a:t>nižší</a:t>
            </a:r>
            <a:r>
              <a:rPr lang="cs-CZ" sz="2400" dirty="0" smtClean="0">
                <a:latin typeface="Calibri" panose="020F0502020204030204" pitchFamily="34" charset="0"/>
              </a:rPr>
              <a:t> (zběžná) – implicitní </a:t>
            </a:r>
            <a:endParaRPr lang="cs-CZ" sz="2400" dirty="0">
              <a:latin typeface="Calibri" panose="020F0502020204030204" pitchFamily="34" charset="0"/>
            </a:endParaRPr>
          </a:p>
          <a:p>
            <a:endParaRPr lang="cs-CZ" sz="2400" dirty="0" smtClean="0">
              <a:latin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</a:rPr>
              <a:t>+ styly nespisovné:</a:t>
            </a:r>
          </a:p>
          <a:p>
            <a:pPr marL="342900" indent="-342900">
              <a:buAutoNum type="arabicPeriod"/>
            </a:pPr>
            <a:r>
              <a:rPr lang="cs-CZ" sz="2400" dirty="0" smtClean="0">
                <a:latin typeface="Calibri" panose="020F0502020204030204" pitchFamily="34" charset="0"/>
              </a:rPr>
              <a:t>výslovnost nářeční</a:t>
            </a:r>
          </a:p>
          <a:p>
            <a:pPr marL="342900" indent="-342900">
              <a:buAutoNum type="arabicPeriod"/>
            </a:pPr>
            <a:r>
              <a:rPr lang="cs-CZ" sz="2400" dirty="0" smtClean="0">
                <a:latin typeface="Calibri" panose="020F0502020204030204" pitchFamily="34" charset="0"/>
              </a:rPr>
              <a:t>výslovnost nedbalá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endParaRPr lang="cs-CZ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172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620688"/>
            <a:ext cx="7848872" cy="4637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cs-CZ" sz="2600" dirty="0" smtClean="0">
              <a:latin typeface="Calibri" panose="020F0502020204030204" pitchFamily="34" charset="0"/>
            </a:endParaRPr>
          </a:p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Zjednodušená fonetická transkripce (pro ČJ) </a:t>
            </a:r>
          </a:p>
          <a:p>
            <a:pPr lvl="1" algn="just"/>
            <a:endParaRPr lang="cs-CZ" sz="2600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>
                <a:latin typeface="Calibri" panose="020F0502020204030204" pitchFamily="34" charset="0"/>
              </a:rPr>
              <a:t>základem je </a:t>
            </a:r>
            <a:r>
              <a:rPr lang="cs-CZ" sz="2600" dirty="0" smtClean="0">
                <a:latin typeface="Calibri" panose="020F0502020204030204" pitchFamily="34" charset="0"/>
              </a:rPr>
              <a:t>česká </a:t>
            </a:r>
            <a:r>
              <a:rPr lang="cs-CZ" sz="2600" dirty="0">
                <a:latin typeface="Calibri" panose="020F0502020204030204" pitchFamily="34" charset="0"/>
              </a:rPr>
              <a:t>abeceda </a:t>
            </a:r>
            <a:endParaRPr lang="cs-CZ" sz="2600" dirty="0" smtClean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alfabetická </a:t>
            </a:r>
            <a:r>
              <a:rPr lang="cs-CZ" sz="2600" dirty="0">
                <a:latin typeface="Calibri" panose="020F0502020204030204" pitchFamily="34" charset="0"/>
              </a:rPr>
              <a:t>a syntetická </a:t>
            </a:r>
            <a:endParaRPr lang="cs-CZ" sz="2600" dirty="0" smtClean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poměr </a:t>
            </a:r>
            <a:r>
              <a:rPr lang="cs-CZ" sz="2600" dirty="0">
                <a:latin typeface="Calibri" panose="020F0502020204030204" pitchFamily="34" charset="0"/>
              </a:rPr>
              <a:t>1:1 (jednomu znaku odpovídá jedna hláska a jedné hlásce jeden znak</a:t>
            </a:r>
            <a:r>
              <a:rPr lang="cs-CZ" sz="2600" dirty="0" smtClean="0">
                <a:latin typeface="Calibri" panose="020F0502020204030204" pitchFamily="34" charset="0"/>
              </a:rPr>
              <a:t>)</a:t>
            </a:r>
            <a:endParaRPr lang="cs-CZ" sz="2600" dirty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česká </a:t>
            </a:r>
            <a:r>
              <a:rPr lang="cs-CZ" sz="2600" dirty="0">
                <a:latin typeface="Calibri" panose="020F0502020204030204" pitchFamily="34" charset="0"/>
              </a:rPr>
              <a:t>transkripce uchovává v podstatě diakritický princip českého pravopisu. Jen výjimečně zavádí česká transkripce znaky, které nejsou v inventáři českých grafémů běžné</a:t>
            </a:r>
          </a:p>
        </p:txBody>
      </p:sp>
    </p:spTree>
    <p:extLst>
      <p:ext uri="{BB962C8B-B14F-4D97-AF65-F5344CB8AC3E}">
        <p14:creationId xmlns="" xmlns:p14="http://schemas.microsoft.com/office/powerpoint/2010/main" val="1358777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847740"/>
            <a:ext cx="763284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Fonetická transkripce x pravopis</a:t>
            </a:r>
            <a:endParaRPr lang="cs-CZ" sz="2800" b="1" dirty="0">
              <a:latin typeface="Calibri" panose="020F0502020204030204" pitchFamily="34" charset="0"/>
            </a:endParaRPr>
          </a:p>
          <a:p>
            <a:pPr lvl="1" algn="just"/>
            <a:endParaRPr lang="cs-CZ" sz="2400" dirty="0" smtClean="0">
              <a:latin typeface="Calibri" panose="020F0502020204030204" pitchFamily="34" charset="0"/>
            </a:endParaRP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fonetická transkripce ruší pravopisnou konvenci a odráží přesné znění řeči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pravopis na rozdíl od fonetické transkripce reflektuje i jiné složky než zvukovou (princip fonologický, principy etymologický, princip historický…)</a:t>
            </a:r>
          </a:p>
          <a:p>
            <a:pPr marL="914400" lvl="1" indent="-457200" algn="just">
              <a:buFontTx/>
              <a:buChar char="-"/>
            </a:pPr>
            <a:r>
              <a:rPr lang="cs-CZ" sz="2600" dirty="0" smtClean="0">
                <a:latin typeface="Calibri" panose="020F0502020204030204" pitchFamily="34" charset="0"/>
              </a:rPr>
              <a:t>[</a:t>
            </a:r>
            <a:r>
              <a:rPr lang="cs-CZ" sz="2600" dirty="0" err="1" smtClean="0">
                <a:latin typeface="Calibri" panose="020F0502020204030204" pitchFamily="34" charset="0"/>
              </a:rPr>
              <a:t>spjef</a:t>
            </a:r>
            <a:r>
              <a:rPr lang="cs-CZ" sz="2600" dirty="0" smtClean="0">
                <a:latin typeface="Calibri" panose="020F0502020204030204" pitchFamily="34" charset="0"/>
              </a:rPr>
              <a:t>] x zpěv</a:t>
            </a:r>
          </a:p>
          <a:p>
            <a:pPr lvl="1" algn="just"/>
            <a:endParaRPr lang="cs-CZ" sz="26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3517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1052737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>
                <a:latin typeface="Calibri" panose="020F0502020204030204" pitchFamily="34" charset="0"/>
              </a:rPr>
              <a:t>Fonologická transkripce </a:t>
            </a:r>
            <a:r>
              <a:rPr lang="cs-CZ" sz="2800" b="1" dirty="0">
                <a:latin typeface="Calibri" panose="020F0502020204030204" pitchFamily="34" charset="0"/>
              </a:rPr>
              <a:t>(přepis)</a:t>
            </a:r>
          </a:p>
          <a:p>
            <a:pPr marL="285750" indent="-285750">
              <a:buFontTx/>
              <a:buChar char="-"/>
            </a:pPr>
            <a:endParaRPr lang="cs-CZ" sz="28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600">
                <a:latin typeface="Calibri" panose="020F0502020204030204" pitchFamily="34" charset="0"/>
              </a:rPr>
              <a:t>z</a:t>
            </a:r>
            <a:r>
              <a:rPr lang="cs-CZ" sz="2600" smtClean="0">
                <a:latin typeface="Calibri" panose="020F0502020204030204" pitchFamily="34" charset="0"/>
              </a:rPr>
              <a:t>áznam těch </a:t>
            </a:r>
            <a:r>
              <a:rPr lang="cs-CZ" sz="2600" dirty="0" smtClean="0">
                <a:latin typeface="Calibri" panose="020F0502020204030204" pitchFamily="34" charset="0"/>
              </a:rPr>
              <a:t>složek zvukové realizace jazyka, které mají fonologickou (rozlišující) funkci</a:t>
            </a:r>
            <a:endParaRPr lang="cs-CZ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0649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908720"/>
            <a:ext cx="7416824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Asimilace (x disimilace)</a:t>
            </a:r>
          </a:p>
          <a:p>
            <a:endParaRPr lang="cs-CZ" sz="2400" b="1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>
                <a:latin typeface="Calibri" panose="020F0502020204030204" pitchFamily="34" charset="0"/>
              </a:rPr>
              <a:t>s</a:t>
            </a:r>
            <a:r>
              <a:rPr lang="cs-CZ" sz="2400" dirty="0" smtClean="0">
                <a:latin typeface="Calibri" panose="020F0502020204030204" pitchFamily="34" charset="0"/>
              </a:rPr>
              <a:t>blížení výslovnosti hlásek za účelem usnadnění výslovnosti hláskové skupiny x disimilace (oddálení výslovnosti)</a:t>
            </a:r>
          </a:p>
          <a:p>
            <a:pPr marL="285750" indent="-285750"/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/>
            <a:r>
              <a:rPr lang="cs-CZ" sz="2400" dirty="0" smtClean="0">
                <a:latin typeface="Calibri" panose="020F0502020204030204" pitchFamily="34" charset="0"/>
              </a:rPr>
              <a:t>	</a:t>
            </a:r>
            <a:r>
              <a:rPr lang="cs-CZ" sz="2400" u="sng" dirty="0" smtClean="0">
                <a:latin typeface="Calibri" panose="020F0502020204030204" pitchFamily="34" charset="0"/>
              </a:rPr>
              <a:t>Asimilace znělosti</a:t>
            </a:r>
            <a:r>
              <a:rPr lang="cs-CZ" sz="2400" dirty="0" smtClean="0">
                <a:latin typeface="Calibri" panose="020F0502020204030204" pitchFamily="34" charset="0"/>
              </a:rPr>
              <a:t> se  </a:t>
            </a:r>
            <a:r>
              <a:rPr lang="cs-CZ" sz="2400" dirty="0">
                <a:latin typeface="Calibri" panose="020F0502020204030204" pitchFamily="34" charset="0"/>
              </a:rPr>
              <a:t>týká párových souhlásek </a:t>
            </a:r>
            <a:r>
              <a:rPr lang="cs-CZ" sz="2400" dirty="0" smtClean="0">
                <a:latin typeface="Calibri" panose="020F0502020204030204" pitchFamily="34" charset="0"/>
              </a:rPr>
              <a:t>s</a:t>
            </a:r>
            <a:r>
              <a:rPr lang="cs-CZ" sz="2400" dirty="0" smtClean="0"/>
              <a:t> </a:t>
            </a:r>
            <a:r>
              <a:rPr lang="cs-CZ" sz="2400" dirty="0" smtClean="0">
                <a:latin typeface="Calibri" panose="020F0502020204030204" pitchFamily="34" charset="0"/>
              </a:rPr>
              <a:t>výjimkou </a:t>
            </a:r>
            <a:r>
              <a:rPr lang="cs-CZ" sz="2400" i="1" dirty="0">
                <a:latin typeface="Calibri" panose="020F0502020204030204" pitchFamily="34" charset="0"/>
              </a:rPr>
              <a:t>v </a:t>
            </a:r>
            <a:r>
              <a:rPr lang="cs-CZ" sz="2400" dirty="0">
                <a:latin typeface="Calibri" panose="020F0502020204030204" pitchFamily="34" charset="0"/>
              </a:rPr>
              <a:t>– to sice asimilaci podléhá (např. [</a:t>
            </a:r>
            <a:r>
              <a:rPr lang="cs-CZ" sz="2400" dirty="0" err="1">
                <a:latin typeface="Calibri" panose="020F0502020204030204" pitchFamily="34" charset="0"/>
              </a:rPr>
              <a:t>stáfka</a:t>
            </a:r>
            <a:r>
              <a:rPr lang="cs-CZ" sz="2400" dirty="0">
                <a:latin typeface="Calibri" panose="020F0502020204030204" pitchFamily="34" charset="0"/>
              </a:rPr>
              <a:t>] x </a:t>
            </a:r>
            <a:r>
              <a:rPr lang="cs-CZ" sz="2400" dirty="0" err="1">
                <a:latin typeface="Calibri" panose="020F0502020204030204" pitchFamily="34" charset="0"/>
              </a:rPr>
              <a:t>nesp</a:t>
            </a:r>
            <a:r>
              <a:rPr lang="cs-CZ" sz="2400" dirty="0">
                <a:latin typeface="Calibri" panose="020F0502020204030204" pitchFamily="34" charset="0"/>
              </a:rPr>
              <a:t>. [</a:t>
            </a:r>
            <a:r>
              <a:rPr lang="cs-CZ" sz="2400" dirty="0" err="1">
                <a:latin typeface="Calibri" panose="020F0502020204030204" pitchFamily="34" charset="0"/>
              </a:rPr>
              <a:t>tfúj</a:t>
            </a:r>
            <a:r>
              <a:rPr lang="cs-CZ" sz="2400" dirty="0">
                <a:latin typeface="Calibri" panose="020F0502020204030204" pitchFamily="34" charset="0"/>
              </a:rPr>
              <a:t>], ale samo ji nevyvolává (proto [sval] x [zval]; asimilaci nepodléhají </a:t>
            </a:r>
            <a:r>
              <a:rPr lang="cs-CZ" sz="2400" dirty="0" smtClean="0">
                <a:latin typeface="Calibri" panose="020F0502020204030204" pitchFamily="34" charset="0"/>
              </a:rPr>
              <a:t>hlásky jedinečné ([</a:t>
            </a:r>
            <a:r>
              <a:rPr lang="cs-CZ" sz="2400" dirty="0" err="1">
                <a:latin typeface="Calibri" panose="020F0502020204030204" pitchFamily="34" charset="0"/>
              </a:rPr>
              <a:t>zmňena</a:t>
            </a:r>
            <a:r>
              <a:rPr lang="cs-CZ" sz="2400" dirty="0">
                <a:latin typeface="Calibri" panose="020F0502020204030204" pitchFamily="34" charset="0"/>
              </a:rPr>
              <a:t>] x [</a:t>
            </a:r>
            <a:r>
              <a:rPr lang="cs-CZ" sz="2400" dirty="0" err="1">
                <a:latin typeface="Calibri" panose="020F0502020204030204" pitchFamily="34" charset="0"/>
              </a:rPr>
              <a:t>smňena</a:t>
            </a:r>
            <a:r>
              <a:rPr lang="cs-CZ" sz="2400" dirty="0" smtClean="0">
                <a:latin typeface="Calibri" panose="020F0502020204030204" pitchFamily="34" charset="0"/>
              </a:rPr>
              <a:t>]; brát [brát])</a:t>
            </a:r>
            <a:endParaRPr lang="cs-CZ" sz="2400" dirty="0">
              <a:latin typeface="Calibri" panose="020F0502020204030204" pitchFamily="34" charset="0"/>
            </a:endParaRPr>
          </a:p>
          <a:p>
            <a:pPr marL="285750" indent="-285750"/>
            <a:endParaRPr lang="cs-CZ" sz="2400" dirty="0" smtClean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A) progresivní (postupná) – [dřít] 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B) regresivní (zpětná) – [</a:t>
            </a:r>
            <a:r>
              <a:rPr lang="cs-CZ" sz="2400" dirty="0" err="1" smtClean="0">
                <a:latin typeface="Calibri" panose="020F0502020204030204" pitchFamily="34" charset="0"/>
              </a:rPr>
              <a:t>zhoda</a:t>
            </a:r>
            <a:r>
              <a:rPr lang="cs-CZ" sz="2400" dirty="0" smtClean="0">
                <a:latin typeface="Calibri" panose="020F0502020204030204" pitchFamily="34" charset="0"/>
              </a:rPr>
              <a:t>] </a:t>
            </a:r>
          </a:p>
          <a:p>
            <a:pPr marL="285750" indent="-285750">
              <a:buFontTx/>
              <a:buChar char="-"/>
            </a:pPr>
            <a:endParaRPr lang="cs-CZ" sz="2000" dirty="0" smtClean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dirty="0" smtClean="0">
              <a:latin typeface="Calibri" panose="020F0502020204030204" pitchFamily="34" charset="0"/>
            </a:endParaRPr>
          </a:p>
          <a:p>
            <a:endParaRPr lang="cs-CZ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62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908720"/>
            <a:ext cx="741682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</a:rPr>
              <a:t>Ad Znělost x neznělost</a:t>
            </a:r>
          </a:p>
          <a:p>
            <a:endParaRPr lang="cs-CZ" b="1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párové souhlásky </a:t>
            </a:r>
            <a:r>
              <a:rPr lang="cs-CZ" sz="2000" b="1" dirty="0" smtClean="0">
                <a:latin typeface="Calibri" panose="020F0502020204030204" pitchFamily="34" charset="0"/>
              </a:rPr>
              <a:t>znělé</a:t>
            </a:r>
            <a:r>
              <a:rPr lang="cs-CZ" sz="2000" dirty="0" smtClean="0">
                <a:latin typeface="Calibri" panose="020F0502020204030204" pitchFamily="34" charset="0"/>
              </a:rPr>
              <a:t>: </a:t>
            </a:r>
            <a:r>
              <a:rPr lang="cs-CZ" sz="2000" i="1" dirty="0" smtClean="0">
                <a:latin typeface="Calibri" panose="020F0502020204030204" pitchFamily="34" charset="0"/>
              </a:rPr>
              <a:t>b, d, ď, g, v, z, ž, h, </a:t>
            </a:r>
            <a:r>
              <a:rPr lang="cs-CZ" sz="2000" i="1" dirty="0">
                <a:latin typeface="Calibri" panose="020F0502020204030204" pitchFamily="34" charset="0"/>
              </a:rPr>
              <a:t>Ȝ, </a:t>
            </a:r>
            <a:r>
              <a:rPr lang="cs-CZ" sz="2000" i="1" dirty="0" smtClean="0">
                <a:latin typeface="Calibri" panose="020F0502020204030204" pitchFamily="34" charset="0"/>
              </a:rPr>
              <a:t>ǯ</a:t>
            </a:r>
          </a:p>
          <a:p>
            <a:pPr marL="285750" indent="-285750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párové </a:t>
            </a:r>
            <a:r>
              <a:rPr lang="cs-CZ" sz="2000" dirty="0">
                <a:latin typeface="Calibri" panose="020F0502020204030204" pitchFamily="34" charset="0"/>
              </a:rPr>
              <a:t>souhlásky </a:t>
            </a:r>
            <a:r>
              <a:rPr lang="cs-CZ" sz="2000" b="1" dirty="0" smtClean="0">
                <a:latin typeface="Calibri" panose="020F0502020204030204" pitchFamily="34" charset="0"/>
              </a:rPr>
              <a:t>neznělé</a:t>
            </a:r>
            <a:r>
              <a:rPr lang="cs-CZ" sz="2000" dirty="0" smtClean="0">
                <a:latin typeface="Calibri" panose="020F0502020204030204" pitchFamily="34" charset="0"/>
              </a:rPr>
              <a:t>: </a:t>
            </a:r>
            <a:r>
              <a:rPr lang="cs-CZ" sz="2000" i="1" dirty="0" smtClean="0">
                <a:latin typeface="Calibri" panose="020F0502020204030204" pitchFamily="34" charset="0"/>
              </a:rPr>
              <a:t>p, t, ť, k, f, s, š, ch, c, č</a:t>
            </a:r>
          </a:p>
          <a:p>
            <a:pPr marL="285750" indent="-285750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setkají-li se párové souhlásky znělé a neznělé, dochází ke spodobě (asimilaci) znělosti, tj. jedna (obvykle přecházející) se přizpůsobí souhlásce druhé (obvykle následující): prosba [</a:t>
            </a:r>
            <a:r>
              <a:rPr lang="cs-CZ" sz="2000" dirty="0" err="1" smtClean="0">
                <a:latin typeface="Calibri" panose="020F0502020204030204" pitchFamily="34" charset="0"/>
              </a:rPr>
              <a:t>prozba</a:t>
            </a:r>
            <a:r>
              <a:rPr lang="cs-CZ" sz="2000" dirty="0" smtClean="0">
                <a:latin typeface="Calibri" panose="020F0502020204030204" pitchFamily="34" charset="0"/>
              </a:rPr>
              <a:t>]</a:t>
            </a:r>
          </a:p>
          <a:p>
            <a:pPr marL="285750" indent="-285750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!!! ke spodobě znělosti dochází jako k jediné změně i na hranici slov: plot zahrady [plod zahrady]</a:t>
            </a:r>
          </a:p>
          <a:p>
            <a:pPr marL="285750" indent="-285750">
              <a:buFontTx/>
              <a:buChar char="-"/>
            </a:pPr>
            <a:r>
              <a:rPr lang="cs-CZ" sz="2000" dirty="0">
                <a:latin typeface="Calibri" panose="020F0502020204030204" pitchFamily="34" charset="0"/>
              </a:rPr>
              <a:t>p</a:t>
            </a:r>
            <a:r>
              <a:rPr lang="cs-CZ" sz="2000" dirty="0" smtClean="0">
                <a:latin typeface="Calibri" panose="020F0502020204030204" pitchFamily="34" charset="0"/>
              </a:rPr>
              <a:t>okud se setkají více něž 2 souhlásky, znělost celé skupiny se připodobňuje souhlásce poslední: dát sbohem [</a:t>
            </a:r>
            <a:r>
              <a:rPr lang="cs-CZ" sz="2000" dirty="0" err="1" smtClean="0">
                <a:latin typeface="Calibri" panose="020F0502020204030204" pitchFamily="34" charset="0"/>
              </a:rPr>
              <a:t>dád</a:t>
            </a:r>
            <a:r>
              <a:rPr lang="cs-CZ" sz="2000" dirty="0" smtClean="0">
                <a:latin typeface="Calibri" panose="020F0502020204030204" pitchFamily="34" charset="0"/>
              </a:rPr>
              <a:t> </a:t>
            </a:r>
            <a:r>
              <a:rPr lang="cs-CZ" sz="2000" dirty="0" err="1" smtClean="0">
                <a:latin typeface="Calibri" panose="020F0502020204030204" pitchFamily="34" charset="0"/>
              </a:rPr>
              <a:t>zbohem</a:t>
            </a:r>
            <a:r>
              <a:rPr lang="cs-CZ" sz="2000" dirty="0" smtClean="0">
                <a:latin typeface="Calibri" panose="020F0502020204030204" pitchFamily="34" charset="0"/>
              </a:rPr>
              <a:t>]; </a:t>
            </a:r>
          </a:p>
          <a:p>
            <a:pPr marL="285750" indent="-285750">
              <a:buFontTx/>
              <a:buChar char="-"/>
            </a:pPr>
            <a:r>
              <a:rPr lang="cs-CZ" sz="2000" dirty="0" smtClean="0">
                <a:latin typeface="Calibri" panose="020F0502020204030204" pitchFamily="34" charset="0"/>
              </a:rPr>
              <a:t>na konci slova a před pauzou mění na neznělou dub [dup]</a:t>
            </a:r>
          </a:p>
          <a:p>
            <a:pPr marL="285750" indent="-285750">
              <a:buFontTx/>
              <a:buChar char="-"/>
            </a:pPr>
            <a:endParaRPr lang="cs-CZ" sz="2000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cs-CZ" sz="2000" b="1" dirty="0">
                <a:latin typeface="Calibri" panose="020F0502020204030204" pitchFamily="34" charset="0"/>
              </a:rPr>
              <a:t>n</a:t>
            </a:r>
            <a:r>
              <a:rPr lang="cs-CZ" sz="2000" b="1" dirty="0" smtClean="0">
                <a:latin typeface="Calibri" panose="020F0502020204030204" pitchFamily="34" charset="0"/>
              </a:rPr>
              <a:t>epárové</a:t>
            </a:r>
            <a:r>
              <a:rPr lang="cs-CZ" sz="2000" dirty="0" smtClean="0">
                <a:latin typeface="Calibri" panose="020F0502020204030204" pitchFamily="34" charset="0"/>
              </a:rPr>
              <a:t> (jedinečné) souhlásky </a:t>
            </a:r>
            <a:r>
              <a:rPr lang="cs-CZ" sz="2000" i="1" dirty="0" smtClean="0">
                <a:latin typeface="Calibri" panose="020F0502020204030204" pitchFamily="34" charset="0"/>
              </a:rPr>
              <a:t>m, n, ň, l, j, r </a:t>
            </a:r>
            <a:r>
              <a:rPr lang="cs-CZ" sz="2000" dirty="0" smtClean="0">
                <a:latin typeface="Calibri" panose="020F0502020204030204" pitchFamily="34" charset="0"/>
              </a:rPr>
              <a:t>se nepřipodobňují souhlásce sousedící ani nezpůsobují změnu: k jaru [k jaru]</a:t>
            </a:r>
          </a:p>
          <a:p>
            <a:pPr marL="285750" indent="-285750">
              <a:buFontTx/>
              <a:buChar char="-"/>
            </a:pPr>
            <a:endParaRPr lang="cs-CZ" sz="2000" dirty="0" smtClean="0">
              <a:latin typeface="Calibri" panose="020F0502020204030204" pitchFamily="34" charset="0"/>
            </a:endParaRPr>
          </a:p>
          <a:p>
            <a:endParaRPr lang="cs-CZ" dirty="0">
              <a:latin typeface="Calibri" panose="020F0502020204030204" pitchFamily="34" charset="0"/>
            </a:endParaRPr>
          </a:p>
          <a:p>
            <a:pPr marL="285750" indent="-285750">
              <a:buFontTx/>
              <a:buChar char="-"/>
            </a:pPr>
            <a:endParaRPr lang="cs-CZ" dirty="0" smtClean="0">
              <a:latin typeface="Calibri" panose="020F0502020204030204" pitchFamily="34" charset="0"/>
            </a:endParaRPr>
          </a:p>
          <a:p>
            <a:endParaRPr lang="cs-CZ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729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 rot="10800000" flipV="1">
            <a:off x="755576" y="433982"/>
            <a:ext cx="7272808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cs-CZ" sz="2800" b="1" dirty="0" smtClean="0">
                <a:latin typeface="Calibri" panose="020F0502020204030204" pitchFamily="34" charset="0"/>
              </a:rPr>
              <a:t>Slabika (sylaba)</a:t>
            </a:r>
            <a:endParaRPr lang="cs-CZ" sz="2400" b="1" dirty="0">
              <a:latin typeface="Calibri" panose="020F0502020204030204" pitchFamily="34" charset="0"/>
            </a:endParaRPr>
          </a:p>
          <a:p>
            <a:pPr lvl="1" algn="just"/>
            <a:endParaRPr lang="cs-CZ" sz="2400" dirty="0" smtClean="0">
              <a:latin typeface="Calibri" panose="020F0502020204030204" pitchFamily="34" charset="0"/>
            </a:endParaRP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základní seskupení fonémů v jazyce je (fonologická) slabika; tzn. slabika je základním prvkem souvislé řeči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stavební prvky slabiky – hlásky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slabiku tvoří slabičné </a:t>
            </a:r>
            <a:r>
              <a:rPr lang="cs-CZ" sz="2400" b="1" dirty="0" smtClean="0">
                <a:latin typeface="Calibri" panose="020F0502020204030204" pitchFamily="34" charset="0"/>
              </a:rPr>
              <a:t>jádro</a:t>
            </a:r>
            <a:r>
              <a:rPr lang="cs-CZ" sz="2400" dirty="0" smtClean="0">
                <a:latin typeface="Calibri" panose="020F0502020204030204" pitchFamily="34" charset="0"/>
              </a:rPr>
              <a:t> (</a:t>
            </a:r>
            <a:r>
              <a:rPr lang="cs-CZ" sz="2400" dirty="0" err="1" smtClean="0">
                <a:latin typeface="Calibri" panose="020F0502020204030204" pitchFamily="34" charset="0"/>
              </a:rPr>
              <a:t>nucleus</a:t>
            </a:r>
            <a:r>
              <a:rPr lang="cs-CZ" sz="2400" dirty="0" smtClean="0">
                <a:latin typeface="Calibri" panose="020F0502020204030204" pitchFamily="34" charset="0"/>
              </a:rPr>
              <a:t>) a </a:t>
            </a:r>
            <a:r>
              <a:rPr lang="cs-CZ" sz="2400" b="1" dirty="0" smtClean="0">
                <a:latin typeface="Calibri" panose="020F0502020204030204" pitchFamily="34" charset="0"/>
              </a:rPr>
              <a:t>svahy</a:t>
            </a:r>
            <a:r>
              <a:rPr lang="cs-CZ" sz="2400" dirty="0" smtClean="0">
                <a:latin typeface="Calibri" panose="020F0502020204030204" pitchFamily="34" charset="0"/>
              </a:rPr>
              <a:t> slabiky (</a:t>
            </a:r>
            <a:r>
              <a:rPr lang="cs-CZ" sz="2400" dirty="0" err="1" smtClean="0">
                <a:latin typeface="Calibri" panose="020F0502020204030204" pitchFamily="34" charset="0"/>
              </a:rPr>
              <a:t>praetura</a:t>
            </a:r>
            <a:r>
              <a:rPr lang="cs-CZ" sz="2400" dirty="0" smtClean="0">
                <a:latin typeface="Calibri" panose="020F0502020204030204" pitchFamily="34" charset="0"/>
              </a:rPr>
              <a:t>; coda)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jádro je vrchol slabiky tvořený samohláskou nebo slabikotvornou souhláskou</a:t>
            </a:r>
          </a:p>
          <a:p>
            <a:pPr marL="800100" lvl="1" indent="-342900" algn="just">
              <a:buFontTx/>
              <a:buChar char="-"/>
            </a:pPr>
            <a:r>
              <a:rPr lang="cs-CZ" sz="2400" dirty="0" smtClean="0">
                <a:latin typeface="Calibri" panose="020F0502020204030204" pitchFamily="34" charset="0"/>
              </a:rPr>
              <a:t>v češtině se objevují tzv. </a:t>
            </a:r>
            <a:r>
              <a:rPr lang="cs-CZ" sz="2400" b="1" dirty="0" smtClean="0">
                <a:latin typeface="Calibri" panose="020F0502020204030204" pitchFamily="34" charset="0"/>
              </a:rPr>
              <a:t>otevřené slabiky </a:t>
            </a:r>
            <a:r>
              <a:rPr lang="cs-CZ" sz="2400" dirty="0" smtClean="0">
                <a:latin typeface="Calibri" panose="020F0502020204030204" pitchFamily="34" charset="0"/>
              </a:rPr>
              <a:t>(KV); </a:t>
            </a:r>
            <a:r>
              <a:rPr lang="cs-CZ" sz="2400" b="1" dirty="0" smtClean="0">
                <a:latin typeface="Calibri" panose="020F0502020204030204" pitchFamily="34" charset="0"/>
              </a:rPr>
              <a:t>zavřené slabiky</a:t>
            </a:r>
            <a:r>
              <a:rPr lang="cs-CZ" sz="2400" dirty="0" smtClean="0">
                <a:latin typeface="Calibri" panose="020F0502020204030204" pitchFamily="34" charset="0"/>
              </a:rPr>
              <a:t> (KVK) a nejméně časté zavřené slabiky s neobsazenou </a:t>
            </a:r>
            <a:r>
              <a:rPr lang="cs-CZ" sz="2400" dirty="0" err="1" smtClean="0">
                <a:latin typeface="Calibri" panose="020F0502020204030204" pitchFamily="34" charset="0"/>
              </a:rPr>
              <a:t>praeturou</a:t>
            </a:r>
            <a:r>
              <a:rPr lang="cs-CZ" sz="2400" dirty="0" smtClean="0">
                <a:latin typeface="Calibri" panose="020F0502020204030204" pitchFamily="34" charset="0"/>
              </a:rPr>
              <a:t> (VK), které se v</a:t>
            </a:r>
            <a:r>
              <a:rPr lang="cs-CZ" sz="2400" dirty="0"/>
              <a:t> </a:t>
            </a:r>
            <a:r>
              <a:rPr lang="cs-CZ" sz="2400" dirty="0" smtClean="0">
                <a:latin typeface="Calibri" panose="020F0502020204030204" pitchFamily="34" charset="0"/>
              </a:rPr>
              <a:t>nespisovném jazyce doplňují konsonantem (K)VK (např. </a:t>
            </a:r>
            <a:r>
              <a:rPr lang="cs-CZ" sz="2400" i="1" dirty="0" err="1" smtClean="0">
                <a:latin typeface="Calibri" panose="020F0502020204030204" pitchFamily="34" charset="0"/>
              </a:rPr>
              <a:t>vokno</a:t>
            </a:r>
            <a:r>
              <a:rPr lang="cs-CZ" sz="2400" dirty="0" smtClean="0">
                <a:latin typeface="Calibri" panose="020F0502020204030204" pitchFamily="34" charset="0"/>
              </a:rPr>
              <a:t>)</a:t>
            </a:r>
          </a:p>
          <a:p>
            <a:pPr marL="800100" lvl="1" indent="-342900" algn="just">
              <a:buFontTx/>
              <a:buChar char="-"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  <a:p>
            <a:pPr lvl="1" algn="just"/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2983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2182</TotalTime>
  <Words>1044</Words>
  <Application>Microsoft Office PowerPoint</Application>
  <PresentationFormat>Předvádění na obrazovce (4:3)</PresentationFormat>
  <Paragraphs>129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Austin</vt:lpstr>
      <vt:lpstr>Fonetika a fonologie českého jazyka - seminář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Veřejné zakázky na MENDELU</dc:title>
  <dc:creator>lollok</dc:creator>
  <cp:lastModifiedBy>Vrbová</cp:lastModifiedBy>
  <cp:revision>421</cp:revision>
  <dcterms:created xsi:type="dcterms:W3CDTF">2013-04-13T14:50:58Z</dcterms:created>
  <dcterms:modified xsi:type="dcterms:W3CDTF">2014-12-09T10:52:29Z</dcterms:modified>
</cp:coreProperties>
</file>