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256" r:id="rId2"/>
    <p:sldId id="269" r:id="rId3"/>
    <p:sldId id="290" r:id="rId4"/>
    <p:sldId id="271" r:id="rId5"/>
    <p:sldId id="270" r:id="rId6"/>
    <p:sldId id="273" r:id="rId7"/>
    <p:sldId id="294" r:id="rId8"/>
    <p:sldId id="293" r:id="rId9"/>
    <p:sldId id="300" r:id="rId10"/>
    <p:sldId id="302" r:id="rId11"/>
    <p:sldId id="295" r:id="rId12"/>
    <p:sldId id="296" r:id="rId13"/>
    <p:sldId id="297" r:id="rId14"/>
    <p:sldId id="298" r:id="rId15"/>
    <p:sldId id="299" r:id="rId16"/>
    <p:sldId id="276" r:id="rId17"/>
    <p:sldId id="278" r:id="rId18"/>
    <p:sldId id="279" r:id="rId19"/>
    <p:sldId id="281" r:id="rId20"/>
    <p:sldId id="292" r:id="rId21"/>
    <p:sldId id="282" r:id="rId22"/>
    <p:sldId id="283" r:id="rId2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100" d="100"/>
          <a:sy n="100" d="100"/>
        </p:scale>
        <p:origin x="-71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9.12.2014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Fonetika a fonologie českého jazyka </a:t>
            </a:r>
            <a:r>
              <a:rPr lang="cs-CZ" smtClean="0"/>
              <a:t>- seminář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738096"/>
            <a:ext cx="73448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Slovní </a:t>
            </a:r>
            <a:r>
              <a:rPr lang="cs-CZ" sz="2800" b="1" dirty="0">
                <a:latin typeface="Calibri" panose="020F0502020204030204" pitchFamily="34" charset="0"/>
              </a:rPr>
              <a:t>přízvuk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čeština </a:t>
            </a:r>
            <a:r>
              <a:rPr lang="cs-CZ" sz="2400" dirty="0">
                <a:latin typeface="Calibri" panose="020F0502020204030204" pitchFamily="34" charset="0"/>
              </a:rPr>
              <a:t>má přízvuk </a:t>
            </a:r>
            <a:r>
              <a:rPr lang="cs-CZ" sz="2400" u="sng" dirty="0">
                <a:latin typeface="Calibri" panose="020F0502020204030204" pitchFamily="34" charset="0"/>
              </a:rPr>
              <a:t>stálý</a:t>
            </a:r>
            <a:r>
              <a:rPr lang="cs-CZ" sz="2400" dirty="0">
                <a:latin typeface="Calibri" panose="020F0502020204030204" pitchFamily="34" charset="0"/>
              </a:rPr>
              <a:t>, vždy </a:t>
            </a:r>
            <a:r>
              <a:rPr lang="cs-CZ" sz="2400" u="sng" dirty="0">
                <a:latin typeface="Calibri" panose="020F0502020204030204" pitchFamily="34" charset="0"/>
              </a:rPr>
              <a:t>na první slabice</a:t>
            </a:r>
            <a:r>
              <a:rPr lang="cs-CZ" sz="2400" dirty="0">
                <a:latin typeface="Calibri" panose="020F0502020204030204" pitchFamily="34" charset="0"/>
              </a:rPr>
              <a:t> slova nebo slovního spojení (tj. včetně slabiční předložky ´na západ, ´pro sebe apod.)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pravidla přizvukování jsou intuitivní, osvojují se společně s osvojováním mateřského jazyka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český slovní přízvuk není významotvorný, ale má svou důležitost, protože </a:t>
            </a:r>
            <a:r>
              <a:rPr lang="cs-CZ" sz="2400" u="sng" dirty="0">
                <a:latin typeface="Calibri" panose="020F0502020204030204" pitchFamily="34" charset="0"/>
              </a:rPr>
              <a:t>odlišuje</a:t>
            </a:r>
            <a:r>
              <a:rPr lang="cs-CZ" sz="2400" dirty="0">
                <a:latin typeface="Calibri" panose="020F0502020204030204" pitchFamily="34" charset="0"/>
              </a:rPr>
              <a:t> (jako tzv. hraniční signál) </a:t>
            </a:r>
            <a:r>
              <a:rPr lang="cs-CZ" sz="2400" u="sng" dirty="0">
                <a:latin typeface="Calibri" panose="020F0502020204030204" pitchFamily="34" charset="0"/>
              </a:rPr>
              <a:t>spojení dvou slov od slova jedinéh</a:t>
            </a:r>
            <a:r>
              <a:rPr lang="cs-CZ" sz="2400" dirty="0">
                <a:latin typeface="Calibri" panose="020F0502020204030204" pitchFamily="34" charset="0"/>
              </a:rPr>
              <a:t>o (např. je ´den x ´jeden; to ´pivo x ´topivo; ta ´jemná x ´tajemná)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81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11559" y="851811"/>
            <a:ext cx="7416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dirty="0">
                <a:latin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anose="020F0502020204030204" pitchFamily="34" charset="0"/>
              </a:rPr>
              <a:t>ěkterá slova, obvykle jednoslabičná, přízvuk nemají: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příklonky</a:t>
            </a:r>
            <a:r>
              <a:rPr lang="cs-CZ" sz="2400" dirty="0" smtClean="0">
                <a:latin typeface="Calibri" panose="020F0502020204030204" pitchFamily="34" charset="0"/>
              </a:rPr>
              <a:t> – přiklánějí se ke slovu předcházejícímu a tvoří s ním jeden rytmický celek (např. ´řekl mi; ´viděl ho; ´rád bych; může jich být i více: ´lépe jsem si to ´rozmyslel)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předklonky</a:t>
            </a:r>
            <a:r>
              <a:rPr lang="cs-CZ" sz="2400" dirty="0" smtClean="0">
                <a:latin typeface="Calibri" panose="020F0502020204030204" pitchFamily="34" charset="0"/>
              </a:rPr>
              <a:t> – nepřízvučná slova, která předcházejí přízvučným (Jak ´ohnivý ´mrak se ´roztáhl.)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11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609364"/>
            <a:ext cx="72728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Přizvukování slabičných předložek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přízvuk následujícího slova obvykle přejímá předložka    (´do lesa, ´na pole)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spojení s jednoslabičnou předložkou tvoří jednu těsnou zvukovou jednotku, v tomto smyslu není rozdíl mezi předložkou a předponou (´do stanu; ´dostanu)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Odchylky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následuje-li sousloví,  sémanticky </a:t>
            </a:r>
            <a:r>
              <a:rPr lang="cs-CZ" sz="2400" dirty="0" smtClean="0">
                <a:latin typeface="Calibri" panose="020F0502020204030204" pitchFamily="34" charset="0"/>
              </a:rPr>
              <a:t>podstatné slovo, </a:t>
            </a:r>
            <a:r>
              <a:rPr lang="cs-CZ" sz="2400" dirty="0" smtClean="0">
                <a:latin typeface="Calibri" panose="020F0502020204030204" pitchFamily="34" charset="0"/>
              </a:rPr>
              <a:t>relativně </a:t>
            </a:r>
            <a:r>
              <a:rPr lang="cs-CZ" sz="2400" smtClean="0">
                <a:latin typeface="Calibri" panose="020F0502020204030204" pitchFamily="34" charset="0"/>
              </a:rPr>
              <a:t>delší slovo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(´Pojede na ´olympijské ´hry.; ´Stanul na ´nejnebezpečnějším ´místě.; ´Dostal se do ´příliš ´nebezpečné ´situace.)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01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7409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Větný přízvuk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větě i větném úseku jsou určitá slova zdůrazněna, vytčena, popřípadě postavena do protikladu k jiným slovům ve větě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různé prostředky zdůraznění: slovosled, využití zdůrazňujícího výrazu, zvukové prostředky → </a:t>
            </a:r>
            <a:r>
              <a:rPr lang="cs-CZ" sz="2400" b="1" dirty="0" smtClean="0">
                <a:latin typeface="Calibri" panose="020F0502020204030204" pitchFamily="34" charset="0"/>
              </a:rPr>
              <a:t>větný přízvuk </a:t>
            </a:r>
            <a:r>
              <a:rPr lang="cs-CZ" sz="2400" dirty="0" smtClean="0">
                <a:latin typeface="Calibri" panose="020F0502020204030204" pitchFamily="34" charset="0"/>
              </a:rPr>
              <a:t>(intonační centrum; logický přízvuk; důraz)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dochází zde k zesílení přízvučné slabiky, ke zvýšení (či snížení) tónu této slabiky i k jejímu prodloužení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větný přízvuk je vždy spojen s významovým jádrem výpovědi</a:t>
            </a:r>
          </a:p>
        </p:txBody>
      </p:sp>
    </p:spTree>
    <p:extLst>
      <p:ext uri="{BB962C8B-B14F-4D97-AF65-F5344CB8AC3E}">
        <p14:creationId xmlns="" xmlns:p14="http://schemas.microsoft.com/office/powerpoint/2010/main" val="41194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08720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- v klidné neutrální větě je větný přízvuk většinou na konci: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Díval se </a:t>
            </a:r>
            <a:r>
              <a:rPr lang="cs-CZ" sz="2400" b="1" dirty="0" smtClean="0">
                <a:latin typeface="Calibri" panose="020F0502020204030204" pitchFamily="34" charset="0"/>
              </a:rPr>
              <a:t>na televizi.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Odešla jsem </a:t>
            </a:r>
            <a:r>
              <a:rPr lang="cs-CZ" sz="2400" b="1" dirty="0" smtClean="0">
                <a:latin typeface="Calibri" panose="020F0502020204030204" pitchFamily="34" charset="0"/>
              </a:rPr>
              <a:t> nakoupit.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Včera hlásili </a:t>
            </a:r>
            <a:r>
              <a:rPr lang="cs-CZ" sz="2400" b="1" dirty="0" smtClean="0">
                <a:latin typeface="Calibri" panose="020F0502020204030204" pitchFamily="34" charset="0"/>
              </a:rPr>
              <a:t>v rozhlase</a:t>
            </a:r>
            <a:r>
              <a:rPr lang="cs-CZ" sz="2400" dirty="0" smtClean="0">
                <a:latin typeface="Calibri" panose="020F0502020204030204" pitchFamily="34" charset="0"/>
              </a:rPr>
              <a:t>, že se zhorší </a:t>
            </a:r>
            <a:r>
              <a:rPr lang="cs-CZ" sz="2400" b="1" dirty="0" smtClean="0">
                <a:latin typeface="Calibri" panose="020F0502020204030204" pitchFamily="34" charset="0"/>
              </a:rPr>
              <a:t>počasí.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změna místa větného přízvuku může změnit smysl věty; často signalizuje i změnu emocionálního postoje mluvčího </a:t>
            </a: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Děti zasadily v parku lípu. 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9620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Intonace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intonací v užším slova smyslu označujeme výškovou, tónovou modulaci v průběhu mluvené řeči; úzce souvisí s melodií řeči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směr </a:t>
            </a:r>
            <a:r>
              <a:rPr lang="cs-CZ" sz="2400" b="1" dirty="0" smtClean="0">
                <a:latin typeface="Calibri" panose="020F0502020204030204" pitchFamily="34" charset="0"/>
              </a:rPr>
              <a:t>vzhůru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dolů</a:t>
            </a:r>
            <a:r>
              <a:rPr lang="cs-CZ" sz="2400" dirty="0" smtClean="0">
                <a:latin typeface="Calibri" panose="020F0502020204030204" pitchFamily="34" charset="0"/>
              </a:rPr>
              <a:t>, nebo se výška </a:t>
            </a:r>
            <a:r>
              <a:rPr lang="cs-CZ" sz="2400" b="1" dirty="0" smtClean="0">
                <a:latin typeface="Calibri" panose="020F0502020204030204" pitchFamily="34" charset="0"/>
              </a:rPr>
              <a:t>udržuje na jedné rovině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intonace souvisí s větným členěním, resp. s větnými úseky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rozlišujeme: a) kadenci úseků koncových; b) kadenci úseků nekoncových</a:t>
            </a:r>
          </a:p>
        </p:txBody>
      </p:sp>
    </p:spTree>
    <p:extLst>
      <p:ext uri="{BB962C8B-B14F-4D97-AF65-F5344CB8AC3E}">
        <p14:creationId xmlns="" xmlns:p14="http://schemas.microsoft.com/office/powerpoint/2010/main" val="12551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664" y="816553"/>
            <a:ext cx="6120680" cy="52826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8385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4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4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87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 (jedinečné):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33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Klasifikace samohlásek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tvoření samohlásek ve vztahu k poloze jazyka: a) horizontální hledisko (PŘEDNÍ-STŘEDNÍ-ZADNÍ);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b) vertikální hledisko (VYSOKÉ-STŘEDOVÉ-NÍZKÉ)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účasti rtů </a:t>
            </a:r>
            <a:r>
              <a:rPr lang="cs-CZ" sz="2400" dirty="0">
                <a:latin typeface="Calibri" panose="020F0502020204030204" pitchFamily="34" charset="0"/>
              </a:rPr>
              <a:t>(ZAOKROUHLENÁ- </a:t>
            </a:r>
            <a:r>
              <a:rPr lang="cs-CZ" sz="2400" dirty="0" smtClean="0">
                <a:latin typeface="Calibri" panose="020F0502020204030204" pitchFamily="34" charset="0"/>
              </a:rPr>
              <a:t>NEZAOKROUHLENÁ)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délky (KRÁTKÁ – DLOUHÁ)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6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8"/>
            <a:ext cx="748883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n</a:t>
            </a:r>
            <a:r>
              <a:rPr lang="cs-CZ" sz="2600" dirty="0" smtClean="0">
                <a:latin typeface="Calibri" pitchFamily="34" charset="0"/>
              </a:rPr>
              <a:t>auka o spisovném užívání správně tvořených hlásek (pravidla, norma spisovné výslovnosti)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norma </a:t>
            </a:r>
            <a:r>
              <a:rPr lang="cs-CZ" sz="2600" dirty="0">
                <a:latin typeface="Calibri" panose="020F0502020204030204" pitchFamily="34" charset="0"/>
              </a:rPr>
              <a:t>existuje přímo v jazyce, jedná se </a:t>
            </a:r>
            <a:r>
              <a:rPr lang="cs-CZ" sz="2600" dirty="0" smtClean="0">
                <a:latin typeface="Calibri" panose="020F0502020204030204" pitchFamily="34" charset="0"/>
              </a:rPr>
              <a:t>o</a:t>
            </a:r>
            <a:r>
              <a:rPr lang="cs-CZ" sz="2800" b="1" dirty="0" smtClean="0"/>
              <a:t> </a:t>
            </a:r>
            <a:r>
              <a:rPr lang="cs-CZ" sz="2600" dirty="0" smtClean="0">
                <a:latin typeface="Calibri" panose="020F0502020204030204" pitchFamily="34" charset="0"/>
              </a:rPr>
              <a:t>soubor </a:t>
            </a:r>
            <a:r>
              <a:rPr lang="cs-CZ" sz="2600" dirty="0">
                <a:latin typeface="Calibri" panose="020F0502020204030204" pitchFamily="34" charset="0"/>
              </a:rPr>
              <a:t>objektivně existujících pravidel, která uživatelé daného jazyka pociťují jako </a:t>
            </a:r>
            <a:r>
              <a:rPr lang="cs-CZ" sz="2600" dirty="0" smtClean="0">
                <a:latin typeface="Calibri" panose="020F0502020204030204" pitchFamily="34" charset="0"/>
              </a:rPr>
              <a:t>závazná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pravidla </a:t>
            </a:r>
            <a:r>
              <a:rPr lang="cs-CZ" sz="2600" dirty="0">
                <a:latin typeface="Calibri" panose="020F0502020204030204" pitchFamily="34" charset="0"/>
              </a:rPr>
              <a:t>normativní výslovnosti se vztahují jak na výslovnost jednotlivých hlásek, hláskových spojení a na normativní přizvukování, tak na členění souvislé řeči: na frázování (logické a rytmické členění věty), větný (logický) přízvuk a intonaci vět a větných </a:t>
            </a:r>
            <a:r>
              <a:rPr lang="cs-CZ" sz="2600" dirty="0" smtClean="0">
                <a:latin typeface="Calibri" panose="020F0502020204030204" pitchFamily="34" charset="0"/>
              </a:rPr>
              <a:t>úseků</a:t>
            </a:r>
          </a:p>
        </p:txBody>
      </p:sp>
    </p:spTree>
    <p:extLst>
      <p:ext uri="{BB962C8B-B14F-4D97-AF65-F5344CB8AC3E}">
        <p14:creationId xmlns="" xmlns:p14="http://schemas.microsoft.com/office/powerpoint/2010/main" val="4154026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5616" y="836712"/>
            <a:ext cx="7128792" cy="504056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="" xmlns:p14="http://schemas.microsoft.com/office/powerpoint/2010/main" val="7099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Klasifikace souhlásek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1. podle </a:t>
            </a:r>
            <a:r>
              <a:rPr lang="cs-CZ" sz="2400" dirty="0">
                <a:latin typeface="Calibri" pitchFamily="34" charset="0"/>
              </a:rPr>
              <a:t>místa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2. podle </a:t>
            </a:r>
            <a:r>
              <a:rPr lang="cs-CZ" sz="2400" dirty="0">
                <a:latin typeface="Calibri" pitchFamily="34" charset="0"/>
              </a:rPr>
              <a:t>artikulujícího </a:t>
            </a:r>
            <a:r>
              <a:rPr lang="cs-CZ" sz="2400" dirty="0" smtClean="0">
                <a:latin typeface="Calibri" pitchFamily="34" charset="0"/>
              </a:rPr>
              <a:t>orgánu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3. podle </a:t>
            </a:r>
            <a:r>
              <a:rPr lang="cs-CZ" sz="2400" dirty="0">
                <a:latin typeface="Calibri" pitchFamily="34" charset="0"/>
              </a:rPr>
              <a:t>způsobu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4. podle </a:t>
            </a:r>
            <a:r>
              <a:rPr lang="cs-CZ" sz="2400" dirty="0">
                <a:latin typeface="Calibri" pitchFamily="34" charset="0"/>
              </a:rPr>
              <a:t>sluchového </a:t>
            </a:r>
            <a:r>
              <a:rPr lang="cs-CZ" sz="2400" dirty="0" smtClean="0">
                <a:latin typeface="Calibri" pitchFamily="34" charset="0"/>
              </a:rPr>
              <a:t>dojmu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5. podle účasti hlasivek a přítomnosti </a:t>
            </a:r>
            <a:r>
              <a:rPr lang="cs-CZ" sz="2400" dirty="0">
                <a:latin typeface="Calibri" pitchFamily="34" charset="0"/>
              </a:rPr>
              <a:t>základního </a:t>
            </a:r>
            <a:r>
              <a:rPr lang="cs-CZ" sz="2400" dirty="0" smtClean="0">
                <a:latin typeface="Calibri" pitchFamily="34" charset="0"/>
              </a:rPr>
              <a:t>tónu</a:t>
            </a:r>
            <a:endParaRPr lang="cs-CZ" sz="2400" dirty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20688"/>
            <a:ext cx="7259194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593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836711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Kodifikace současné spisovné výslovnosti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výslovnostní norma je diferencovaná; tři výslovnostní styly: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základní</a:t>
            </a:r>
            <a:r>
              <a:rPr lang="cs-CZ" sz="2400" dirty="0" smtClean="0">
                <a:latin typeface="Calibri" panose="020F0502020204030204" pitchFamily="34" charset="0"/>
              </a:rPr>
              <a:t> (neutrální)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vyšší</a:t>
            </a:r>
            <a:r>
              <a:rPr lang="cs-CZ" sz="2400" dirty="0" smtClean="0">
                <a:latin typeface="Calibri" panose="020F0502020204030204" pitchFamily="34" charset="0"/>
              </a:rPr>
              <a:t> (vybraná) – explicitní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nižší</a:t>
            </a:r>
            <a:r>
              <a:rPr lang="cs-CZ" sz="2400" dirty="0" smtClean="0">
                <a:latin typeface="Calibri" panose="020F0502020204030204" pitchFamily="34" charset="0"/>
              </a:rPr>
              <a:t> (zběžná) – implicitní 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styly nespisovné: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nářeční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nedbalá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7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848872" cy="4637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Zjednodušená fonetická transkripce (pro ČJ) </a:t>
            </a:r>
          </a:p>
          <a:p>
            <a:pPr lvl="1" algn="just"/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základem je </a:t>
            </a: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abeceda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alfabetická </a:t>
            </a:r>
            <a:r>
              <a:rPr lang="cs-CZ" sz="2600" dirty="0">
                <a:latin typeface="Calibri" panose="020F0502020204030204" pitchFamily="34" charset="0"/>
              </a:rPr>
              <a:t>a syntetická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poměr </a:t>
            </a:r>
            <a:r>
              <a:rPr lang="cs-CZ" sz="2600" dirty="0">
                <a:latin typeface="Calibri" panose="020F0502020204030204" pitchFamily="34" charset="0"/>
              </a:rPr>
              <a:t>1:1 (jednomu znaku odpovídá jedna hláska a jedné hlásce jeden znak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transkripce uchovává v podstatě diakritický princip českého pravopisu. Jen výjimečně zavádí česká transkripce znaky, které nejsou v inventáři českých grafémů běžné</a:t>
            </a:r>
          </a:p>
        </p:txBody>
      </p:sp>
    </p:spTree>
    <p:extLst>
      <p:ext uri="{BB962C8B-B14F-4D97-AF65-F5344CB8AC3E}">
        <p14:creationId xmlns="" xmlns:p14="http://schemas.microsoft.com/office/powerpoint/2010/main" val="135877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47740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Fonetická transkripce x pravopis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fonetická transkripce ruší pravopisnou konvenci a odráží přesné znění řeči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pravopis na rozdíl od fonetické transkripce reflektuje i jiné složky než zvukovou (princip fonologický, principy etymologický, princip historický…)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[</a:t>
            </a:r>
            <a:r>
              <a:rPr lang="cs-CZ" sz="2600" dirty="0" err="1" smtClean="0">
                <a:latin typeface="Calibri" panose="020F0502020204030204" pitchFamily="34" charset="0"/>
              </a:rPr>
              <a:t>spjef</a:t>
            </a:r>
            <a:r>
              <a:rPr lang="cs-CZ" sz="2600" dirty="0" smtClean="0">
                <a:latin typeface="Calibri" panose="020F0502020204030204" pitchFamily="34" charset="0"/>
              </a:rPr>
              <a:t>] x zpěv</a:t>
            </a:r>
          </a:p>
          <a:p>
            <a:pPr lvl="1"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351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Fonologická transkripce </a:t>
            </a:r>
            <a:r>
              <a:rPr lang="cs-CZ" sz="2800" b="1" dirty="0">
                <a:latin typeface="Calibri" panose="020F0502020204030204" pitchFamily="34" charset="0"/>
              </a:rPr>
              <a:t>(přepis)</a:t>
            </a: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>
                <a:latin typeface="Calibri" panose="020F0502020204030204" pitchFamily="34" charset="0"/>
              </a:rPr>
              <a:t>z</a:t>
            </a:r>
            <a:r>
              <a:rPr lang="cs-CZ" sz="2600" smtClean="0">
                <a:latin typeface="Calibri" panose="020F0502020204030204" pitchFamily="34" charset="0"/>
              </a:rPr>
              <a:t>áznam těch </a:t>
            </a:r>
            <a:r>
              <a:rPr lang="cs-CZ" sz="2600" dirty="0" smtClean="0">
                <a:latin typeface="Calibri" panose="020F0502020204030204" pitchFamily="34" charset="0"/>
              </a:rPr>
              <a:t>složek zvukové realizace jazyka, které mají fonologickou (rozlišující) funkci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064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Asimilace (x disimilace)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 x disimilace (oddálení výslovnosti)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</a:t>
            </a:r>
            <a:r>
              <a:rPr lang="cs-CZ" sz="2400" dirty="0" smtClean="0">
                <a:latin typeface="Calibri" panose="020F0502020204030204" pitchFamily="34" charset="0"/>
              </a:rPr>
              <a:t>s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 – [dřít]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 – [</a:t>
            </a:r>
            <a:r>
              <a:rPr lang="cs-CZ" sz="2400" dirty="0" err="1" smtClean="0">
                <a:latin typeface="Calibri" panose="020F0502020204030204" pitchFamily="34" charset="0"/>
              </a:rPr>
              <a:t>zhoda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Ad Znělost x neznělost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souhlásky </a:t>
            </a:r>
            <a:r>
              <a:rPr lang="cs-CZ" sz="2000" b="1" dirty="0" smtClean="0">
                <a:latin typeface="Calibri" panose="020F0502020204030204" pitchFamily="34" charset="0"/>
              </a:rPr>
              <a:t>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b, d, ď, g, v, z, ž, h, </a:t>
            </a:r>
            <a:r>
              <a:rPr lang="cs-CZ" sz="2000" i="1" dirty="0">
                <a:latin typeface="Calibri" panose="020F0502020204030204" pitchFamily="34" charset="0"/>
              </a:rPr>
              <a:t>Ȝ, </a:t>
            </a:r>
            <a:r>
              <a:rPr lang="cs-CZ" sz="2000" i="1" dirty="0" smtClean="0">
                <a:latin typeface="Calibri" panose="020F0502020204030204" pitchFamily="34" charset="0"/>
              </a:rPr>
              <a:t>ǯ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</a:t>
            </a:r>
            <a:r>
              <a:rPr lang="cs-CZ" sz="2000" dirty="0">
                <a:latin typeface="Calibri" panose="020F0502020204030204" pitchFamily="34" charset="0"/>
              </a:rPr>
              <a:t>souhlásky </a:t>
            </a:r>
            <a:r>
              <a:rPr lang="cs-CZ" sz="2000" b="1" dirty="0" smtClean="0">
                <a:latin typeface="Calibri" panose="020F0502020204030204" pitchFamily="34" charset="0"/>
              </a:rPr>
              <a:t>neznělé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p, t, ť, k, f, s, š, ch, c, č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setkají-li se párové souhlásky znělé a neznělé, dochází ke spodobě (asimilaci) znělosti, tj. jedna (obvykle přecházející) se přizpůsobí souhlásce druhé (obvykle následující): prosba [</a:t>
            </a:r>
            <a:r>
              <a:rPr lang="cs-CZ" sz="2000" dirty="0" err="1" smtClean="0">
                <a:latin typeface="Calibri" panose="020F0502020204030204" pitchFamily="34" charset="0"/>
              </a:rPr>
              <a:t>prozba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!!! ke spodobě znělosti dochází jako k jediné změně i na hranici slov: plot zahrady [plod zahrady]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okud se setkají více něž 2 souhlásky, znělost celé skupiny se připodobňuje souhlásce poslední: dát sbohem [</a:t>
            </a:r>
            <a:r>
              <a:rPr lang="cs-CZ" sz="2000" dirty="0" err="1" smtClean="0">
                <a:latin typeface="Calibri" panose="020F0502020204030204" pitchFamily="34" charset="0"/>
              </a:rPr>
              <a:t>dád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</a:rPr>
              <a:t>zbohem</a:t>
            </a:r>
            <a:r>
              <a:rPr lang="cs-CZ" sz="2000" dirty="0" smtClean="0">
                <a:latin typeface="Calibri" panose="020F0502020204030204" pitchFamily="34" charset="0"/>
              </a:rPr>
              <a:t>]; 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na konci slova a před pauzou mění na neznělou dub [dup]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Calibri" panose="020F0502020204030204" pitchFamily="34" charset="0"/>
              </a:rPr>
              <a:t>n</a:t>
            </a:r>
            <a:r>
              <a:rPr lang="cs-CZ" sz="2000" b="1" dirty="0" smtClean="0">
                <a:latin typeface="Calibri" panose="020F0502020204030204" pitchFamily="34" charset="0"/>
              </a:rPr>
              <a:t>epárové</a:t>
            </a:r>
            <a:r>
              <a:rPr lang="cs-CZ" sz="2000" dirty="0" smtClean="0">
                <a:latin typeface="Calibri" panose="020F0502020204030204" pitchFamily="34" charset="0"/>
              </a:rPr>
              <a:t> (jedinečné) souhlásky </a:t>
            </a:r>
            <a:r>
              <a:rPr lang="cs-CZ" sz="2000" i="1" dirty="0" smtClean="0">
                <a:latin typeface="Calibri" panose="020F0502020204030204" pitchFamily="34" charset="0"/>
              </a:rPr>
              <a:t>m, n, ň, l, j, r </a:t>
            </a:r>
            <a:r>
              <a:rPr lang="cs-CZ" sz="2000" dirty="0" smtClean="0">
                <a:latin typeface="Calibri" panose="020F0502020204030204" pitchFamily="34" charset="0"/>
              </a:rPr>
              <a:t>se nepřipodobňují souhlásce sousedící ani nezpůsobují změnu: k jaru [k jaru]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72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433982"/>
            <a:ext cx="727280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Slabika (sylaba)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seskupení fonémů v jazyce je (fonologická) slabika; tzn. slabika je základním prvkem souvislé řeči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stavební prvky slabiky – 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slabiku tvoří slabičné </a:t>
            </a:r>
            <a:r>
              <a:rPr lang="cs-CZ" sz="2400" b="1" dirty="0" smtClean="0">
                <a:latin typeface="Calibri" panose="020F0502020204030204" pitchFamily="34" charset="0"/>
              </a:rPr>
              <a:t>jádro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nucleus</a:t>
            </a:r>
            <a:r>
              <a:rPr lang="cs-CZ" sz="2400" dirty="0" smtClean="0">
                <a:latin typeface="Calibri" panose="020F0502020204030204" pitchFamily="34" charset="0"/>
              </a:rPr>
              <a:t>) a </a:t>
            </a:r>
            <a:r>
              <a:rPr lang="cs-CZ" sz="2400" b="1" dirty="0" smtClean="0">
                <a:latin typeface="Calibri" panose="020F0502020204030204" pitchFamily="34" charset="0"/>
              </a:rPr>
              <a:t>svahy</a:t>
            </a:r>
            <a:r>
              <a:rPr lang="cs-CZ" sz="2400" dirty="0" smtClean="0">
                <a:latin typeface="Calibri" panose="020F0502020204030204" pitchFamily="34" charset="0"/>
              </a:rPr>
              <a:t> slabiky (</a:t>
            </a:r>
            <a:r>
              <a:rPr lang="cs-CZ" sz="2400" dirty="0" err="1" smtClean="0">
                <a:latin typeface="Calibri" panose="020F0502020204030204" pitchFamily="34" charset="0"/>
              </a:rPr>
              <a:t>praetura</a:t>
            </a:r>
            <a:r>
              <a:rPr lang="cs-CZ" sz="2400" dirty="0" smtClean="0">
                <a:latin typeface="Calibri" panose="020F0502020204030204" pitchFamily="34" charset="0"/>
              </a:rPr>
              <a:t>; coda)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jádro je vrchol slabiky tvořený samohláskou nebo slabikotvornou souhláskou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se objevují tzv. </a:t>
            </a:r>
            <a:r>
              <a:rPr lang="cs-CZ" sz="2400" b="1" dirty="0" smtClean="0">
                <a:latin typeface="Calibri" panose="020F0502020204030204" pitchFamily="34" charset="0"/>
              </a:rPr>
              <a:t>otevřené slabiky </a:t>
            </a:r>
            <a:r>
              <a:rPr lang="cs-CZ" sz="2400" dirty="0" smtClean="0">
                <a:latin typeface="Calibri" panose="020F0502020204030204" pitchFamily="34" charset="0"/>
              </a:rPr>
              <a:t>(KV); </a:t>
            </a:r>
            <a:r>
              <a:rPr lang="cs-CZ" sz="2400" b="1" dirty="0" smtClean="0">
                <a:latin typeface="Calibri" panose="020F0502020204030204" pitchFamily="34" charset="0"/>
              </a:rPr>
              <a:t>zavřené slabiky</a:t>
            </a:r>
            <a:r>
              <a:rPr lang="cs-CZ" sz="2400" dirty="0" smtClean="0">
                <a:latin typeface="Calibri" panose="020F0502020204030204" pitchFamily="34" charset="0"/>
              </a:rPr>
              <a:t> (KVK) a nejméně časté zavřené slabiky s neobsazenou </a:t>
            </a:r>
            <a:r>
              <a:rPr lang="cs-CZ" sz="2400" dirty="0" err="1" smtClean="0">
                <a:latin typeface="Calibri" panose="020F0502020204030204" pitchFamily="34" charset="0"/>
              </a:rPr>
              <a:t>praeturou</a:t>
            </a:r>
            <a:r>
              <a:rPr lang="cs-CZ" sz="2400" dirty="0" smtClean="0">
                <a:latin typeface="Calibri" panose="020F0502020204030204" pitchFamily="34" charset="0"/>
              </a:rPr>
              <a:t> (VK), které se 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nespisovném jazyce doplňují konsonantem (K)VK (např. </a:t>
            </a:r>
            <a:r>
              <a:rPr lang="cs-CZ" sz="2400" i="1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98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2182</TotalTime>
  <Words>1044</Words>
  <Application>Microsoft Office PowerPoint</Application>
  <PresentationFormat>Předvádění na obrazovce (4:3)</PresentationFormat>
  <Paragraphs>129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Austin</vt:lpstr>
      <vt:lpstr>Fonetika a fonologie českého jazyka - seminář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421</cp:revision>
  <dcterms:created xsi:type="dcterms:W3CDTF">2013-04-13T14:50:58Z</dcterms:created>
  <dcterms:modified xsi:type="dcterms:W3CDTF">2014-12-09T10:52:29Z</dcterms:modified>
</cp:coreProperties>
</file>