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6"/>
  </p:notesMasterIdLst>
  <p:sldIdLst>
    <p:sldId id="256" r:id="rId2"/>
    <p:sldId id="257" r:id="rId3"/>
    <p:sldId id="266" r:id="rId4"/>
    <p:sldId id="267" r:id="rId5"/>
    <p:sldId id="274" r:id="rId6"/>
    <p:sldId id="275" r:id="rId7"/>
    <p:sldId id="268" r:id="rId8"/>
    <p:sldId id="269" r:id="rId9"/>
    <p:sldId id="272" r:id="rId10"/>
    <p:sldId id="258" r:id="rId11"/>
    <p:sldId id="264" r:id="rId12"/>
    <p:sldId id="271" r:id="rId13"/>
    <p:sldId id="270" r:id="rId14"/>
    <p:sldId id="273" r:id="rId15"/>
  </p:sldIdLst>
  <p:sldSz cx="9144000" cy="6858000" type="screen4x3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272" y="-2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038486-6211-4E2D-8E20-01C55186492A}" type="datetimeFigureOut">
              <a:rPr lang="cs-CZ" smtClean="0"/>
              <a:pPr/>
              <a:t>8.10.2014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52F486-F355-45D8-BA09-2F1CCA42B01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76641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52F486-F355-45D8-BA09-2F1CCA42B016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1767596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77126A8E-0D50-4F5F-B432-319FC06AE941}" type="datetimeFigureOut">
              <a:rPr lang="cs-CZ" smtClean="0"/>
              <a:pPr/>
              <a:t>8.10.2014</a:t>
            </a:fld>
            <a:endParaRPr lang="cs-CZ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8.10.2014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8.10.2014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8.10.2014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8.10.2014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8.10.2014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8.10.2014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8.10.2014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8.10.2014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8.10.2014</a:t>
            </a:fld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8.10.2014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7126A8E-0D50-4F5F-B432-319FC06AE941}" type="datetimeFigureOut">
              <a:rPr lang="cs-CZ" smtClean="0"/>
              <a:pPr/>
              <a:t>8.10.2014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733365" y="2636912"/>
            <a:ext cx="3313355" cy="288032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Kapitoly z fonetiky a fonologie českého jazyka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 </a:t>
            </a:r>
            <a:endParaRPr lang="cs-CZ" dirty="0"/>
          </a:p>
          <a:p>
            <a:endParaRPr lang="cs-CZ" dirty="0" smtClean="0"/>
          </a:p>
          <a:p>
            <a:r>
              <a:rPr lang="cs-CZ" sz="2000" smtClean="0"/>
              <a:t>Marek </a:t>
            </a:r>
            <a:r>
              <a:rPr lang="cs-CZ" sz="2000" dirty="0" err="1" smtClean="0"/>
              <a:t>Lollok</a:t>
            </a: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xmlns="" val="1353642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836712"/>
            <a:ext cx="7560839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</a:rPr>
              <a:t>Fonetická transkripce (přepis)</a:t>
            </a:r>
          </a:p>
          <a:p>
            <a:pPr marL="285750" indent="-285750">
              <a:buFontTx/>
              <a:buChar char="-"/>
            </a:pPr>
            <a:endParaRPr lang="cs-CZ" sz="2600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600" dirty="0">
                <a:latin typeface="Calibri" panose="020F0502020204030204" pitchFamily="34" charset="0"/>
              </a:rPr>
              <a:t>z</a:t>
            </a:r>
            <a:r>
              <a:rPr lang="cs-CZ" sz="2600" dirty="0" smtClean="0">
                <a:latin typeface="Calibri" panose="020F0502020204030204" pitchFamily="34" charset="0"/>
              </a:rPr>
              <a:t>áznam zvukové podoby řeči pomocí značek</a:t>
            </a:r>
          </a:p>
          <a:p>
            <a:pPr marL="285750" indent="-285750">
              <a:buFontTx/>
              <a:buChar char="-"/>
            </a:pPr>
            <a:r>
              <a:rPr lang="cs-CZ" sz="2600" dirty="0">
                <a:latin typeface="Calibri" panose="020F0502020204030204" pitchFamily="34" charset="0"/>
              </a:rPr>
              <a:t>m</a:t>
            </a:r>
            <a:r>
              <a:rPr lang="cs-CZ" sz="2600" dirty="0" smtClean="0">
                <a:latin typeface="Calibri" panose="020F0502020204030204" pitchFamily="34" charset="0"/>
              </a:rPr>
              <a:t>ezi zvukovým segmentem (hláskou) a grafickou značkou je jednoznačný vztah</a:t>
            </a:r>
          </a:p>
          <a:p>
            <a:pPr marL="285750" indent="-285750">
              <a:buFontTx/>
              <a:buChar char="-"/>
            </a:pPr>
            <a:r>
              <a:rPr lang="cs-CZ" sz="2600" dirty="0">
                <a:latin typeface="Calibri" panose="020F0502020204030204" pitchFamily="34" charset="0"/>
              </a:rPr>
              <a:t>systém mezinárodní fonetické transkripce (IPA)</a:t>
            </a:r>
          </a:p>
          <a:p>
            <a:pPr marL="285750" indent="-285750">
              <a:buFontTx/>
              <a:buChar char="-"/>
            </a:pPr>
            <a:r>
              <a:rPr lang="cs-CZ" sz="2600" dirty="0">
                <a:latin typeface="Calibri" panose="020F0502020204030204" pitchFamily="34" charset="0"/>
              </a:rPr>
              <a:t>ž</a:t>
            </a:r>
            <a:r>
              <a:rPr lang="cs-CZ" sz="2600" dirty="0" smtClean="0">
                <a:latin typeface="Calibri" panose="020F0502020204030204" pitchFamily="34" charset="0"/>
              </a:rPr>
              <a:t>abka x [</a:t>
            </a:r>
            <a:r>
              <a:rPr lang="cs-CZ" sz="2600" dirty="0" err="1" smtClean="0">
                <a:latin typeface="Calibri" panose="020F0502020204030204" pitchFamily="34" charset="0"/>
              </a:rPr>
              <a:t>žapka</a:t>
            </a:r>
            <a:r>
              <a:rPr lang="cs-CZ" sz="2600" dirty="0" smtClean="0">
                <a:latin typeface="Calibri" panose="020F0502020204030204" pitchFamily="34" charset="0"/>
              </a:rPr>
              <a:t>]</a:t>
            </a:r>
          </a:p>
          <a:p>
            <a:pPr marL="285750" indent="-285750">
              <a:buFontTx/>
              <a:buChar char="-"/>
            </a:pPr>
            <a:r>
              <a:rPr lang="cs-CZ" sz="2600" dirty="0">
                <a:latin typeface="Calibri" panose="020F0502020204030204" pitchFamily="34" charset="0"/>
              </a:rPr>
              <a:t>z</a:t>
            </a:r>
            <a:r>
              <a:rPr lang="cs-CZ" sz="2600" dirty="0" smtClean="0">
                <a:latin typeface="Calibri" panose="020F0502020204030204" pitchFamily="34" charset="0"/>
              </a:rPr>
              <a:t>ásady viz handout</a:t>
            </a:r>
          </a:p>
        </p:txBody>
      </p:sp>
    </p:spTree>
    <p:extLst>
      <p:ext uri="{BB962C8B-B14F-4D97-AF65-F5344CB8AC3E}">
        <p14:creationId xmlns:p14="http://schemas.microsoft.com/office/powerpoint/2010/main" xmlns="" val="2278732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908720"/>
            <a:ext cx="763284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endParaRPr lang="cs-CZ" sz="2000" b="1" dirty="0">
              <a:latin typeface="Calibri" pitchFamily="34" charset="0"/>
            </a:endParaRPr>
          </a:p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Systémy transkripce</a:t>
            </a:r>
            <a:endParaRPr lang="cs-CZ" sz="2800" b="1" dirty="0">
              <a:latin typeface="Calibri" panose="020F0502020204030204" pitchFamily="34" charset="0"/>
            </a:endParaRPr>
          </a:p>
          <a:p>
            <a:pPr lvl="1" algn="just"/>
            <a:endParaRPr lang="cs-CZ" sz="2400" dirty="0" smtClean="0">
              <a:latin typeface="Calibri" panose="020F0502020204030204" pitchFamily="34" charset="0"/>
            </a:endParaRPr>
          </a:p>
          <a:p>
            <a:pPr marL="914400" lvl="1" indent="-457200" algn="just">
              <a:buAutoNum type="arabicPeriod"/>
            </a:pPr>
            <a:r>
              <a:rPr lang="cs-CZ" sz="2600" dirty="0" smtClean="0">
                <a:latin typeface="Calibri" panose="020F0502020204030204" pitchFamily="34" charset="0"/>
              </a:rPr>
              <a:t>nealfabetické (nevyužívají abecedu, resp. latinku): a) analytické, b) syntetické</a:t>
            </a:r>
          </a:p>
          <a:p>
            <a:pPr marL="914400" lvl="1" indent="-457200" algn="just">
              <a:buAutoNum type="arabicPeriod"/>
            </a:pPr>
            <a:r>
              <a:rPr lang="cs-CZ" sz="2600" dirty="0" smtClean="0">
                <a:latin typeface="Calibri" panose="020F0502020204030204" pitchFamily="34" charset="0"/>
              </a:rPr>
              <a:t>alfabetické</a:t>
            </a:r>
          </a:p>
          <a:p>
            <a:pPr marL="914400" lvl="1" indent="-457200" algn="just">
              <a:buAutoNum type="arabicPeriod"/>
            </a:pPr>
            <a:endParaRPr lang="cs-CZ" sz="2400" dirty="0">
              <a:latin typeface="Calibri" panose="020F0502020204030204" pitchFamily="34" charset="0"/>
            </a:endParaRPr>
          </a:p>
          <a:p>
            <a:pPr lvl="1" algn="just"/>
            <a:endParaRPr lang="cs-CZ" sz="2400" b="1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365195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99592" y="764704"/>
            <a:ext cx="7488832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endParaRPr lang="cs-CZ" sz="2600" dirty="0" smtClean="0">
              <a:latin typeface="Calibri" panose="020F0502020204030204" pitchFamily="34" charset="0"/>
            </a:endParaRPr>
          </a:p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Zjednodušená fonetická transkripce (pro ČJ) </a:t>
            </a:r>
          </a:p>
          <a:p>
            <a:pPr lvl="1" algn="just"/>
            <a:endParaRPr lang="cs-CZ" sz="2600" dirty="0">
              <a:latin typeface="Calibri" panose="020F0502020204030204" pitchFamily="34" charset="0"/>
            </a:endParaRPr>
          </a:p>
          <a:p>
            <a:pPr marL="800100" lvl="1" indent="-342900" algn="just">
              <a:buFontTx/>
              <a:buChar char="-"/>
            </a:pPr>
            <a:r>
              <a:rPr lang="cs-CZ" sz="2600" dirty="0">
                <a:latin typeface="Calibri" panose="020F0502020204030204" pitchFamily="34" charset="0"/>
              </a:rPr>
              <a:t>základem je </a:t>
            </a:r>
            <a:r>
              <a:rPr lang="cs-CZ" sz="2600" dirty="0" smtClean="0">
                <a:latin typeface="Calibri" panose="020F0502020204030204" pitchFamily="34" charset="0"/>
              </a:rPr>
              <a:t>česká </a:t>
            </a:r>
            <a:r>
              <a:rPr lang="cs-CZ" sz="2600" dirty="0">
                <a:latin typeface="Calibri" panose="020F0502020204030204" pitchFamily="34" charset="0"/>
              </a:rPr>
              <a:t>abeceda </a:t>
            </a:r>
            <a:endParaRPr lang="cs-CZ" sz="2600" dirty="0" smtClean="0">
              <a:latin typeface="Calibri" panose="020F0502020204030204" pitchFamily="34" charset="0"/>
            </a:endParaRPr>
          </a:p>
          <a:p>
            <a:pPr marL="800100" lvl="1" indent="-342900" algn="just">
              <a:buFontTx/>
              <a:buChar char="-"/>
            </a:pPr>
            <a:r>
              <a:rPr lang="cs-CZ" sz="2600" dirty="0" smtClean="0">
                <a:latin typeface="Calibri" panose="020F0502020204030204" pitchFamily="34" charset="0"/>
              </a:rPr>
              <a:t>alfabetická </a:t>
            </a:r>
            <a:r>
              <a:rPr lang="cs-CZ" sz="2600" dirty="0">
                <a:latin typeface="Calibri" panose="020F0502020204030204" pitchFamily="34" charset="0"/>
              </a:rPr>
              <a:t>a syntetická </a:t>
            </a:r>
            <a:endParaRPr lang="cs-CZ" sz="2600" dirty="0" smtClean="0">
              <a:latin typeface="Calibri" panose="020F0502020204030204" pitchFamily="34" charset="0"/>
            </a:endParaRPr>
          </a:p>
          <a:p>
            <a:pPr marL="800100" lvl="1" indent="-342900" algn="just">
              <a:buFontTx/>
              <a:buChar char="-"/>
            </a:pPr>
            <a:r>
              <a:rPr lang="cs-CZ" sz="2600" dirty="0" smtClean="0">
                <a:latin typeface="Calibri" panose="020F0502020204030204" pitchFamily="34" charset="0"/>
              </a:rPr>
              <a:t>poměr </a:t>
            </a:r>
            <a:r>
              <a:rPr lang="cs-CZ" sz="2600" dirty="0">
                <a:latin typeface="Calibri" panose="020F0502020204030204" pitchFamily="34" charset="0"/>
              </a:rPr>
              <a:t>1:1 (jednomu znaku odpovídá jedna hláska a jedné hlásce jeden znak</a:t>
            </a:r>
            <a:r>
              <a:rPr lang="cs-CZ" sz="2600" dirty="0" smtClean="0">
                <a:latin typeface="Calibri" panose="020F0502020204030204" pitchFamily="34" charset="0"/>
              </a:rPr>
              <a:t>)</a:t>
            </a:r>
            <a:endParaRPr lang="cs-CZ" sz="2600" dirty="0">
              <a:latin typeface="Calibri" panose="020F0502020204030204" pitchFamily="34" charset="0"/>
            </a:endParaRPr>
          </a:p>
          <a:p>
            <a:pPr marL="800100" lvl="1" indent="-342900" algn="just">
              <a:buFontTx/>
              <a:buChar char="-"/>
            </a:pPr>
            <a:r>
              <a:rPr lang="cs-CZ" sz="2600" dirty="0" smtClean="0">
                <a:latin typeface="Calibri" panose="020F0502020204030204" pitchFamily="34" charset="0"/>
              </a:rPr>
              <a:t>česká </a:t>
            </a:r>
            <a:r>
              <a:rPr lang="cs-CZ" sz="2600" dirty="0">
                <a:latin typeface="Calibri" panose="020F0502020204030204" pitchFamily="34" charset="0"/>
              </a:rPr>
              <a:t>transkripce uchovává v podstatě diakritický princip českého pravopisu. Jen výjimečně zavádí česká transkripce znaky, které nejsou v inventáři českých grafémů běžné</a:t>
            </a:r>
          </a:p>
        </p:txBody>
      </p:sp>
    </p:spTree>
    <p:extLst>
      <p:ext uri="{BB962C8B-B14F-4D97-AF65-F5344CB8AC3E}">
        <p14:creationId xmlns:p14="http://schemas.microsoft.com/office/powerpoint/2010/main" xmlns="" val="13587773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99592" y="764705"/>
            <a:ext cx="7416824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Fonetická transkripce x pravopis</a:t>
            </a:r>
            <a:endParaRPr lang="cs-CZ" sz="2800" b="1" dirty="0">
              <a:latin typeface="Calibri" panose="020F0502020204030204" pitchFamily="34" charset="0"/>
            </a:endParaRPr>
          </a:p>
          <a:p>
            <a:pPr lvl="1" algn="just"/>
            <a:endParaRPr lang="cs-CZ" sz="2400" dirty="0" smtClean="0">
              <a:latin typeface="Calibri" panose="020F0502020204030204" pitchFamily="34" charset="0"/>
            </a:endParaRPr>
          </a:p>
          <a:p>
            <a:pPr marL="914400" lvl="1" indent="-457200" algn="just">
              <a:buFontTx/>
              <a:buChar char="-"/>
            </a:pPr>
            <a:r>
              <a:rPr lang="cs-CZ" sz="2600" dirty="0" smtClean="0">
                <a:latin typeface="Calibri" panose="020F0502020204030204" pitchFamily="34" charset="0"/>
              </a:rPr>
              <a:t>fonetická transkripce ruší pravopisnou konvenci a odráží přesné znění řeči</a:t>
            </a:r>
          </a:p>
          <a:p>
            <a:pPr marL="914400" lvl="1" indent="-457200" algn="just">
              <a:buFontTx/>
              <a:buChar char="-"/>
            </a:pPr>
            <a:r>
              <a:rPr lang="cs-CZ" sz="2600" dirty="0" smtClean="0">
                <a:latin typeface="Calibri" panose="020F0502020204030204" pitchFamily="34" charset="0"/>
              </a:rPr>
              <a:t>pravopis na rozdíl od fonetické transkripce reflektuje i jiné složky než zvukovou (princip fonologický, principy etymologický, princip historický…)</a:t>
            </a:r>
          </a:p>
          <a:p>
            <a:pPr marL="914400" lvl="1" indent="-457200" algn="just">
              <a:buFontTx/>
              <a:buChar char="-"/>
            </a:pPr>
            <a:r>
              <a:rPr lang="cs-CZ" sz="2600" dirty="0" smtClean="0">
                <a:latin typeface="Calibri" panose="020F0502020204030204" pitchFamily="34" charset="0"/>
              </a:rPr>
              <a:t>[</a:t>
            </a:r>
            <a:r>
              <a:rPr lang="cs-CZ" sz="2600" dirty="0" err="1" smtClean="0">
                <a:latin typeface="Calibri" panose="020F0502020204030204" pitchFamily="34" charset="0"/>
              </a:rPr>
              <a:t>spjef</a:t>
            </a:r>
            <a:r>
              <a:rPr lang="cs-CZ" sz="2600" dirty="0" smtClean="0">
                <a:latin typeface="Calibri" panose="020F0502020204030204" pitchFamily="34" charset="0"/>
              </a:rPr>
              <a:t>] x zpěv</a:t>
            </a:r>
          </a:p>
          <a:p>
            <a:pPr lvl="1" algn="just"/>
            <a:endParaRPr lang="cs-CZ" sz="26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835179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99592" y="1052737"/>
            <a:ext cx="734481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Calibri" panose="020F0502020204030204" pitchFamily="34" charset="0"/>
              </a:rPr>
              <a:t>Fonologická transkripce </a:t>
            </a:r>
            <a:r>
              <a:rPr lang="cs-CZ" sz="2800" b="1" dirty="0">
                <a:latin typeface="Calibri" panose="020F0502020204030204" pitchFamily="34" charset="0"/>
              </a:rPr>
              <a:t>(přepis)</a:t>
            </a:r>
          </a:p>
          <a:p>
            <a:pPr marL="285750" indent="-285750">
              <a:buFontTx/>
              <a:buChar char="-"/>
            </a:pPr>
            <a:endParaRPr lang="cs-CZ" sz="2800" dirty="0">
              <a:latin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cs-CZ" sz="2600" dirty="0">
                <a:latin typeface="Calibri" panose="020F0502020204030204" pitchFamily="34" charset="0"/>
              </a:rPr>
              <a:t>z</a:t>
            </a:r>
            <a:r>
              <a:rPr lang="cs-CZ" sz="2600" dirty="0" smtClean="0">
                <a:latin typeface="Calibri" panose="020F0502020204030204" pitchFamily="34" charset="0"/>
              </a:rPr>
              <a:t>áznam jen těch složek zvukové realizace jazyka, které mají fonologickou (rozlišující) funkci</a:t>
            </a:r>
            <a:endParaRPr lang="cs-CZ" sz="26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406493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611560" y="692696"/>
            <a:ext cx="777686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just"/>
            <a:r>
              <a:rPr lang="cs-CZ" sz="3200" b="1" dirty="0" smtClean="0">
                <a:latin typeface="Calibri" panose="020F0502020204030204" pitchFamily="34" charset="0"/>
              </a:rPr>
              <a:t>Fonetika a fonologie</a:t>
            </a:r>
          </a:p>
          <a:p>
            <a:pPr lvl="1" algn="just"/>
            <a:endParaRPr lang="cs-CZ" sz="2400" b="1" dirty="0">
              <a:latin typeface="Calibri" panose="020F0502020204030204" pitchFamily="34" charset="0"/>
            </a:endParaRPr>
          </a:p>
          <a:p>
            <a:pPr marL="914400" lvl="1" indent="-457200" algn="just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jazykovědné disciplíny, které z různých aspektů studují zvukovou realizaci lidské řeči tvořenou za pomoci mluvních orgánů</a:t>
            </a:r>
          </a:p>
          <a:p>
            <a:pPr marL="914400" lvl="1" indent="-457200" algn="just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zatímco </a:t>
            </a:r>
            <a:r>
              <a:rPr lang="cs-CZ" sz="2800" dirty="0">
                <a:latin typeface="Calibri" panose="020F0502020204030204" pitchFamily="34" charset="0"/>
              </a:rPr>
              <a:t>fonetika se přednostně zaměřuje na zkoumání zvukových prvků jazyka z hlediska jejich objektivních (artikulačních, akustických apod.) vlastností, pro fonologii jsou relevantní jen ty vlastnosti zvukových prvků, které mají v daném jazyce určitou komunikativní funkci.</a:t>
            </a:r>
            <a:endParaRPr lang="cs-CZ" sz="2800" dirty="0" smtClean="0">
              <a:latin typeface="Calibri" panose="020F0502020204030204" pitchFamily="34" charset="0"/>
            </a:endParaRPr>
          </a:p>
          <a:p>
            <a:pPr lvl="1" algn="just"/>
            <a:endParaRPr lang="cs-CZ" sz="2800" b="1" dirty="0" smtClean="0">
              <a:latin typeface="Calibri" panose="020F0502020204030204" pitchFamily="34" charset="0"/>
            </a:endParaRPr>
          </a:p>
          <a:p>
            <a:pPr lvl="1" algn="just"/>
            <a:endParaRPr lang="cs-CZ" sz="2400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1697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971600" y="836712"/>
            <a:ext cx="7344816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Fonetika </a:t>
            </a:r>
            <a:endParaRPr lang="cs-CZ" sz="2800" b="1" dirty="0">
              <a:latin typeface="Calibri" panose="020F0502020204030204" pitchFamily="34" charset="0"/>
            </a:endParaRPr>
          </a:p>
          <a:p>
            <a:pPr marL="800100" lvl="1" indent="-342900" algn="just">
              <a:buFontTx/>
              <a:buChar char="-"/>
            </a:pPr>
            <a:r>
              <a:rPr lang="cs-CZ" sz="2600" dirty="0">
                <a:latin typeface="Calibri" pitchFamily="34" charset="0"/>
              </a:rPr>
              <a:t>zkoumá zvukový signál lidské </a:t>
            </a:r>
            <a:r>
              <a:rPr lang="cs-CZ" sz="2600" dirty="0" smtClean="0">
                <a:latin typeface="Calibri" pitchFamily="34" charset="0"/>
              </a:rPr>
              <a:t>řeči</a:t>
            </a:r>
          </a:p>
          <a:p>
            <a:pPr marL="800100" lvl="1" indent="-342900" algn="just">
              <a:buFontTx/>
              <a:buChar char="-"/>
            </a:pPr>
            <a:r>
              <a:rPr lang="cs-CZ" sz="2600" dirty="0">
                <a:latin typeface="Calibri" pitchFamily="34" charset="0"/>
              </a:rPr>
              <a:t>z</a:t>
            </a:r>
            <a:r>
              <a:rPr lang="cs-CZ" sz="2600" dirty="0" smtClean="0">
                <a:latin typeface="Calibri" pitchFamily="34" charset="0"/>
              </a:rPr>
              <a:t>abývá se materiální  stránkou zvukových výrazových prostředků jazyka</a:t>
            </a:r>
            <a:endParaRPr lang="cs-CZ" sz="2600" dirty="0">
              <a:latin typeface="Calibri" pitchFamily="34" charset="0"/>
            </a:endParaRPr>
          </a:p>
          <a:p>
            <a:pPr marL="800100" lvl="1" indent="-342900" algn="just">
              <a:buFontTx/>
              <a:buChar char="-"/>
            </a:pPr>
            <a:r>
              <a:rPr lang="cs-CZ" sz="2600" dirty="0" smtClean="0">
                <a:latin typeface="Calibri" pitchFamily="34" charset="0"/>
              </a:rPr>
              <a:t>studuje činnost mluvních orgánů při řeči, charakter výsledného zvuku a jeho sluchové hodnocení</a:t>
            </a:r>
            <a:endParaRPr lang="cs-CZ" sz="2600" dirty="0">
              <a:latin typeface="Calibri" pitchFamily="34" charset="0"/>
            </a:endParaRPr>
          </a:p>
          <a:p>
            <a:pPr marL="800100" lvl="1" indent="-342900" algn="just">
              <a:buFontTx/>
              <a:buChar char="-"/>
            </a:pPr>
            <a:r>
              <a:rPr lang="cs-CZ" sz="2600" dirty="0">
                <a:latin typeface="Calibri" pitchFamily="34" charset="0"/>
              </a:rPr>
              <a:t>(oblast </a:t>
            </a:r>
            <a:r>
              <a:rPr lang="cs-CZ" sz="2600" dirty="0" err="1">
                <a:latin typeface="Calibri" pitchFamily="34" charset="0"/>
              </a:rPr>
              <a:t>parole</a:t>
            </a:r>
            <a:r>
              <a:rPr lang="cs-CZ" sz="2600" dirty="0" smtClean="0">
                <a:latin typeface="Calibri" pitchFamily="34" charset="0"/>
              </a:rPr>
              <a:t>)</a:t>
            </a:r>
          </a:p>
          <a:p>
            <a:pPr lvl="1" algn="just"/>
            <a:endParaRPr lang="cs-CZ" sz="2600" dirty="0" smtClean="0">
              <a:latin typeface="Calibri" pitchFamily="34" charset="0"/>
            </a:endParaRPr>
          </a:p>
          <a:p>
            <a:pPr lvl="1" algn="just"/>
            <a:r>
              <a:rPr lang="cs-CZ" sz="2600" u="sng" dirty="0" smtClean="0">
                <a:latin typeface="Calibri" pitchFamily="34" charset="0"/>
              </a:rPr>
              <a:t>Fonetika zkoumá jazyk z hlediska:</a:t>
            </a:r>
          </a:p>
          <a:p>
            <a:pPr marL="914400" lvl="1" indent="-457200">
              <a:buAutoNum type="arabicPeriod"/>
            </a:pPr>
            <a:r>
              <a:rPr lang="cs-CZ" sz="2600" dirty="0" smtClean="0">
                <a:latin typeface="Calibri" pitchFamily="34" charset="0"/>
              </a:rPr>
              <a:t>fyziologicko-artikulačního (z hlediska mluvčího)</a:t>
            </a:r>
          </a:p>
          <a:p>
            <a:pPr marL="914400" lvl="1" indent="-457200">
              <a:buAutoNum type="arabicPeriod"/>
            </a:pPr>
            <a:r>
              <a:rPr lang="cs-CZ" sz="2600" dirty="0">
                <a:latin typeface="Calibri" pitchFamily="34" charset="0"/>
              </a:rPr>
              <a:t>a</a:t>
            </a:r>
            <a:r>
              <a:rPr lang="cs-CZ" sz="2600" dirty="0" smtClean="0">
                <a:latin typeface="Calibri" pitchFamily="34" charset="0"/>
              </a:rPr>
              <a:t>kustického (z hlediska posluchače)</a:t>
            </a:r>
          </a:p>
          <a:p>
            <a:pPr marL="914400" lvl="1" indent="-457200">
              <a:buAutoNum type="arabicPeriod"/>
            </a:pPr>
            <a:r>
              <a:rPr lang="cs-CZ" sz="2600" dirty="0">
                <a:latin typeface="Calibri" pitchFamily="34" charset="0"/>
              </a:rPr>
              <a:t>f</a:t>
            </a:r>
            <a:r>
              <a:rPr lang="cs-CZ" sz="2600" dirty="0" smtClean="0">
                <a:latin typeface="Calibri" pitchFamily="34" charset="0"/>
              </a:rPr>
              <a:t>unkčního (z hlediska rozlišování významu)</a:t>
            </a:r>
            <a:endParaRPr lang="cs-CZ" sz="2600" dirty="0">
              <a:latin typeface="Calibri" pitchFamily="34" charset="0"/>
            </a:endParaRPr>
          </a:p>
          <a:p>
            <a:pPr lvl="1" algn="just"/>
            <a:endParaRPr lang="cs-CZ" sz="24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978145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971600" y="764704"/>
            <a:ext cx="7272808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Fonologie</a:t>
            </a:r>
          </a:p>
          <a:p>
            <a:pPr lvl="1" algn="just"/>
            <a:endParaRPr lang="cs-CZ" sz="2800" b="1" dirty="0">
              <a:latin typeface="Calibri" panose="020F0502020204030204" pitchFamily="34" charset="0"/>
            </a:endParaRPr>
          </a:p>
          <a:p>
            <a:pPr marL="800100" lvl="1" indent="-342900" algn="just">
              <a:buFontTx/>
              <a:buChar char="-"/>
            </a:pPr>
            <a:r>
              <a:rPr lang="cs-CZ" sz="2600" dirty="0">
                <a:latin typeface="Calibri" pitchFamily="34" charset="0"/>
              </a:rPr>
              <a:t>sleduje zvukové jednotky a složky </a:t>
            </a:r>
            <a:r>
              <a:rPr lang="cs-CZ" sz="2600" dirty="0" smtClean="0">
                <a:latin typeface="Calibri" pitchFamily="34" charset="0"/>
              </a:rPr>
              <a:t>zvukového signálu, </a:t>
            </a:r>
            <a:r>
              <a:rPr lang="cs-CZ" sz="2600" dirty="0">
                <a:latin typeface="Calibri" pitchFamily="34" charset="0"/>
              </a:rPr>
              <a:t>které jsou </a:t>
            </a:r>
            <a:r>
              <a:rPr lang="cs-CZ" sz="2600" dirty="0" smtClean="0">
                <a:latin typeface="Calibri" pitchFamily="34" charset="0"/>
              </a:rPr>
              <a:t>v daném </a:t>
            </a:r>
            <a:r>
              <a:rPr lang="cs-CZ" sz="2600" dirty="0">
                <a:latin typeface="Calibri" pitchFamily="34" charset="0"/>
              </a:rPr>
              <a:t>jazyce </a:t>
            </a:r>
            <a:r>
              <a:rPr lang="cs-CZ" sz="2600" dirty="0" smtClean="0">
                <a:latin typeface="Calibri" pitchFamily="34" charset="0"/>
              </a:rPr>
              <a:t>významotvorné; tj. jsou schopny rozlišovat slova a slovní tvary, ale i výpovědi s různou komunikační funkcí</a:t>
            </a:r>
            <a:endParaRPr lang="cs-CZ" sz="2600" dirty="0">
              <a:latin typeface="Calibri" pitchFamily="34" charset="0"/>
            </a:endParaRPr>
          </a:p>
          <a:p>
            <a:pPr marL="800100" lvl="1" indent="-342900" algn="just">
              <a:buFontTx/>
              <a:buChar char="-"/>
            </a:pPr>
            <a:r>
              <a:rPr lang="cs-CZ" sz="2600" dirty="0">
                <a:latin typeface="Calibri" pitchFamily="34" charset="0"/>
              </a:rPr>
              <a:t>popisuje zvukovou stránku jazyka z hlediska její struktury</a:t>
            </a:r>
          </a:p>
          <a:p>
            <a:pPr marL="800100" lvl="1" indent="-342900" algn="just">
              <a:buFontTx/>
              <a:buChar char="-"/>
            </a:pPr>
            <a:r>
              <a:rPr lang="cs-CZ" sz="2600" dirty="0">
                <a:latin typeface="Calibri" pitchFamily="34" charset="0"/>
              </a:rPr>
              <a:t>(oblast </a:t>
            </a:r>
            <a:r>
              <a:rPr lang="cs-CZ" sz="2600" dirty="0" err="1">
                <a:latin typeface="Calibri" pitchFamily="34" charset="0"/>
              </a:rPr>
              <a:t>langue</a:t>
            </a:r>
            <a:r>
              <a:rPr lang="cs-CZ" sz="2600" dirty="0" smtClean="0">
                <a:latin typeface="Calibri" pitchFamily="34" charset="0"/>
              </a:rPr>
              <a:t>)</a:t>
            </a:r>
          </a:p>
          <a:p>
            <a:pPr marL="800100" lvl="1" indent="-342900" algn="just">
              <a:buFontTx/>
              <a:buChar char="-"/>
            </a:pPr>
            <a:r>
              <a:rPr lang="cs-CZ" sz="2600" dirty="0" smtClean="0">
                <a:latin typeface="Calibri" pitchFamily="34" charset="0"/>
              </a:rPr>
              <a:t>např. pere x bere; car x cár; změna intonace</a:t>
            </a: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xmlns="" val="9691412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1043608" y="692696"/>
            <a:ext cx="7272808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Fonetika</a:t>
            </a:r>
          </a:p>
          <a:p>
            <a:pPr lvl="1" algn="just"/>
            <a:endParaRPr lang="cs-CZ" sz="2800" b="1" dirty="0">
              <a:latin typeface="Calibri" panose="020F0502020204030204" pitchFamily="34" charset="0"/>
            </a:endParaRPr>
          </a:p>
          <a:p>
            <a:pPr marL="800100" lvl="1" indent="-342900" algn="just">
              <a:buFontTx/>
              <a:buChar char="-"/>
            </a:pPr>
            <a:r>
              <a:rPr lang="cs-CZ" sz="2600" dirty="0" smtClean="0">
                <a:latin typeface="Calibri" pitchFamily="34" charset="0"/>
              </a:rPr>
              <a:t>obecná x konkrétního jazyka</a:t>
            </a:r>
          </a:p>
          <a:p>
            <a:pPr marL="800100" lvl="1" indent="-342900" algn="just">
              <a:buFontTx/>
              <a:buChar char="-"/>
            </a:pPr>
            <a:r>
              <a:rPr lang="cs-CZ" sz="2600" dirty="0">
                <a:latin typeface="Calibri" pitchFamily="34" charset="0"/>
              </a:rPr>
              <a:t>s</a:t>
            </a:r>
            <a:r>
              <a:rPr lang="cs-CZ" sz="2600" dirty="0" smtClean="0">
                <a:latin typeface="Calibri" pitchFamily="34" charset="0"/>
              </a:rPr>
              <a:t>ynchronní x diachronní</a:t>
            </a:r>
          </a:p>
          <a:p>
            <a:pPr marL="800100" lvl="1" indent="-342900" algn="just">
              <a:buFontTx/>
              <a:buChar char="-"/>
            </a:pPr>
            <a:r>
              <a:rPr lang="cs-CZ" sz="2600" dirty="0" smtClean="0">
                <a:latin typeface="Calibri" pitchFamily="34" charset="0"/>
              </a:rPr>
              <a:t>aplikovaná</a:t>
            </a:r>
          </a:p>
          <a:p>
            <a:pPr lvl="1" algn="just"/>
            <a:endParaRPr lang="cs-CZ" sz="2600" dirty="0" smtClean="0">
              <a:latin typeface="Calibri" pitchFamily="34" charset="0"/>
            </a:endParaRPr>
          </a:p>
          <a:p>
            <a:pPr lvl="1" algn="just"/>
            <a:r>
              <a:rPr lang="cs-CZ" sz="2600" b="1" dirty="0" smtClean="0">
                <a:latin typeface="Calibri" pitchFamily="34" charset="0"/>
              </a:rPr>
              <a:t>Spolupráce s jinými vědními obory</a:t>
            </a:r>
          </a:p>
          <a:p>
            <a:pPr lvl="1" algn="just"/>
            <a:endParaRPr lang="cs-CZ" sz="2600" b="1" dirty="0">
              <a:latin typeface="Calibri" pitchFamily="34" charset="0"/>
            </a:endParaRPr>
          </a:p>
          <a:p>
            <a:pPr lvl="1" algn="just"/>
            <a:r>
              <a:rPr lang="cs-CZ" sz="2600" dirty="0" smtClean="0">
                <a:latin typeface="Calibri" pitchFamily="34" charset="0"/>
              </a:rPr>
              <a:t>- lingvistika, ortoepie, anatomie, fyziologie, speciální pedagogika, logopedie, foniatrie, akustika, psychologie, estetika…</a:t>
            </a:r>
            <a:endParaRPr lang="cs-CZ" dirty="0" smtClean="0"/>
          </a:p>
          <a:p>
            <a:pPr marL="800100" lvl="1" indent="-342900" algn="just">
              <a:buFontTx/>
              <a:buChar char="-"/>
            </a:pPr>
            <a:endParaRPr lang="cs-CZ" sz="2600" dirty="0">
              <a:latin typeface="Calibri" pitchFamily="34" charset="0"/>
            </a:endParaRPr>
          </a:p>
          <a:p>
            <a:pPr lvl="1" algn="just"/>
            <a:endParaRPr lang="cs-CZ" sz="2600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920724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99592" y="764704"/>
            <a:ext cx="748883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Artikulace (článkování)</a:t>
            </a: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koordinovaná činnost mluvních orgánů, při níž vzniká mluvená řeč</a:t>
            </a:r>
          </a:p>
          <a:p>
            <a:pPr marL="800100" lvl="1" indent="-342900" algn="just">
              <a:buFontTx/>
              <a:buChar char="-"/>
            </a:pPr>
            <a:r>
              <a:rPr lang="cs-CZ" sz="2400" smtClean="0">
                <a:latin typeface="Calibri" pitchFamily="34" charset="0"/>
              </a:rPr>
              <a:t>skládá </a:t>
            </a:r>
            <a:r>
              <a:rPr lang="cs-CZ" sz="2400" dirty="0" smtClean="0">
                <a:latin typeface="Calibri" pitchFamily="34" charset="0"/>
              </a:rPr>
              <a:t>se z hlásek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99592" y="764704"/>
            <a:ext cx="7416824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endParaRPr lang="cs-CZ" sz="2800" b="1" dirty="0" smtClean="0">
              <a:latin typeface="Calibri" panose="020F0502020204030204" pitchFamily="34" charset="0"/>
            </a:endParaRPr>
          </a:p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Hláska (fón)</a:t>
            </a: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základní jednotka zvukového plánu lidské řeči; nejmenší rozpoznatelní jednotka (konkrétní zvuk jazyka)</a:t>
            </a: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samohlásky („volnost“; tón); souhlásky („překážka“; šum)</a:t>
            </a: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reálná reprezentace fonému</a:t>
            </a:r>
          </a:p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Foném</a:t>
            </a:r>
            <a:endParaRPr lang="cs-CZ" sz="2800" b="1" dirty="0">
              <a:latin typeface="Calibri" panose="020F0502020204030204" pitchFamily="34" charset="0"/>
            </a:endParaRPr>
          </a:p>
          <a:p>
            <a:pPr marL="800100" lvl="1" indent="-342900" algn="just">
              <a:buFontTx/>
              <a:buChar char="-"/>
            </a:pPr>
            <a:r>
              <a:rPr lang="cs-CZ" sz="2400" dirty="0">
                <a:latin typeface="Calibri" pitchFamily="34" charset="0"/>
              </a:rPr>
              <a:t>m</a:t>
            </a:r>
            <a:r>
              <a:rPr lang="cs-CZ" sz="2400" dirty="0" smtClean="0">
                <a:latin typeface="Calibri" pitchFamily="34" charset="0"/>
              </a:rPr>
              <a:t>inimální zvukový prvek, schopný rozlišovat samostatné jednotky významové (slova, tvary slov)</a:t>
            </a: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jednotka abstraktní, je prvkem systému, nikoli mluvení</a:t>
            </a:r>
          </a:p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Grafém</a:t>
            </a: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itchFamily="34" charset="0"/>
              </a:rPr>
              <a:t>grafická </a:t>
            </a:r>
            <a:r>
              <a:rPr lang="cs-CZ" sz="2400" dirty="0" smtClean="0">
                <a:latin typeface="Calibri" pitchFamily="34" charset="0"/>
              </a:rPr>
              <a:t>značka </a:t>
            </a:r>
            <a:r>
              <a:rPr lang="cs-CZ" sz="2400" dirty="0" smtClean="0">
                <a:latin typeface="Calibri" pitchFamily="34" charset="0"/>
              </a:rPr>
              <a:t>využívaná </a:t>
            </a:r>
            <a:r>
              <a:rPr lang="cs-CZ" sz="2400" dirty="0" smtClean="0">
                <a:latin typeface="Calibri" pitchFamily="34" charset="0"/>
              </a:rPr>
              <a:t>v psané podobě jazyka</a:t>
            </a:r>
          </a:p>
          <a:p>
            <a:pPr marL="800100" lvl="1" indent="-342900" algn="just">
              <a:buFontTx/>
              <a:buChar char="-"/>
            </a:pPr>
            <a:endParaRPr lang="cs-CZ" sz="2600" dirty="0" smtClean="0">
              <a:latin typeface="Calibri" pitchFamily="34" charset="0"/>
            </a:endParaRPr>
          </a:p>
          <a:p>
            <a:pPr lvl="1" algn="just"/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xmlns="" val="42166754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971600" y="980728"/>
            <a:ext cx="7272808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Ortoepie</a:t>
            </a:r>
            <a:endParaRPr lang="cs-CZ" sz="2800" b="1" dirty="0">
              <a:latin typeface="Calibri" panose="020F0502020204030204" pitchFamily="34" charset="0"/>
            </a:endParaRPr>
          </a:p>
          <a:p>
            <a:pPr marL="800100" lvl="1" indent="-342900" algn="just">
              <a:buFontTx/>
              <a:buChar char="-"/>
            </a:pPr>
            <a:r>
              <a:rPr lang="cs-CZ" sz="2600" dirty="0">
                <a:latin typeface="Calibri" panose="020F0502020204030204" pitchFamily="34" charset="0"/>
              </a:rPr>
              <a:t>n</a:t>
            </a:r>
            <a:r>
              <a:rPr lang="cs-CZ" sz="2600" dirty="0" smtClean="0">
                <a:latin typeface="Calibri" pitchFamily="34" charset="0"/>
              </a:rPr>
              <a:t>auka o spisovném užívání správně tvořených hlásek (pravidla, norma spisovné výslovnosti)</a:t>
            </a:r>
          </a:p>
          <a:p>
            <a:pPr marL="800100" lvl="1" indent="-342900" algn="just">
              <a:buFontTx/>
              <a:buChar char="-"/>
            </a:pPr>
            <a:r>
              <a:rPr lang="cs-CZ" sz="2600" dirty="0" smtClean="0">
                <a:latin typeface="Calibri" pitchFamily="34" charset="0"/>
              </a:rPr>
              <a:t>norma </a:t>
            </a:r>
            <a:r>
              <a:rPr lang="cs-CZ" sz="2600" dirty="0">
                <a:latin typeface="Calibri" panose="020F0502020204030204" pitchFamily="34" charset="0"/>
              </a:rPr>
              <a:t>existuje přímo v jazyce, jedná se o soubor objektivně existujících pravidel, která uživatelé daného jazyka pociťují jako závazná.</a:t>
            </a:r>
          </a:p>
          <a:p>
            <a:pPr marL="800100" lvl="1" indent="-342900" algn="just">
              <a:buFontTx/>
              <a:buChar char="-"/>
            </a:pPr>
            <a:r>
              <a:rPr lang="cs-CZ" sz="2600" dirty="0" smtClean="0">
                <a:latin typeface="Calibri" panose="020F0502020204030204" pitchFamily="34" charset="0"/>
              </a:rPr>
              <a:t>pravidla </a:t>
            </a:r>
            <a:r>
              <a:rPr lang="cs-CZ" sz="2600" dirty="0">
                <a:latin typeface="Calibri" panose="020F0502020204030204" pitchFamily="34" charset="0"/>
              </a:rPr>
              <a:t>normativní výslovnosti se vztahují jak na výslovnost jednotlivých hlásek, hláskových spojení a na normativní přizvukování, tak na členění souvislé řeči: na frázování (logické a rytmické členění věty), větný (logický) přízvuk a intonaci vět a větných úseků</a:t>
            </a:r>
            <a:r>
              <a:rPr lang="cs-CZ" sz="2600" dirty="0" smtClean="0">
                <a:latin typeface="Calibri" panose="020F0502020204030204" pitchFamily="34" charset="0"/>
              </a:rPr>
              <a:t>.</a:t>
            </a:r>
          </a:p>
          <a:p>
            <a:pPr marL="800100" lvl="1" indent="-342900" algn="just">
              <a:buFontTx/>
              <a:buChar char="-"/>
            </a:pPr>
            <a:r>
              <a:rPr lang="cs-CZ" sz="2600" dirty="0">
                <a:latin typeface="Calibri" panose="020F0502020204030204" pitchFamily="34" charset="0"/>
              </a:rPr>
              <a:t>k</a:t>
            </a:r>
            <a:r>
              <a:rPr lang="cs-CZ" sz="2600" dirty="0" smtClean="0">
                <a:latin typeface="Calibri" panose="020F0502020204030204" pitchFamily="34" charset="0"/>
              </a:rPr>
              <a:t>ultivovaná výslovnost (</a:t>
            </a:r>
            <a:r>
              <a:rPr lang="cs-CZ" sz="2600" dirty="0" err="1" smtClean="0">
                <a:latin typeface="Calibri" panose="020F0502020204030204" pitchFamily="34" charset="0"/>
              </a:rPr>
              <a:t>řec</a:t>
            </a:r>
            <a:r>
              <a:rPr lang="cs-CZ" sz="2600" dirty="0" smtClean="0">
                <a:latin typeface="Calibri" panose="020F0502020204030204" pitchFamily="34" charset="0"/>
              </a:rPr>
              <a:t>. </a:t>
            </a:r>
            <a:r>
              <a:rPr lang="cs-CZ" sz="2600" dirty="0" err="1" smtClean="0">
                <a:latin typeface="Calibri" panose="020F0502020204030204" pitchFamily="34" charset="0"/>
              </a:rPr>
              <a:t>orthos</a:t>
            </a:r>
            <a:r>
              <a:rPr lang="cs-CZ" sz="2600" dirty="0" smtClean="0">
                <a:latin typeface="Calibri" panose="020F0502020204030204" pitchFamily="34" charset="0"/>
              </a:rPr>
              <a:t> – správný, </a:t>
            </a:r>
            <a:r>
              <a:rPr lang="cs-CZ" sz="2600" dirty="0" err="1" smtClean="0">
                <a:latin typeface="Calibri" panose="020F0502020204030204" pitchFamily="34" charset="0"/>
              </a:rPr>
              <a:t>epein</a:t>
            </a:r>
            <a:r>
              <a:rPr lang="cs-CZ" sz="2600" dirty="0" smtClean="0">
                <a:latin typeface="Calibri" panose="020F0502020204030204" pitchFamily="34" charset="0"/>
              </a:rPr>
              <a:t> – mluvit)  </a:t>
            </a:r>
            <a:endParaRPr lang="cs-CZ" sz="26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40264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971600" y="764704"/>
            <a:ext cx="7344816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>
                <a:latin typeface="Calibri" panose="020F0502020204030204" pitchFamily="34" charset="0"/>
              </a:rPr>
              <a:t>Ortofonie</a:t>
            </a:r>
          </a:p>
          <a:p>
            <a:pPr marL="800100" lvl="1" indent="-342900" algn="just">
              <a:buFontTx/>
              <a:buChar char="-"/>
            </a:pPr>
            <a:r>
              <a:rPr lang="cs-CZ" sz="2600" dirty="0">
                <a:latin typeface="Calibri" pitchFamily="34" charset="0"/>
              </a:rPr>
              <a:t>nauka o správném tvoření jednotlivých </a:t>
            </a:r>
            <a:r>
              <a:rPr lang="cs-CZ" sz="2600" dirty="0" smtClean="0">
                <a:latin typeface="Calibri" pitchFamily="34" charset="0"/>
              </a:rPr>
              <a:t>hlásek, včetně spojování hlásek v proudu řeči a její modulace</a:t>
            </a:r>
            <a:endParaRPr lang="cs-CZ" sz="2600" dirty="0">
              <a:latin typeface="Calibri" pitchFamily="34" charset="0"/>
            </a:endParaRPr>
          </a:p>
          <a:p>
            <a:pPr marL="800100" lvl="1" indent="-342900" algn="just">
              <a:buFontTx/>
              <a:buChar char="-"/>
            </a:pPr>
            <a:r>
              <a:rPr lang="cs-CZ" sz="2600" dirty="0">
                <a:latin typeface="Calibri" pitchFamily="34" charset="0"/>
              </a:rPr>
              <a:t>je součástí ortoepie</a:t>
            </a:r>
          </a:p>
          <a:p>
            <a:pPr lvl="1" algn="just"/>
            <a:endParaRPr lang="cs-CZ" sz="24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446144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2101</TotalTime>
  <Words>592</Words>
  <Application>Microsoft Office PowerPoint</Application>
  <PresentationFormat>Předvádění na obrazovce (4:3)</PresentationFormat>
  <Paragraphs>82</Paragraphs>
  <Slides>14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Austin</vt:lpstr>
      <vt:lpstr>Kapitoly z fonetiky a fonologie českého jazyka 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Veřejné zakázky na MENDELU</dc:title>
  <dc:creator>lollok</dc:creator>
  <cp:lastModifiedBy>Vrbová</cp:lastModifiedBy>
  <cp:revision>405</cp:revision>
  <dcterms:created xsi:type="dcterms:W3CDTF">2013-04-13T14:50:58Z</dcterms:created>
  <dcterms:modified xsi:type="dcterms:W3CDTF">2014-10-08T09:01:22Z</dcterms:modified>
</cp:coreProperties>
</file>