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57" r:id="rId3"/>
    <p:sldId id="266" r:id="rId4"/>
    <p:sldId id="267" r:id="rId5"/>
    <p:sldId id="274" r:id="rId6"/>
    <p:sldId id="275" r:id="rId7"/>
    <p:sldId id="268" r:id="rId8"/>
    <p:sldId id="269" r:id="rId9"/>
    <p:sldId id="272" r:id="rId10"/>
    <p:sldId id="258" r:id="rId11"/>
    <p:sldId id="264" r:id="rId12"/>
    <p:sldId id="271" r:id="rId13"/>
    <p:sldId id="270" r:id="rId14"/>
    <p:sldId id="273" r:id="rId1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8.10.2014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F486-F355-45D8-BA09-2F1CCA42B01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675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8.10.2014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Kapitoly z fonetiky a fonologie českého jazyka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75608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Fonetická transkripce (přepis)</a:t>
            </a:r>
          </a:p>
          <a:p>
            <a:pPr marL="285750" indent="-285750">
              <a:buFontTx/>
              <a:buChar char="-"/>
            </a:pPr>
            <a:endParaRPr lang="cs-CZ" sz="26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áznam zvukové podoby řeči pomocí značek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m</a:t>
            </a:r>
            <a:r>
              <a:rPr lang="cs-CZ" sz="2600" dirty="0" smtClean="0">
                <a:latin typeface="Calibri" panose="020F0502020204030204" pitchFamily="34" charset="0"/>
              </a:rPr>
              <a:t>ezi zvukovým segmentem (hláskou) a grafickou značkou je jednoznačný vztah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systém mezinárodní fonetické transkripce (IPA)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ž</a:t>
            </a:r>
            <a:r>
              <a:rPr lang="cs-CZ" sz="2600" dirty="0" smtClean="0">
                <a:latin typeface="Calibri" panose="020F0502020204030204" pitchFamily="34" charset="0"/>
              </a:rPr>
              <a:t>abka x [</a:t>
            </a:r>
            <a:r>
              <a:rPr lang="cs-CZ" sz="2600" dirty="0" err="1" smtClean="0">
                <a:latin typeface="Calibri" panose="020F0502020204030204" pitchFamily="34" charset="0"/>
              </a:rPr>
              <a:t>žapka</a:t>
            </a:r>
            <a:r>
              <a:rPr lang="cs-CZ" sz="26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ásady viz handout</a:t>
            </a:r>
          </a:p>
        </p:txBody>
      </p:sp>
    </p:spTree>
    <p:extLst>
      <p:ext uri="{BB962C8B-B14F-4D97-AF65-F5344CB8AC3E}">
        <p14:creationId xmlns:p14="http://schemas.microsoft.com/office/powerpoint/2010/main" xmlns="" val="2278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08720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cs-CZ" sz="2000" b="1" dirty="0">
              <a:latin typeface="Calibri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Systémy transkripce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sz="2600" dirty="0" smtClean="0">
                <a:latin typeface="Calibri" panose="020F0502020204030204" pitchFamily="34" charset="0"/>
              </a:rPr>
              <a:t>nealfabetické (nevyužívají abecedu, resp. latinku): a) analytické, b) syntetické</a:t>
            </a:r>
          </a:p>
          <a:p>
            <a:pPr marL="914400" lvl="1" indent="-457200" algn="just">
              <a:buAutoNum type="arabicPeriod"/>
            </a:pPr>
            <a:r>
              <a:rPr lang="cs-CZ" sz="2600" dirty="0" smtClean="0">
                <a:latin typeface="Calibri" panose="020F0502020204030204" pitchFamily="34" charset="0"/>
              </a:rPr>
              <a:t>alfabetické</a:t>
            </a:r>
          </a:p>
          <a:p>
            <a:pPr marL="914400" lvl="1" indent="-457200" algn="just">
              <a:buAutoNum type="arabicPeriod"/>
            </a:pP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51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Zjednodušená fonetická transkripce (pro ČJ) </a:t>
            </a:r>
          </a:p>
          <a:p>
            <a:pPr lvl="1" algn="just"/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základem je </a:t>
            </a: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abeceda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alfabetická </a:t>
            </a:r>
            <a:r>
              <a:rPr lang="cs-CZ" sz="2600" dirty="0">
                <a:latin typeface="Calibri" panose="020F0502020204030204" pitchFamily="34" charset="0"/>
              </a:rPr>
              <a:t>a syntetická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poměr </a:t>
            </a:r>
            <a:r>
              <a:rPr lang="cs-CZ" sz="2600" dirty="0">
                <a:latin typeface="Calibri" panose="020F0502020204030204" pitchFamily="34" charset="0"/>
              </a:rPr>
              <a:t>1:1 (jednomu znaku odpovídá jedna hláska a jedné hlásce jeden znak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transkripce uchovává v podstatě diakritický princip českého pravopisu. Jen výjimečně zavádí česká transkripce znaky, které nejsou v inventáři českých grafémů běžné</a:t>
            </a:r>
          </a:p>
        </p:txBody>
      </p:sp>
    </p:spTree>
    <p:extLst>
      <p:ext uri="{BB962C8B-B14F-4D97-AF65-F5344CB8AC3E}">
        <p14:creationId xmlns:p14="http://schemas.microsoft.com/office/powerpoint/2010/main" xmlns="" val="1358777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5"/>
            <a:ext cx="74168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Fonetická transkripce x pravopis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fonetická transkripce ruší pravopisnou konvenci a odráží přesné znění řeči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pravopis na rozdíl od fonetické transkripce reflektuje i jiné složky než zvukovou (princip fonologický, principy etymologický, princip historický…)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[</a:t>
            </a:r>
            <a:r>
              <a:rPr lang="cs-CZ" sz="2600" dirty="0" err="1" smtClean="0">
                <a:latin typeface="Calibri" panose="020F0502020204030204" pitchFamily="34" charset="0"/>
              </a:rPr>
              <a:t>spjef</a:t>
            </a:r>
            <a:r>
              <a:rPr lang="cs-CZ" sz="2600" dirty="0" smtClean="0">
                <a:latin typeface="Calibri" panose="020F0502020204030204" pitchFamily="34" charset="0"/>
              </a:rPr>
              <a:t>] x zpěv</a:t>
            </a:r>
          </a:p>
          <a:p>
            <a:pPr lvl="1"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517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Fonologická transkripce </a:t>
            </a:r>
            <a:r>
              <a:rPr lang="cs-CZ" sz="2800" b="1" dirty="0">
                <a:latin typeface="Calibri" panose="020F0502020204030204" pitchFamily="34" charset="0"/>
              </a:rPr>
              <a:t>(přepis)</a:t>
            </a: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</a:t>
            </a:r>
            <a:r>
              <a:rPr lang="cs-CZ" sz="2600" dirty="0" smtClean="0">
                <a:latin typeface="Calibri" panose="020F0502020204030204" pitchFamily="34" charset="0"/>
              </a:rPr>
              <a:t>áznam jen těch složek zvukové realizace jazyka, které mají fonologickou (rozlišující) funkci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64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cs-CZ" sz="3200" b="1" dirty="0" smtClean="0">
                <a:latin typeface="Calibri" panose="020F0502020204030204" pitchFamily="34" charset="0"/>
              </a:rPr>
              <a:t>Fonetika a fonologie</a:t>
            </a:r>
          </a:p>
          <a:p>
            <a:pPr lvl="1" algn="just"/>
            <a:endParaRPr lang="cs-CZ" sz="24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jazykovědné disciplíny, které z různých aspektů studují zvukovou realizaci lidské řeči tvořenou za pomoci mluvních orgánů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zatímco </a:t>
            </a:r>
            <a:r>
              <a:rPr lang="cs-CZ" sz="2800" dirty="0">
                <a:latin typeface="Calibri" panose="020F0502020204030204" pitchFamily="34" charset="0"/>
              </a:rPr>
              <a:t>fonetika se přednostně zaměřuje na zkoumání zvukových prvků jazyka z hlediska jejich objektivních (artikulačních, akustických apod.) vlastností, pro fonologii jsou relevantní jen ty vlastnosti zvukových prvků, které mají v daném jazyce určitou komunikativní funkci.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9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836712"/>
            <a:ext cx="73448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Fonetika 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zkoumá zvukový signál lidské </a:t>
            </a:r>
            <a:r>
              <a:rPr lang="cs-CZ" sz="2600" dirty="0" smtClean="0">
                <a:latin typeface="Calibri" pitchFamily="34" charset="0"/>
              </a:rPr>
              <a:t>řeči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z</a:t>
            </a:r>
            <a:r>
              <a:rPr lang="cs-CZ" sz="2600" dirty="0" smtClean="0">
                <a:latin typeface="Calibri" pitchFamily="34" charset="0"/>
              </a:rPr>
              <a:t>abývá se materiální  stránkou zvukových výrazových prostředků jazyka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studuje činnost mluvních orgánů při řeči, charakter výsledného zvuku a jeho sluchové hodnocení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(oblast </a:t>
            </a:r>
            <a:r>
              <a:rPr lang="cs-CZ" sz="2600" dirty="0" err="1">
                <a:latin typeface="Calibri" pitchFamily="34" charset="0"/>
              </a:rPr>
              <a:t>parole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pPr lvl="1" algn="just"/>
            <a:endParaRPr lang="cs-CZ" sz="2600" dirty="0" smtClean="0">
              <a:latin typeface="Calibri" pitchFamily="34" charset="0"/>
            </a:endParaRPr>
          </a:p>
          <a:p>
            <a:pPr lvl="1" algn="just"/>
            <a:r>
              <a:rPr lang="cs-CZ" sz="2600" u="sng" dirty="0" smtClean="0">
                <a:latin typeface="Calibri" pitchFamily="34" charset="0"/>
              </a:rPr>
              <a:t>Fonetika zkoumá jazyk z hlediska:</a:t>
            </a:r>
          </a:p>
          <a:p>
            <a:pPr marL="914400" lvl="1" indent="-457200">
              <a:buAutoNum type="arabicPeriod"/>
            </a:pPr>
            <a:r>
              <a:rPr lang="cs-CZ" sz="2600" dirty="0" smtClean="0">
                <a:latin typeface="Calibri" pitchFamily="34" charset="0"/>
              </a:rPr>
              <a:t>fyziologicko-artikulačního (z hlediska mluvčího)</a:t>
            </a:r>
          </a:p>
          <a:p>
            <a:pPr marL="914400" lvl="1" indent="-457200">
              <a:buAutoNum type="arabicPeriod"/>
            </a:pPr>
            <a:r>
              <a:rPr lang="cs-CZ" sz="2600" dirty="0">
                <a:latin typeface="Calibri" pitchFamily="34" charset="0"/>
              </a:rPr>
              <a:t>a</a:t>
            </a:r>
            <a:r>
              <a:rPr lang="cs-CZ" sz="2600" dirty="0" smtClean="0">
                <a:latin typeface="Calibri" pitchFamily="34" charset="0"/>
              </a:rPr>
              <a:t>kustického (z hlediska posluchače)</a:t>
            </a:r>
          </a:p>
          <a:p>
            <a:pPr marL="914400" lvl="1" indent="-457200">
              <a:buAutoNum type="arabicPeriod"/>
            </a:pPr>
            <a:r>
              <a:rPr lang="cs-CZ" sz="2600" dirty="0">
                <a:latin typeface="Calibri" pitchFamily="34" charset="0"/>
              </a:rPr>
              <a:t>f</a:t>
            </a:r>
            <a:r>
              <a:rPr lang="cs-CZ" sz="2600" dirty="0" smtClean="0">
                <a:latin typeface="Calibri" pitchFamily="34" charset="0"/>
              </a:rPr>
              <a:t>unkčního (z hlediska rozlišování významu)</a:t>
            </a:r>
            <a:endParaRPr lang="cs-CZ" sz="2600" dirty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81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Fonologie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sleduje zvukové jednotky a složky </a:t>
            </a:r>
            <a:r>
              <a:rPr lang="cs-CZ" sz="2600" dirty="0" smtClean="0">
                <a:latin typeface="Calibri" pitchFamily="34" charset="0"/>
              </a:rPr>
              <a:t>zvukového signálu, </a:t>
            </a:r>
            <a:r>
              <a:rPr lang="cs-CZ" sz="2600" dirty="0">
                <a:latin typeface="Calibri" pitchFamily="34" charset="0"/>
              </a:rPr>
              <a:t>které jsou </a:t>
            </a:r>
            <a:r>
              <a:rPr lang="cs-CZ" sz="2600" dirty="0" smtClean="0">
                <a:latin typeface="Calibri" pitchFamily="34" charset="0"/>
              </a:rPr>
              <a:t>v daném </a:t>
            </a:r>
            <a:r>
              <a:rPr lang="cs-CZ" sz="2600" dirty="0">
                <a:latin typeface="Calibri" pitchFamily="34" charset="0"/>
              </a:rPr>
              <a:t>jazyce </a:t>
            </a:r>
            <a:r>
              <a:rPr lang="cs-CZ" sz="2600" dirty="0" smtClean="0">
                <a:latin typeface="Calibri" pitchFamily="34" charset="0"/>
              </a:rPr>
              <a:t>významotvorné; tj. jsou schopny rozlišovat slova a slovní tvary, ale i výpovědi s různou komunikační funkcí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popisuje zvukovou stránku jazyka z hlediska její struktury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(oblast </a:t>
            </a:r>
            <a:r>
              <a:rPr lang="cs-CZ" sz="2600" dirty="0" err="1">
                <a:latin typeface="Calibri" pitchFamily="34" charset="0"/>
              </a:rPr>
              <a:t>langue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např. pere x bere; car x cár; změna intonace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96914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692696"/>
            <a:ext cx="7272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Fonetika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obecná x konkrétního jazyka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s</a:t>
            </a:r>
            <a:r>
              <a:rPr lang="cs-CZ" sz="2600" dirty="0" smtClean="0">
                <a:latin typeface="Calibri" pitchFamily="34" charset="0"/>
              </a:rPr>
              <a:t>ynchronní x diachronní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aplikovaná</a:t>
            </a:r>
          </a:p>
          <a:p>
            <a:pPr lvl="1" algn="just"/>
            <a:endParaRPr lang="cs-CZ" sz="2600" dirty="0" smtClean="0">
              <a:latin typeface="Calibri" pitchFamily="34" charset="0"/>
            </a:endParaRPr>
          </a:p>
          <a:p>
            <a:pPr lvl="1" algn="just"/>
            <a:r>
              <a:rPr lang="cs-CZ" sz="2600" b="1" dirty="0" smtClean="0">
                <a:latin typeface="Calibri" pitchFamily="34" charset="0"/>
              </a:rPr>
              <a:t>Spolupráce s jinými vědními obory</a:t>
            </a:r>
          </a:p>
          <a:p>
            <a:pPr lvl="1" algn="just"/>
            <a:endParaRPr lang="cs-CZ" sz="2600" b="1" dirty="0">
              <a:latin typeface="Calibri" pitchFamily="34" charset="0"/>
            </a:endParaRPr>
          </a:p>
          <a:p>
            <a:pPr lvl="1" algn="just"/>
            <a:r>
              <a:rPr lang="cs-CZ" sz="2600" dirty="0" smtClean="0">
                <a:latin typeface="Calibri" pitchFamily="34" charset="0"/>
              </a:rPr>
              <a:t>- lingvistika, ortoepie, anatomie, fyziologie, speciální pedagogika, logopedie, foniatrie, akustika, psychologie, estetika…</a:t>
            </a:r>
            <a:endParaRPr lang="cs-CZ" dirty="0" smtClean="0"/>
          </a:p>
          <a:p>
            <a:pPr marL="800100" lvl="1" indent="-342900" algn="just">
              <a:buFontTx/>
              <a:buChar char="-"/>
            </a:pPr>
            <a:endParaRPr lang="cs-CZ" sz="2600" dirty="0">
              <a:latin typeface="Calibri" pitchFamily="34" charset="0"/>
            </a:endParaRPr>
          </a:p>
          <a:p>
            <a:pPr lvl="1" algn="just"/>
            <a:endParaRPr lang="cs-CZ" sz="26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07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Artikulace (článkování)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koordinovaná činnost mluvních orgánů, při níž vzniká mluvená řeč</a:t>
            </a:r>
          </a:p>
          <a:p>
            <a:pPr marL="800100" lvl="1" indent="-342900" algn="just">
              <a:buFontTx/>
              <a:buChar char="-"/>
            </a:pPr>
            <a:r>
              <a:rPr lang="cs-CZ" sz="2400" smtClean="0">
                <a:latin typeface="Calibri" pitchFamily="34" charset="0"/>
              </a:rPr>
              <a:t>skládá </a:t>
            </a:r>
            <a:r>
              <a:rPr lang="cs-CZ" sz="2400" dirty="0" smtClean="0">
                <a:latin typeface="Calibri" pitchFamily="34" charset="0"/>
              </a:rPr>
              <a:t>se z hlásek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1682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Hláska (fón)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základní jednotka zvukového plánu lidské řeči; nejmenší rozpoznatelní jednotka (konkrétní zvuk jazyka)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samohlásky („volnost“; tón); souhlásky („překážka“; šum)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reálná reprezentace fonému</a:t>
            </a: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Foném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itchFamily="34" charset="0"/>
              </a:rPr>
              <a:t>m</a:t>
            </a:r>
            <a:r>
              <a:rPr lang="cs-CZ" sz="2400" dirty="0" smtClean="0">
                <a:latin typeface="Calibri" pitchFamily="34" charset="0"/>
              </a:rPr>
              <a:t>inimální zvukový prvek, schopný rozlišovat samostatné jednotky významové (slova, tvary slov)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jednotka abstraktní, je prvkem systému, nikoli mluvení</a:t>
            </a: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Grafém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grafická </a:t>
            </a:r>
            <a:r>
              <a:rPr lang="cs-CZ" sz="2400" dirty="0" smtClean="0">
                <a:latin typeface="Calibri" pitchFamily="34" charset="0"/>
              </a:rPr>
              <a:t>značka </a:t>
            </a:r>
            <a:r>
              <a:rPr lang="cs-CZ" sz="2400" dirty="0" smtClean="0">
                <a:latin typeface="Calibri" pitchFamily="34" charset="0"/>
              </a:rPr>
              <a:t>využívaná </a:t>
            </a:r>
            <a:r>
              <a:rPr lang="cs-CZ" sz="2400" dirty="0" smtClean="0">
                <a:latin typeface="Calibri" pitchFamily="34" charset="0"/>
              </a:rPr>
              <a:t>v psané podobě jazyka</a:t>
            </a:r>
          </a:p>
          <a:p>
            <a:pPr marL="800100" lvl="1" indent="-342900" algn="just">
              <a:buFontTx/>
              <a:buChar char="-"/>
            </a:pPr>
            <a:endParaRPr lang="cs-CZ" sz="2600" dirty="0" smtClean="0">
              <a:latin typeface="Calibri" pitchFamily="34" charset="0"/>
            </a:endParaRPr>
          </a:p>
          <a:p>
            <a:pPr lvl="1" algn="just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xmlns="" val="4216675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80728"/>
            <a:ext cx="727280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n</a:t>
            </a:r>
            <a:r>
              <a:rPr lang="cs-CZ" sz="2600" dirty="0" smtClean="0">
                <a:latin typeface="Calibri" pitchFamily="34" charset="0"/>
              </a:rPr>
              <a:t>auka o spisovném užívání správně tvořených hlásek (pravidla, norma spisovné výslovnosti)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norma </a:t>
            </a:r>
            <a:r>
              <a:rPr lang="cs-CZ" sz="2600" dirty="0">
                <a:latin typeface="Calibri" panose="020F0502020204030204" pitchFamily="34" charset="0"/>
              </a:rPr>
              <a:t>existuje přímo v jazyce, jedná se o soubor objektivně existujících pravidel, která uživatelé daného jazyka pociťují jako závazná.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pravidla </a:t>
            </a:r>
            <a:r>
              <a:rPr lang="cs-CZ" sz="2600" dirty="0">
                <a:latin typeface="Calibri" panose="020F0502020204030204" pitchFamily="34" charset="0"/>
              </a:rPr>
              <a:t>normativní výslovnosti se vztahují jak na výslovnost jednotlivých hlásek, hláskových spojení a na normativní přizvukování, tak na členění souvislé řeči: na frázování (logické a rytmické členění věty), větný (logický) přízvuk a intonaci vět a větných úseků</a:t>
            </a:r>
            <a:r>
              <a:rPr lang="cs-CZ" sz="2600" dirty="0" smtClean="0">
                <a:latin typeface="Calibri" panose="020F0502020204030204" pitchFamily="34" charset="0"/>
              </a:rPr>
              <a:t>.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k</a:t>
            </a:r>
            <a:r>
              <a:rPr lang="cs-CZ" sz="2600" dirty="0" smtClean="0">
                <a:latin typeface="Calibri" panose="020F0502020204030204" pitchFamily="34" charset="0"/>
              </a:rPr>
              <a:t>ultivovaná výslovnost (</a:t>
            </a:r>
            <a:r>
              <a:rPr lang="cs-CZ" sz="2600" dirty="0" err="1" smtClean="0">
                <a:latin typeface="Calibri" panose="020F0502020204030204" pitchFamily="34" charset="0"/>
              </a:rPr>
              <a:t>řec</a:t>
            </a:r>
            <a:r>
              <a:rPr lang="cs-CZ" sz="2600" dirty="0" smtClean="0">
                <a:latin typeface="Calibri" panose="020F0502020204030204" pitchFamily="34" charset="0"/>
              </a:rPr>
              <a:t>. </a:t>
            </a:r>
            <a:r>
              <a:rPr lang="cs-CZ" sz="2600" dirty="0" err="1" smtClean="0">
                <a:latin typeface="Calibri" panose="020F0502020204030204" pitchFamily="34" charset="0"/>
              </a:rPr>
              <a:t>orthos</a:t>
            </a:r>
            <a:r>
              <a:rPr lang="cs-CZ" sz="2600" dirty="0" smtClean="0">
                <a:latin typeface="Calibri" panose="020F0502020204030204" pitchFamily="34" charset="0"/>
              </a:rPr>
              <a:t> – správný, </a:t>
            </a:r>
            <a:r>
              <a:rPr lang="cs-CZ" sz="2600" dirty="0" err="1" smtClean="0">
                <a:latin typeface="Calibri" panose="020F0502020204030204" pitchFamily="34" charset="0"/>
              </a:rPr>
              <a:t>epein</a:t>
            </a:r>
            <a:r>
              <a:rPr lang="cs-CZ" sz="2600" dirty="0" smtClean="0">
                <a:latin typeface="Calibri" panose="020F0502020204030204" pitchFamily="34" charset="0"/>
              </a:rPr>
              <a:t> – mluvit)  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402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4"/>
            <a:ext cx="73448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>
                <a:latin typeface="Calibri" panose="020F0502020204030204" pitchFamily="34" charset="0"/>
              </a:rPr>
              <a:t>Ortofonie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nauka o správném tvoření jednotlivých </a:t>
            </a:r>
            <a:r>
              <a:rPr lang="cs-CZ" sz="2600" dirty="0" smtClean="0">
                <a:latin typeface="Calibri" pitchFamily="34" charset="0"/>
              </a:rPr>
              <a:t>hlásek, včetně spojování hlásek v proudu řeči a její modulace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itchFamily="34" charset="0"/>
              </a:rPr>
              <a:t>je součástí ortoepie</a:t>
            </a: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4614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592</Words>
  <Application>Microsoft Office PowerPoint</Application>
  <PresentationFormat>Předvádění na obrazovce (4:3)</PresentationFormat>
  <Paragraphs>82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Austin</vt:lpstr>
      <vt:lpstr>Kapitoly z fonetiky a fonologie českého jazyka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405</cp:revision>
  <dcterms:created xsi:type="dcterms:W3CDTF">2013-04-13T14:50:58Z</dcterms:created>
  <dcterms:modified xsi:type="dcterms:W3CDTF">2014-10-08T09:01:22Z</dcterms:modified>
</cp:coreProperties>
</file>