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93" r:id="rId3"/>
    <p:sldId id="294" r:id="rId4"/>
    <p:sldId id="295" r:id="rId5"/>
    <p:sldId id="290" r:id="rId6"/>
    <p:sldId id="291" r:id="rId7"/>
    <p:sldId id="286" r:id="rId8"/>
    <p:sldId id="287" r:id="rId9"/>
    <p:sldId id="292" r:id="rId10"/>
    <p:sldId id="305" r:id="rId11"/>
    <p:sldId id="296" r:id="rId12"/>
    <p:sldId id="297" r:id="rId13"/>
    <p:sldId id="298" r:id="rId14"/>
    <p:sldId id="299" r:id="rId15"/>
    <p:sldId id="300" r:id="rId16"/>
    <p:sldId id="301" r:id="rId17"/>
    <p:sldId id="303" r:id="rId18"/>
    <p:sldId id="304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var rt&amp;uring; u &amp;ccaron;eských vokál&amp;uring;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048672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1533403" y="1176583"/>
            <a:ext cx="399583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</a:rPr>
              <a:t>Tvar úst při českých vokálech</a:t>
            </a:r>
            <a:endParaRPr lang="cs-CZ" alt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>
            <a:norm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latin typeface="Calibri" panose="020F0502020204030204" pitchFamily="34" charset="0"/>
              </a:rPr>
              <a:t>Popis českých samohlásek</a:t>
            </a:r>
          </a:p>
          <a:p>
            <a:pPr marL="68580" indent="0">
              <a:lnSpc>
                <a:spcPct val="80000"/>
              </a:lnSpc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Nízké střední samohlásky 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alt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endParaRPr lang="cs-CZ" alt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jsou nejblíže neutrálnímu artikulačnímu postavení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největší, samohlásky 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nejotevřenější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jazyk zůstává ve střední (neutrální) poloze – spočívá celou hmotou ve spodině dutiny ústní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plocha retní štěrbiny je největší, rty se na artikulaci aktivně nepodílejí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nižší a zadnější</a:t>
            </a:r>
          </a:p>
        </p:txBody>
      </p:sp>
    </p:spTree>
    <p:extLst>
      <p:ext uri="{BB962C8B-B14F-4D97-AF65-F5344CB8AC3E}">
        <p14:creationId xmlns:p14="http://schemas.microsoft.com/office/powerpoint/2010/main" val="2379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5372"/>
            <a:ext cx="6992441" cy="5041900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e, é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proti artikulačnímu postavení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charakterizovány posunutím jazyka mírně vpřed, hrot jazyka se zvedá ke kořenům horních řezáků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é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poněkud přednější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než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krátké. 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Pozn.: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střední středová samohláska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(neutrální samohláska)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1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3"/>
            <a:ext cx="6992441" cy="5184676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artikulaci se hmota jazyka posouvá vpřed a vzhůru k tvrdému patru a hrot jazyka se dotýká ostří dolních řezáků  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posunutí jazyka vpřed má za následek značné zvětšení dutiny hrdelní, která se tím prodlužuje a zasahuje až k přední části měkkého patra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nejmenší;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rty jsou nejvíce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sblíženy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samohlásky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ze všech českých samohlásek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nejzavřenější</a:t>
            </a: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ři dlouhém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největší artikulační posun jazyka vpřed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5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064449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o, ó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tvoření se jazyk posunuje v horizontálním směru dozadu, mírně se zvedá směrem k měkkému patru a hrot jazyka se nachází volně v dutině ústní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zvýšením polohy jazyka je dutina ústní zúžena a dutina hrdelní se prodlužuje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ty jsou aktivní, mírně zaokrouhleny (labializovány)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ó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o něco zadnější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případně zaokrouhlenější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6992441" cy="5328121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tvoření dvojice samohlásek vysokých zadních je jazyk posunut nejvíce dozadu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rty, artikulačně aktivní, jsou silně zaokrouhleny (labializovány) a vytvářejí štěrbinu s nejmenší plochou; rty jsou též mírně protaženy dopředu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tvar rtů při tvoření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výrazně ovlivňuje akustický výsledek samohlásek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artikulována poněkud více vzadu a je o něco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Dvojhlásky (diftongy)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pojení dvou samohlásek v jedné slabice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eské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+ v citoslovcích a přejatých slovech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v přejatých slovech </a:t>
            </a:r>
            <a:r>
              <a:rPr lang="cs-CZ" sz="2400" i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eu</a:t>
            </a:r>
            <a:endParaRPr lang="cs-CZ" sz="24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 dvojhlásce se spojuje samohláskový prvek, který vytváří jádro dvojhlásky (vrchol diftongu) s prvkem označovaným jako polosamohláska</a:t>
            </a:r>
          </a:p>
          <a:p>
            <a:pPr lvl="1"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skutečnou 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vokaličnost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zachovává první část, zatímco koncový u-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ový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prvek je oslabený (a proto nemá schopnost tvořit slabiku); v češtině se vyskytují pouze dvojhlásky klesavé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0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24" r="52985"/>
          <a:stretch>
            <a:fillRect/>
          </a:stretch>
        </p:blipFill>
        <p:spPr bwMode="auto">
          <a:xfrm>
            <a:off x="3563888" y="4077072"/>
            <a:ext cx="163353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44" r="-61" b="67577"/>
          <a:stretch>
            <a:fillRect/>
          </a:stretch>
        </p:blipFill>
        <p:spPr bwMode="auto">
          <a:xfrm>
            <a:off x="5076825" y="1484313"/>
            <a:ext cx="16383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25" t="33447" r="-61" b="33788"/>
          <a:stretch>
            <a:fillRect/>
          </a:stretch>
        </p:blipFill>
        <p:spPr bwMode="auto">
          <a:xfrm>
            <a:off x="4945063" y="2882900"/>
            <a:ext cx="1900237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80" b="66212"/>
          <a:stretch>
            <a:fillRect/>
          </a:stretch>
        </p:blipFill>
        <p:spPr bwMode="auto">
          <a:xfrm>
            <a:off x="1691680" y="1484784"/>
            <a:ext cx="1767313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29" r="55795" b="35153"/>
          <a:stretch>
            <a:fillRect/>
          </a:stretch>
        </p:blipFill>
        <p:spPr bwMode="auto">
          <a:xfrm>
            <a:off x="1835696" y="2852936"/>
            <a:ext cx="162620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7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</a:t>
            </a:r>
            <a:r>
              <a:rPr lang="cs-CZ" sz="2400" dirty="0" smtClean="0">
                <a:latin typeface="Calibri" panose="020F0502020204030204" pitchFamily="34" charset="0"/>
              </a:rPr>
              <a:t>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</a:t>
            </a:r>
            <a:r>
              <a:rPr lang="cs-CZ" sz="2400" dirty="0" smtClean="0">
                <a:latin typeface="Calibri" panose="020F0502020204030204" pitchFamily="34" charset="0"/>
              </a:rPr>
              <a:t>délky (KRÁTKÁ </a:t>
            </a:r>
            <a:r>
              <a:rPr lang="cs-CZ" sz="2400" dirty="0" smtClean="0">
                <a:latin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</a:rPr>
              <a:t>DLOUHÁ)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433982"/>
            <a:ext cx="727280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seskupení fonémů v jazyce je (fonologická) slabika; tzn. slabika je základním prvkem souvislé řeči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stavební prvky slabiky – 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slabiku tvoří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jádro je vrchol slabiky tvořený samohláskou nebo slabikotvornou souhláskou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se objevují tzv. </a:t>
            </a:r>
            <a:r>
              <a:rPr lang="cs-CZ" sz="2400" b="1" dirty="0" smtClean="0">
                <a:latin typeface="Calibri" panose="020F0502020204030204" pitchFamily="34" charset="0"/>
              </a:rPr>
              <a:t>otevřené slabiky </a:t>
            </a:r>
            <a:r>
              <a:rPr lang="cs-CZ" sz="2400" dirty="0" smtClean="0">
                <a:latin typeface="Calibri" panose="020F0502020204030204" pitchFamily="34" charset="0"/>
              </a:rPr>
              <a:t>(KV); </a:t>
            </a:r>
            <a:r>
              <a:rPr lang="cs-CZ" sz="2400" b="1" dirty="0" smtClean="0">
                <a:latin typeface="Calibri" panose="020F0502020204030204" pitchFamily="34" charset="0"/>
              </a:rPr>
              <a:t>zavřené slabiky</a:t>
            </a:r>
            <a:r>
              <a:rPr lang="cs-CZ" sz="2400" dirty="0" smtClean="0">
                <a:latin typeface="Calibri" panose="020F0502020204030204" pitchFamily="34" charset="0"/>
              </a:rPr>
              <a:t> (KVK) a nejméně časté zavřené slabiky s neobsazenou </a:t>
            </a:r>
            <a:r>
              <a:rPr lang="cs-CZ" sz="2400" dirty="0" err="1" smtClean="0">
                <a:latin typeface="Calibri" panose="020F0502020204030204" pitchFamily="34" charset="0"/>
              </a:rPr>
              <a:t>praeturou</a:t>
            </a:r>
            <a:r>
              <a:rPr lang="cs-CZ" sz="2400" dirty="0" smtClean="0">
                <a:latin typeface="Calibri" panose="020F0502020204030204" pitchFamily="34" charset="0"/>
              </a:rPr>
              <a:t> (VK), které se </a:t>
            </a:r>
            <a:r>
              <a:rPr lang="cs-CZ" sz="2400" dirty="0" smtClean="0">
                <a:latin typeface="Calibri" panose="020F0502020204030204" pitchFamily="34" charset="0"/>
              </a:rPr>
              <a:t>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nespisovném </a:t>
            </a:r>
            <a:r>
              <a:rPr lang="cs-CZ" sz="2400" dirty="0" smtClean="0">
                <a:latin typeface="Calibri" panose="020F0502020204030204" pitchFamily="34" charset="0"/>
              </a:rPr>
              <a:t>jazyce doplňují konsonantem (K)VK (např. </a:t>
            </a:r>
            <a:r>
              <a:rPr lang="cs-CZ" sz="2400" i="1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0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80729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maximálně obsazené pozice mají slova (např.) </a:t>
            </a:r>
            <a:r>
              <a:rPr lang="cs-CZ" sz="2400" i="1" dirty="0" smtClean="0">
                <a:latin typeface="Calibri" panose="020F0502020204030204" pitchFamily="34" charset="0"/>
              </a:rPr>
              <a:t>vstříc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pštros</a:t>
            </a:r>
            <a:r>
              <a:rPr lang="cs-CZ" sz="2400" dirty="0" smtClean="0">
                <a:latin typeface="Calibri" panose="020F0502020204030204" pitchFamily="34" charset="0"/>
              </a:rPr>
              <a:t>, které začínají skupinou konsonantů; </a:t>
            </a:r>
            <a:r>
              <a:rPr lang="cs-CZ" sz="2400" i="1" dirty="0" smtClean="0">
                <a:latin typeface="Calibri" panose="020F0502020204030204" pitchFamily="34" charset="0"/>
              </a:rPr>
              <a:t>zábst</a:t>
            </a:r>
            <a:r>
              <a:rPr lang="cs-CZ" sz="2400" dirty="0" smtClean="0">
                <a:latin typeface="Calibri" panose="020F0502020204030204" pitchFamily="34" charset="0"/>
              </a:rPr>
              <a:t> nebo </a:t>
            </a:r>
            <a:r>
              <a:rPr lang="cs-CZ" sz="2400" i="1" dirty="0" smtClean="0">
                <a:latin typeface="Calibri" panose="020F0502020204030204" pitchFamily="34" charset="0"/>
              </a:rPr>
              <a:t>pomst</a:t>
            </a:r>
            <a:r>
              <a:rPr lang="cs-CZ" sz="2400" dirty="0" smtClean="0">
                <a:latin typeface="Calibri" panose="020F0502020204030204" pitchFamily="34" charset="0"/>
              </a:rPr>
              <a:t> končí na  3 konsonanty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nejvíce hlásek pohromadě tvořících jednu slabiku pak mají slova jako např. </a:t>
            </a:r>
            <a:r>
              <a:rPr lang="cs-CZ" sz="2400" i="1" dirty="0" smtClean="0">
                <a:latin typeface="Calibri" panose="020F0502020204030204" pitchFamily="34" charset="0"/>
              </a:rPr>
              <a:t>strast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ctnost</a:t>
            </a:r>
          </a:p>
        </p:txBody>
      </p:sp>
    </p:spTree>
    <p:extLst>
      <p:ext uri="{BB962C8B-B14F-4D97-AF65-F5344CB8AC3E}">
        <p14:creationId xmlns:p14="http://schemas.microsoft.com/office/powerpoint/2010/main" val="21578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836712"/>
            <a:ext cx="68407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cs-CZ" sz="2800" b="1" dirty="0" smtClean="0">
                <a:latin typeface="Calibri" panose="020F0502020204030204" pitchFamily="34" charset="0"/>
              </a:rPr>
              <a:t>Třídění hlásek</a:t>
            </a: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1. samohlásky; 2. souhlásky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vzájemně </a:t>
            </a:r>
            <a:r>
              <a:rPr lang="cs-CZ" sz="2400" dirty="0">
                <a:latin typeface="Calibri" panose="020F0502020204030204" pitchFamily="34" charset="0"/>
              </a:rPr>
              <a:t>liší z mnoha </a:t>
            </a:r>
            <a:r>
              <a:rPr lang="cs-CZ" sz="2400" dirty="0" smtClean="0">
                <a:latin typeface="Calibri" panose="020F0502020204030204" pitchFamily="34" charset="0"/>
              </a:rPr>
              <a:t>hledisek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Z </a:t>
            </a:r>
            <a:r>
              <a:rPr lang="cs-CZ" sz="2400" dirty="0">
                <a:latin typeface="Calibri" panose="020F0502020204030204" pitchFamily="34" charset="0"/>
              </a:rPr>
              <a:t>objektivního hlediska </a:t>
            </a:r>
            <a:r>
              <a:rPr lang="cs-CZ" sz="2400" dirty="0" smtClean="0">
                <a:latin typeface="Calibri" panose="020F0502020204030204" pitchFamily="34" charset="0"/>
              </a:rPr>
              <a:t>rozeznáváme </a:t>
            </a:r>
            <a:r>
              <a:rPr lang="cs-CZ" sz="2400" dirty="0">
                <a:latin typeface="Calibri" panose="020F0502020204030204" pitchFamily="34" charset="0"/>
              </a:rPr>
              <a:t>dva základní okruhy dělení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artikulační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nastavení mluvidel a jejich 	</a:t>
            </a:r>
            <a:r>
              <a:rPr lang="cs-CZ" sz="2400" dirty="0" smtClean="0">
                <a:latin typeface="Calibri" panose="020F0502020204030204" pitchFamily="34" charset="0"/>
              </a:rPr>
              <a:t>pohybů)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akustické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zvukové stavby hlásek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4"/>
            <a:ext cx="734481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Samohlásky</a:t>
            </a: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eština má 10 samohlásek (vokalických fonémů)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těmto fonémům odpovídá 14 grafémů (+ y, ý, ů, ě)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(+ 3 diftongy) 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Opozice kvantity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korelačních dvojic (dlouhý člen páru by měl vykazovat zhruba dvojnásobné trvání oproti členu krátkému)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kvantita je v češtině významotvorná: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dráha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drahá; mysli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myslí; jejich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jejích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ojediněle dublety (ovšem stylisticky nerovnocenné):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pero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péro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dveře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dvéře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980729"/>
            <a:ext cx="77768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samohlásek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- artikulační podstatou samohlásek je nastavení určitého tvaru zvukovodu na hrtanem pomocí jazyka a rtů</a:t>
            </a: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Vokalický trojúhelník</a:t>
            </a: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schematický systém vokalických fonémů, který naznačuje rozdíly založené na pohybu jazyka při tvoření jednotlivých samohlásek</a:t>
            </a: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horizontální: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přední-střední-zadní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vertikální: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vysoké-středové-nízké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zaokrouhlení rtů (labializace) – v případě zadních samohlásek </a:t>
            </a:r>
            <a:r>
              <a:rPr lang="cs-CZ" sz="2400" i="1" dirty="0" smtClean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ó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ú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1082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4351</TotalTime>
  <Words>843</Words>
  <Application>Microsoft Office PowerPoint</Application>
  <PresentationFormat>Předvádění na obrazovce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Kapitoly  z fonetiky a fonologie českého jazyka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649</cp:revision>
  <dcterms:created xsi:type="dcterms:W3CDTF">2013-04-13T14:50:58Z</dcterms:created>
  <dcterms:modified xsi:type="dcterms:W3CDTF">2014-11-06T13:47:29Z</dcterms:modified>
</cp:coreProperties>
</file>