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EB22884-B7C8-4A0D-882A-6943B7772CDF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35137B-512B-42D1-AB80-FD9C38CB6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3024336"/>
          </a:xfrm>
        </p:spPr>
        <p:txBody>
          <a:bodyPr>
            <a:normAutofit fontScale="90000"/>
          </a:bodyPr>
          <a:lstStyle/>
          <a:p>
            <a:pPr algn="l"/>
            <a:r>
              <a:rPr lang="cs-CZ" cap="small" dirty="0" smtClean="0"/>
              <a:t>Indoevropský souhláskový systém a jeho vývoj v praslovanštině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21784"/>
          </a:xfrm>
        </p:spPr>
        <p:txBody>
          <a:bodyPr/>
          <a:lstStyle/>
          <a:p>
            <a:pPr algn="ctr"/>
            <a:r>
              <a:rPr lang="cs-CZ" dirty="0" smtClean="0"/>
              <a:t>nové </a:t>
            </a:r>
            <a:r>
              <a:rPr lang="cs-CZ" dirty="0" err="1" smtClean="0"/>
              <a:t>psl</a:t>
            </a:r>
            <a:r>
              <a:rPr lang="cs-CZ" dirty="0" smtClean="0"/>
              <a:t>. souhlásky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/>
                </a:solidFill>
              </a:rPr>
              <a:t>z</a:t>
            </a:r>
            <a:r>
              <a:rPr lang="cs-CZ" sz="3200" dirty="0" smtClean="0"/>
              <a:t>  </a:t>
            </a:r>
          </a:p>
          <a:p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	vznik znělostní asimilací ze </a:t>
            </a:r>
            <a:r>
              <a:rPr lang="cs-CZ" sz="3200" i="1" dirty="0" smtClean="0"/>
              <a:t>s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	např.: č. </a:t>
            </a:r>
            <a:r>
              <a:rPr lang="cs-CZ" sz="3200" i="1" dirty="0" smtClean="0"/>
              <a:t>hní</a:t>
            </a:r>
            <a:r>
              <a:rPr lang="cs-CZ" sz="3200" b="1" i="1" dirty="0" smtClean="0"/>
              <a:t>z</a:t>
            </a:r>
            <a:r>
              <a:rPr lang="cs-CZ" sz="3200" i="1" dirty="0" smtClean="0"/>
              <a:t>do</a:t>
            </a:r>
            <a:r>
              <a:rPr lang="cs-CZ" sz="3200" dirty="0" smtClean="0"/>
              <a:t>, </a:t>
            </a:r>
            <a:r>
              <a:rPr lang="cs-CZ" sz="3200" dirty="0" err="1" smtClean="0"/>
              <a:t>pův</a:t>
            </a:r>
            <a:r>
              <a:rPr lang="cs-CZ" sz="3200" dirty="0" smtClean="0"/>
              <a:t>. </a:t>
            </a:r>
            <a:r>
              <a:rPr lang="cs-CZ" sz="3200" i="1" dirty="0" smtClean="0"/>
              <a:t>ni-</a:t>
            </a:r>
            <a:r>
              <a:rPr lang="cs-CZ" sz="3200" b="1" i="1" dirty="0" err="1" smtClean="0"/>
              <a:t>s</a:t>
            </a:r>
            <a:r>
              <a:rPr lang="cs-CZ" sz="3200" i="1" dirty="0" err="1" smtClean="0"/>
              <a:t>do</a:t>
            </a:r>
            <a:r>
              <a:rPr lang="cs-CZ" sz="3200" dirty="0" smtClean="0"/>
              <a:t> (souvislost se </a:t>
            </a:r>
            <a:r>
              <a:rPr lang="cs-CZ" sz="3200" i="1" dirty="0" err="1" smtClean="0"/>
              <a:t>seděti</a:t>
            </a:r>
            <a:r>
              <a:rPr lang="cs-CZ" sz="3200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raně </a:t>
            </a:r>
            <a:r>
              <a:rPr lang="cs-CZ" dirty="0" err="1" smtClean="0"/>
              <a:t>psl</a:t>
            </a:r>
            <a:r>
              <a:rPr lang="cs-CZ" dirty="0" smtClean="0"/>
              <a:t>. konsonantický systém: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/>
              <a:t>	</a:t>
            </a:r>
            <a:r>
              <a:rPr lang="cs-CZ" sz="3600" i="1" dirty="0" smtClean="0"/>
              <a:t>p		b</a:t>
            </a:r>
            <a:endParaRPr lang="cs-CZ" sz="3600" dirty="0" smtClean="0"/>
          </a:p>
          <a:p>
            <a:pPr>
              <a:buNone/>
            </a:pPr>
            <a:r>
              <a:rPr lang="cs-CZ" sz="3600" i="1" dirty="0" smtClean="0"/>
              <a:t>	t		d		s		z</a:t>
            </a:r>
            <a:endParaRPr lang="cs-CZ" sz="3600" dirty="0" smtClean="0"/>
          </a:p>
          <a:p>
            <a:pPr>
              <a:buNone/>
            </a:pPr>
            <a:r>
              <a:rPr lang="cs-CZ" sz="3600" i="1" dirty="0" smtClean="0"/>
              <a:t>					(š)</a:t>
            </a:r>
            <a:endParaRPr lang="cs-CZ" sz="3600" dirty="0" smtClean="0"/>
          </a:p>
          <a:p>
            <a:pPr>
              <a:buNone/>
            </a:pPr>
            <a:r>
              <a:rPr lang="cs-CZ" sz="3600" i="1" dirty="0" smtClean="0"/>
              <a:t>	k		g		(ch)</a:t>
            </a:r>
            <a:endParaRPr lang="cs-CZ" sz="3600" dirty="0" smtClean="0"/>
          </a:p>
          <a:p>
            <a:endParaRPr lang="cs-CZ" sz="3600" dirty="0" smtClean="0"/>
          </a:p>
          <a:p>
            <a:endParaRPr lang="cs-CZ" sz="3600" dirty="0" smtClean="0"/>
          </a:p>
          <a:p>
            <a:pPr>
              <a:buNone/>
            </a:pPr>
            <a:r>
              <a:rPr lang="cs-CZ" sz="3600" i="1" dirty="0" smtClean="0"/>
              <a:t>	+ r, l, m, n</a:t>
            </a: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neslabičné </a:t>
            </a:r>
            <a:r>
              <a:rPr lang="cs-CZ" sz="3600" i="1" dirty="0" smtClean="0"/>
              <a:t>i, u </a:t>
            </a: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Vývoj slovanských jazyků:</a:t>
            </a:r>
            <a:endParaRPr lang="cs-CZ" dirty="0" smtClean="0"/>
          </a:p>
          <a:p>
            <a:r>
              <a:rPr lang="cs-CZ" dirty="0" smtClean="0"/>
              <a:t>baltoslovanská jazyková jednota – od zač. 2. tis. do zač. 1. tis. př. K. </a:t>
            </a:r>
          </a:p>
          <a:p>
            <a:r>
              <a:rPr lang="cs-CZ" dirty="0" smtClean="0"/>
              <a:t>praslovanská jazyková jednota, </a:t>
            </a:r>
            <a:r>
              <a:rPr lang="cs-CZ" dirty="0" err="1" smtClean="0"/>
              <a:t>protoslovanský</a:t>
            </a:r>
            <a:r>
              <a:rPr lang="cs-CZ" dirty="0" smtClean="0"/>
              <a:t> jazyk – rozpad od 2. </a:t>
            </a:r>
            <a:r>
              <a:rPr lang="cs-CZ" dirty="0" err="1" smtClean="0"/>
              <a:t>pol</a:t>
            </a:r>
            <a:r>
              <a:rPr lang="cs-CZ" dirty="0" smtClean="0"/>
              <a:t>. 1. tis. př. K.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praslovanský jazyk – od 5. stol. př. K.</a:t>
            </a:r>
          </a:p>
          <a:p>
            <a:pPr>
              <a:buNone/>
            </a:pPr>
            <a:r>
              <a:rPr lang="cs-CZ" dirty="0" smtClean="0"/>
              <a:t>		starší </a:t>
            </a:r>
            <a:r>
              <a:rPr lang="cs-CZ" dirty="0" err="1" smtClean="0"/>
              <a:t>obd</a:t>
            </a:r>
            <a:r>
              <a:rPr lang="cs-CZ" dirty="0" smtClean="0"/>
              <a:t>. – do 4.-5. stol.</a:t>
            </a:r>
          </a:p>
          <a:p>
            <a:pPr>
              <a:buNone/>
            </a:pPr>
            <a:r>
              <a:rPr lang="cs-CZ" dirty="0" smtClean="0"/>
              <a:t>		mladší </a:t>
            </a:r>
            <a:r>
              <a:rPr lang="cs-CZ" dirty="0" err="1" smtClean="0"/>
              <a:t>obd</a:t>
            </a:r>
            <a:r>
              <a:rPr lang="cs-CZ" dirty="0" smtClean="0"/>
              <a:t>. – od 4.-5. stol. do 8. stol.</a:t>
            </a:r>
          </a:p>
          <a:p>
            <a:r>
              <a:rPr lang="cs-CZ" dirty="0" smtClean="0"/>
              <a:t>jednotlivé slovanské jazyky: jižní, východní, západní větev – od 9.-10. stol.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/>
          <a:lstStyle/>
          <a:p>
            <a:r>
              <a:rPr lang="cs-CZ" sz="3200" b="1" dirty="0" smtClean="0"/>
              <a:t>3 řady guturál </a:t>
            </a:r>
          </a:p>
          <a:p>
            <a:pPr>
              <a:buNone/>
            </a:pPr>
            <a:r>
              <a:rPr lang="cs-CZ" sz="3200" dirty="0" smtClean="0"/>
              <a:t> </a:t>
            </a:r>
          </a:p>
          <a:p>
            <a:pPr>
              <a:buNone/>
            </a:pPr>
            <a:r>
              <a:rPr lang="cs-CZ" sz="3200" dirty="0" smtClean="0"/>
              <a:t>1. čisté veláry: 		*k, *g</a:t>
            </a:r>
          </a:p>
          <a:p>
            <a:pPr>
              <a:buNone/>
            </a:pPr>
            <a:r>
              <a:rPr lang="cs-CZ" sz="3200" dirty="0" smtClean="0"/>
              <a:t>2. palatální veláry: 	*k’, *g’ </a:t>
            </a:r>
          </a:p>
          <a:p>
            <a:pPr>
              <a:buNone/>
            </a:pPr>
            <a:r>
              <a:rPr lang="cs-CZ" sz="3200" dirty="0" smtClean="0"/>
              <a:t>3. labioveláry:    		*</a:t>
            </a:r>
            <a:r>
              <a:rPr lang="cs-CZ" sz="3200" dirty="0" err="1" smtClean="0"/>
              <a:t>k</a:t>
            </a:r>
            <a:r>
              <a:rPr lang="cs-CZ" sz="3200" baseline="30000" dirty="0" err="1" smtClean="0"/>
              <a:t>w</a:t>
            </a:r>
            <a:r>
              <a:rPr lang="cs-CZ" sz="3200" dirty="0" smtClean="0"/>
              <a:t>, *</a:t>
            </a:r>
            <a:r>
              <a:rPr lang="cs-CZ" sz="3200" dirty="0" err="1" smtClean="0"/>
              <a:t>g</a:t>
            </a:r>
            <a:r>
              <a:rPr lang="cs-CZ" sz="3200" baseline="30000" dirty="0" err="1" smtClean="0"/>
              <a:t>w</a:t>
            </a:r>
            <a:r>
              <a:rPr lang="cs-CZ" sz="3200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88843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kentumové jazyky</a:t>
            </a:r>
            <a:r>
              <a:rPr lang="cs-CZ" dirty="0" smtClean="0"/>
              <a:t> – západoevropské</a:t>
            </a:r>
          </a:p>
          <a:p>
            <a:pPr>
              <a:buNone/>
            </a:pPr>
            <a:r>
              <a:rPr lang="cs-CZ" dirty="0" smtClean="0"/>
              <a:t>		např. germánské, románské, řečtina, 	východní chetitština</a:t>
            </a:r>
          </a:p>
          <a:p>
            <a:pPr>
              <a:buNone/>
            </a:pPr>
            <a:r>
              <a:rPr lang="cs-CZ" dirty="0" smtClean="0"/>
              <a:t>		lat. </a:t>
            </a:r>
            <a:r>
              <a:rPr lang="cs-CZ" i="1" dirty="0" err="1" smtClean="0"/>
              <a:t>centum</a:t>
            </a:r>
            <a:r>
              <a:rPr lang="cs-CZ" dirty="0" smtClean="0"/>
              <a:t> (čteno s </a:t>
            </a:r>
            <a:r>
              <a:rPr lang="cs-CZ" i="1" dirty="0" smtClean="0"/>
              <a:t>k-</a:t>
            </a:r>
            <a:r>
              <a:rPr lang="cs-CZ" dirty="0" smtClean="0"/>
              <a:t>) = „sto“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satemové</a:t>
            </a:r>
            <a:r>
              <a:rPr lang="cs-CZ" dirty="0" smtClean="0"/>
              <a:t> </a:t>
            </a:r>
            <a:r>
              <a:rPr lang="cs-CZ" b="1" dirty="0" smtClean="0"/>
              <a:t>jazyky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	např. indické, baltské, slovanské 	jazyky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sti</a:t>
            </a:r>
            <a:r>
              <a:rPr lang="cs-CZ" dirty="0" smtClean="0"/>
              <a:t>. </a:t>
            </a:r>
            <a:r>
              <a:rPr lang="cs-CZ" i="1" dirty="0" err="1" smtClean="0"/>
              <a:t>sátám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sto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013176"/>
            <a:ext cx="8183880" cy="864096"/>
          </a:xfrm>
        </p:spPr>
        <p:txBody>
          <a:bodyPr/>
          <a:lstStyle/>
          <a:p>
            <a:r>
              <a:rPr lang="cs-CZ" dirty="0" smtClean="0"/>
              <a:t>Kentumové a satemové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42484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000" dirty="0" smtClean="0"/>
              <a:t>kentumové: </a:t>
            </a:r>
            <a:r>
              <a:rPr lang="cs-CZ" sz="3000" dirty="0" err="1" smtClean="0"/>
              <a:t>řec</a:t>
            </a:r>
            <a:r>
              <a:rPr lang="cs-CZ" sz="3000" dirty="0" smtClean="0"/>
              <a:t>. </a:t>
            </a:r>
            <a:r>
              <a:rPr lang="cs-CZ" sz="3000" b="1" i="1" dirty="0" err="1" smtClean="0"/>
              <a:t>h</a:t>
            </a:r>
            <a:r>
              <a:rPr lang="cs-CZ" sz="3000" i="1" dirty="0" err="1" smtClean="0"/>
              <a:t>ekaton</a:t>
            </a:r>
            <a:r>
              <a:rPr lang="cs-CZ" sz="3000" dirty="0" smtClean="0"/>
              <a:t>, </a:t>
            </a:r>
            <a:r>
              <a:rPr lang="cs-CZ" sz="3000" dirty="0" err="1" smtClean="0"/>
              <a:t>gót</a:t>
            </a:r>
            <a:r>
              <a:rPr lang="cs-CZ" sz="3000" dirty="0" smtClean="0"/>
              <a:t>. </a:t>
            </a:r>
            <a:r>
              <a:rPr lang="cs-CZ" sz="3000" b="1" i="1" dirty="0" err="1" smtClean="0"/>
              <a:t>h</a:t>
            </a:r>
            <a:r>
              <a:rPr lang="cs-CZ" sz="3000" i="1" dirty="0" err="1" smtClean="0"/>
              <a:t>und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satemové: </a:t>
            </a:r>
            <a:r>
              <a:rPr lang="cs-CZ" sz="3000" dirty="0" err="1" smtClean="0"/>
              <a:t>sti</a:t>
            </a:r>
            <a:r>
              <a:rPr lang="cs-CZ" sz="3000" dirty="0" smtClean="0"/>
              <a:t>. </a:t>
            </a:r>
            <a:r>
              <a:rPr lang="cs-CZ" sz="3000" b="1" i="1" dirty="0" smtClean="0"/>
              <a:t>s’</a:t>
            </a:r>
            <a:r>
              <a:rPr lang="cs-CZ" sz="3000" i="1" dirty="0" err="1" smtClean="0"/>
              <a:t>ata</a:t>
            </a:r>
            <a:r>
              <a:rPr lang="cs-CZ" sz="3000" dirty="0" smtClean="0"/>
              <a:t>, lit. </a:t>
            </a:r>
            <a:r>
              <a:rPr lang="cs-CZ" sz="3000" b="1" i="1" dirty="0" err="1" smtClean="0"/>
              <a:t>š</a:t>
            </a:r>
            <a:r>
              <a:rPr lang="cs-CZ" sz="3000" i="1" dirty="0" err="1" smtClean="0"/>
              <a:t>imtas</a:t>
            </a:r>
            <a:r>
              <a:rPr lang="cs-CZ" sz="3000" dirty="0" smtClean="0"/>
              <a:t>, </a:t>
            </a:r>
            <a:r>
              <a:rPr lang="cs-CZ" sz="3000" dirty="0" err="1" smtClean="0"/>
              <a:t>stsl</a:t>
            </a:r>
            <a:r>
              <a:rPr lang="cs-CZ" sz="3000" dirty="0" smtClean="0"/>
              <a:t>. </a:t>
            </a:r>
            <a:r>
              <a:rPr lang="cs-CZ" sz="3000" b="1" i="1" dirty="0" smtClean="0"/>
              <a:t>s</a:t>
            </a:r>
            <a:r>
              <a:rPr lang="az-Cyrl-AZ" sz="3000" i="1" dirty="0" smtClean="0">
                <a:sym typeface="Times New Roman"/>
              </a:rPr>
              <a:t>Ъ</a:t>
            </a:r>
            <a:r>
              <a:rPr lang="cs-CZ" sz="3000" i="1" dirty="0" smtClean="0"/>
              <a:t>to</a:t>
            </a:r>
            <a:endParaRPr lang="cs-CZ" sz="3000" dirty="0" smtClean="0"/>
          </a:p>
          <a:p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kentumové: </a:t>
            </a:r>
            <a:r>
              <a:rPr lang="cs-CZ" sz="3000" dirty="0" err="1" smtClean="0"/>
              <a:t>řec</a:t>
            </a:r>
            <a:r>
              <a:rPr lang="cs-CZ" sz="3000" dirty="0" smtClean="0"/>
              <a:t>. </a:t>
            </a:r>
            <a:r>
              <a:rPr lang="cs-CZ" sz="3000" b="1" i="1" dirty="0" err="1" smtClean="0"/>
              <a:t>k</a:t>
            </a:r>
            <a:r>
              <a:rPr lang="cs-CZ" sz="3000" i="1" dirty="0" err="1" smtClean="0"/>
              <a:t>ardia</a:t>
            </a:r>
            <a:r>
              <a:rPr lang="cs-CZ" sz="3000" dirty="0" smtClean="0"/>
              <a:t>, </a:t>
            </a:r>
            <a:r>
              <a:rPr lang="cs-CZ" sz="3000" dirty="0" err="1" smtClean="0"/>
              <a:t>gót</a:t>
            </a:r>
            <a:r>
              <a:rPr lang="cs-CZ" sz="3000" dirty="0" smtClean="0"/>
              <a:t>. </a:t>
            </a:r>
            <a:r>
              <a:rPr lang="cs-CZ" sz="3000" b="1" i="1" dirty="0" err="1" smtClean="0"/>
              <a:t>h</a:t>
            </a:r>
            <a:r>
              <a:rPr lang="cs-CZ" sz="3000" i="1" dirty="0" err="1" smtClean="0"/>
              <a:t>aírto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satemové: </a:t>
            </a:r>
            <a:r>
              <a:rPr lang="cs-CZ" sz="3000" dirty="0" err="1" smtClean="0"/>
              <a:t>sti</a:t>
            </a:r>
            <a:r>
              <a:rPr lang="cs-CZ" sz="3000" dirty="0" smtClean="0"/>
              <a:t>. </a:t>
            </a:r>
            <a:r>
              <a:rPr lang="cs-CZ" sz="3000" i="1" dirty="0" smtClean="0"/>
              <a:t>vi</a:t>
            </a:r>
            <a:r>
              <a:rPr lang="cs-CZ" sz="3000" b="1" i="1" dirty="0" smtClean="0"/>
              <a:t>s</a:t>
            </a:r>
            <a:r>
              <a:rPr lang="cs-CZ" sz="3000" i="1" dirty="0" smtClean="0"/>
              <a:t>’</a:t>
            </a:r>
            <a:r>
              <a:rPr lang="cs-CZ" sz="3000" dirty="0" smtClean="0"/>
              <a:t>-, lit. </a:t>
            </a:r>
            <a:r>
              <a:rPr lang="cs-CZ" sz="3000" b="1" i="1" dirty="0" err="1" smtClean="0"/>
              <a:t>š</a:t>
            </a:r>
            <a:r>
              <a:rPr lang="cs-CZ" sz="3000" i="1" dirty="0" err="1" smtClean="0"/>
              <a:t>irdis</a:t>
            </a:r>
            <a:r>
              <a:rPr lang="cs-CZ" sz="3000" dirty="0" smtClean="0"/>
              <a:t>, </a:t>
            </a:r>
            <a:r>
              <a:rPr lang="cs-CZ" sz="3000" dirty="0" err="1" smtClean="0"/>
              <a:t>stsl</a:t>
            </a:r>
            <a:r>
              <a:rPr lang="cs-CZ" sz="3000" dirty="0" smtClean="0"/>
              <a:t>. </a:t>
            </a:r>
            <a:r>
              <a:rPr lang="cs-CZ" sz="3000" b="1" i="1" dirty="0" err="1" smtClean="0"/>
              <a:t>s</a:t>
            </a:r>
            <a:r>
              <a:rPr lang="cs-CZ" sz="3000" i="1" dirty="0" err="1" smtClean="0"/>
              <a:t>r</a:t>
            </a:r>
            <a:r>
              <a:rPr lang="az-Cyrl-AZ" sz="3000" i="1" dirty="0" smtClean="0">
                <a:sym typeface="Times New Roman"/>
              </a:rPr>
              <a:t>Ь</a:t>
            </a:r>
            <a:r>
              <a:rPr lang="cs-CZ" sz="3000" i="1" dirty="0" smtClean="0"/>
              <a:t>d</a:t>
            </a:r>
            <a:r>
              <a:rPr lang="az-Cyrl-AZ" sz="3000" i="1" dirty="0" smtClean="0">
                <a:sym typeface="Times New Roman"/>
              </a:rPr>
              <a:t>Ъ</a:t>
            </a:r>
            <a:r>
              <a:rPr lang="cs-CZ" sz="3000" i="1" dirty="0" err="1" smtClean="0"/>
              <a:t>ce</a:t>
            </a:r>
            <a:endParaRPr lang="cs-CZ" sz="3000" dirty="0" smtClean="0"/>
          </a:p>
          <a:p>
            <a:pPr>
              <a:buNone/>
            </a:pPr>
            <a:r>
              <a:rPr lang="cs-CZ" sz="3000" i="1" dirty="0" smtClean="0"/>
              <a:t> 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kentumové: </a:t>
            </a:r>
            <a:r>
              <a:rPr lang="cs-CZ" sz="3000" dirty="0" err="1" smtClean="0"/>
              <a:t>řec</a:t>
            </a:r>
            <a:r>
              <a:rPr lang="cs-CZ" sz="3000" dirty="0" smtClean="0"/>
              <a:t>. </a:t>
            </a:r>
            <a:r>
              <a:rPr lang="cs-CZ" sz="3000" i="1" dirty="0" err="1" smtClean="0"/>
              <a:t>oi</a:t>
            </a:r>
            <a:r>
              <a:rPr lang="cs-CZ" sz="3000" b="1" i="1" dirty="0" err="1" smtClean="0"/>
              <a:t>k</a:t>
            </a:r>
            <a:r>
              <a:rPr lang="cs-CZ" sz="3000" i="1" dirty="0" err="1" smtClean="0"/>
              <a:t>os</a:t>
            </a:r>
            <a:r>
              <a:rPr lang="cs-CZ" sz="3000" dirty="0" smtClean="0"/>
              <a:t>, lat. </a:t>
            </a:r>
            <a:r>
              <a:rPr lang="cs-CZ" sz="3000" i="1" dirty="0" err="1" smtClean="0"/>
              <a:t>vi</a:t>
            </a:r>
            <a:r>
              <a:rPr lang="cs-CZ" sz="3000" b="1" i="1" dirty="0" err="1" smtClean="0"/>
              <a:t>c</a:t>
            </a:r>
            <a:r>
              <a:rPr lang="cs-CZ" sz="3000" i="1" dirty="0" err="1" smtClean="0"/>
              <a:t>us</a:t>
            </a:r>
            <a:r>
              <a:rPr lang="cs-CZ" sz="3000" dirty="0" smtClean="0"/>
              <a:t>, </a:t>
            </a:r>
          </a:p>
          <a:p>
            <a:pPr>
              <a:buNone/>
            </a:pPr>
            <a:r>
              <a:rPr lang="cs-CZ" sz="3000" dirty="0" smtClean="0"/>
              <a:t>				</a:t>
            </a:r>
            <a:r>
              <a:rPr lang="cs-CZ" sz="3000" dirty="0" err="1" smtClean="0"/>
              <a:t>gót</a:t>
            </a:r>
            <a:r>
              <a:rPr lang="cs-CZ" sz="3000" dirty="0" smtClean="0"/>
              <a:t>. </a:t>
            </a:r>
            <a:r>
              <a:rPr lang="cs-CZ" sz="3000" i="1" dirty="0" err="1" smtClean="0"/>
              <a:t>wei</a:t>
            </a:r>
            <a:r>
              <a:rPr lang="cs-CZ" sz="3000" b="1" i="1" dirty="0" err="1" smtClean="0"/>
              <a:t>h</a:t>
            </a:r>
            <a:r>
              <a:rPr lang="cs-CZ" sz="3000" i="1" dirty="0" err="1" smtClean="0"/>
              <a:t>s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satemové: lit. </a:t>
            </a:r>
            <a:r>
              <a:rPr lang="cs-CZ" sz="3000" i="1" dirty="0" err="1" smtClean="0"/>
              <a:t>vie</a:t>
            </a:r>
            <a:r>
              <a:rPr lang="cs-CZ" sz="3000" b="1" i="1" dirty="0" err="1" smtClean="0"/>
              <a:t>š</a:t>
            </a:r>
            <a:r>
              <a:rPr lang="cs-CZ" sz="3000" i="1" dirty="0" smtClean="0"/>
              <a:t>-</a:t>
            </a:r>
            <a:r>
              <a:rPr lang="cs-CZ" sz="3000" i="1" dirty="0" err="1" smtClean="0"/>
              <a:t>pats</a:t>
            </a:r>
            <a:r>
              <a:rPr lang="cs-CZ" sz="3000" dirty="0" smtClean="0"/>
              <a:t>, </a:t>
            </a:r>
            <a:r>
              <a:rPr lang="cs-CZ" sz="3000" dirty="0" err="1" smtClean="0"/>
              <a:t>stsl</a:t>
            </a:r>
            <a:r>
              <a:rPr lang="cs-CZ" sz="3000" dirty="0" smtClean="0"/>
              <a:t>. </a:t>
            </a:r>
            <a:r>
              <a:rPr lang="cs-CZ" sz="3000" i="1" dirty="0" smtClean="0"/>
              <a:t>v</a:t>
            </a:r>
            <a:r>
              <a:rPr lang="az-Cyrl-AZ" sz="3000" i="1" dirty="0" smtClean="0">
                <a:sym typeface="Times New Roman"/>
              </a:rPr>
              <a:t>Ь</a:t>
            </a:r>
            <a:r>
              <a:rPr lang="cs-CZ" sz="3000" b="1" i="1" dirty="0" smtClean="0"/>
              <a:t>s</a:t>
            </a:r>
            <a:r>
              <a:rPr lang="az-Cyrl-AZ" sz="3000" i="1" dirty="0" smtClean="0">
                <a:sym typeface="Times New Roman"/>
              </a:rPr>
              <a:t>Ь</a:t>
            </a:r>
            <a:r>
              <a:rPr lang="cs-CZ" sz="3000" i="1" dirty="0" smtClean="0"/>
              <a:t>,</a:t>
            </a:r>
            <a:r>
              <a:rPr lang="cs-CZ" sz="3000" dirty="0" smtClean="0"/>
              <a:t> </a:t>
            </a:r>
            <a:r>
              <a:rPr lang="cs-CZ" sz="3000" dirty="0" err="1" smtClean="0"/>
              <a:t>čes</a:t>
            </a:r>
            <a:r>
              <a:rPr lang="cs-CZ" sz="3000" dirty="0" smtClean="0"/>
              <a:t>. </a:t>
            </a:r>
            <a:r>
              <a:rPr lang="cs-CZ" sz="3000" i="1" dirty="0" smtClean="0"/>
              <a:t>ve</a:t>
            </a:r>
            <a:r>
              <a:rPr lang="cs-CZ" sz="3000" b="1" i="1" dirty="0" smtClean="0"/>
              <a:t>š</a:t>
            </a:r>
            <a:r>
              <a:rPr lang="cs-CZ" sz="3000" i="1" dirty="0" smtClean="0"/>
              <a:t>(</a:t>
            </a:r>
            <a:r>
              <a:rPr lang="cs-CZ" sz="3000" i="1" dirty="0" err="1" smtClean="0"/>
              <a:t>kerý</a:t>
            </a:r>
            <a:r>
              <a:rPr lang="cs-CZ" sz="3000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060848"/>
            <a:ext cx="8183880" cy="2657456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aspirované varianty souhlásek:</a:t>
            </a:r>
            <a:r>
              <a:rPr lang="cs-CZ" sz="3200" b="1" dirty="0" smtClean="0"/>
              <a:t> </a:t>
            </a:r>
            <a:endParaRPr lang="cs-CZ" sz="3200" dirty="0" smtClean="0"/>
          </a:p>
          <a:p>
            <a:pPr>
              <a:buNone/>
            </a:pPr>
            <a:r>
              <a:rPr lang="cs-CZ" sz="3200" i="1" dirty="0" smtClean="0"/>
              <a:t>	</a:t>
            </a:r>
            <a:r>
              <a:rPr lang="cs-CZ" sz="3200" i="1" dirty="0" err="1" smtClean="0"/>
              <a:t>bh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dh</a:t>
            </a:r>
            <a:r>
              <a:rPr lang="cs-CZ" sz="3200" i="1" dirty="0" smtClean="0"/>
              <a:t>, </a:t>
            </a:r>
            <a:r>
              <a:rPr lang="cs-CZ" sz="3200" i="1" dirty="0" err="1" smtClean="0"/>
              <a:t>gh</a:t>
            </a:r>
            <a:r>
              <a:rPr lang="cs-CZ" sz="3200" i="1" dirty="0" smtClean="0"/>
              <a:t>, g’ h, </a:t>
            </a:r>
            <a:r>
              <a:rPr lang="cs-CZ" sz="3200" i="1" dirty="0" err="1" smtClean="0"/>
              <a:t>g</a:t>
            </a:r>
            <a:r>
              <a:rPr lang="cs-CZ" sz="3200" i="1" baseline="30000" dirty="0" err="1" smtClean="0"/>
              <a:t>w</a:t>
            </a:r>
            <a:r>
              <a:rPr lang="cs-CZ" sz="3200" i="1" dirty="0" err="1" smtClean="0"/>
              <a:t>h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217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Aspirované souhlásky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b="1" i="1" dirty="0" smtClean="0"/>
              <a:t>k</a:t>
            </a:r>
            <a:r>
              <a:rPr lang="cs-CZ" i="1" dirty="0" smtClean="0"/>
              <a:t>osa</a:t>
            </a:r>
            <a:r>
              <a:rPr lang="cs-CZ" dirty="0" smtClean="0"/>
              <a:t> - „kštice“, rus. </a:t>
            </a:r>
            <a:r>
              <a:rPr lang="cs-CZ" b="1" i="1" dirty="0" smtClean="0"/>
              <a:t>k</a:t>
            </a:r>
            <a:r>
              <a:rPr lang="cs-CZ" i="1" dirty="0" smtClean="0"/>
              <a:t>osa</a:t>
            </a:r>
            <a:r>
              <a:rPr lang="cs-CZ" dirty="0" smtClean="0"/>
              <a:t> - „cop“,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b="1" i="1" dirty="0" smtClean="0"/>
              <a:t>k</a:t>
            </a:r>
            <a:r>
              <a:rPr lang="cs-CZ" i="1" dirty="0" smtClean="0"/>
              <a:t>osa</a:t>
            </a:r>
            <a:r>
              <a:rPr lang="cs-CZ" dirty="0" smtClean="0"/>
              <a:t> - „vrkoč“,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b="1" i="1" dirty="0" smtClean="0"/>
              <a:t>k</a:t>
            </a:r>
            <a:r>
              <a:rPr lang="cs-CZ" i="1" dirty="0" smtClean="0"/>
              <a:t>osa</a:t>
            </a:r>
            <a:r>
              <a:rPr lang="cs-CZ" dirty="0" smtClean="0"/>
              <a:t> - „vlasy“, lit. </a:t>
            </a:r>
            <a:r>
              <a:rPr lang="cs-CZ" b="1" i="1" dirty="0" smtClean="0"/>
              <a:t>k</a:t>
            </a:r>
            <a:r>
              <a:rPr lang="cs-CZ" i="1" dirty="0" smtClean="0"/>
              <a:t>asa</a:t>
            </a:r>
            <a:endParaRPr lang="cs-CZ" dirty="0" smtClean="0"/>
          </a:p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b="1" i="1" dirty="0" err="1" smtClean="0"/>
              <a:t>h</a:t>
            </a:r>
            <a:r>
              <a:rPr lang="cs-CZ" i="1" dirty="0" err="1" smtClean="0"/>
              <a:t>oniti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b="1" i="1" dirty="0" err="1" smtClean="0"/>
              <a:t>h</a:t>
            </a:r>
            <a:r>
              <a:rPr lang="cs-CZ" i="1" dirty="0" err="1" smtClean="0"/>
              <a:t>onić</a:t>
            </a:r>
            <a:r>
              <a:rPr lang="cs-CZ" dirty="0" smtClean="0"/>
              <a:t>, rus. </a:t>
            </a:r>
            <a:r>
              <a:rPr lang="cs-CZ" b="1" i="1" dirty="0" err="1" smtClean="0"/>
              <a:t>g</a:t>
            </a:r>
            <a:r>
              <a:rPr lang="cs-CZ" i="1" dirty="0" err="1" smtClean="0"/>
              <a:t>oniť</a:t>
            </a:r>
            <a:r>
              <a:rPr lang="cs-CZ" dirty="0" smtClean="0"/>
              <a:t>, </a:t>
            </a:r>
            <a:r>
              <a:rPr lang="cs-CZ" dirty="0" err="1" smtClean="0"/>
              <a:t>sch</a:t>
            </a:r>
            <a:r>
              <a:rPr lang="cs-CZ" dirty="0" smtClean="0"/>
              <a:t>. </a:t>
            </a:r>
            <a:r>
              <a:rPr lang="cs-CZ" b="1" i="1" dirty="0" err="1" smtClean="0"/>
              <a:t>g</a:t>
            </a:r>
            <a:r>
              <a:rPr lang="cs-CZ" i="1" dirty="0" err="1" smtClean="0"/>
              <a:t>oniti</a:t>
            </a:r>
            <a:r>
              <a:rPr lang="cs-CZ" dirty="0" smtClean="0"/>
              <a:t>, </a:t>
            </a:r>
            <a:r>
              <a:rPr lang="cs-CZ" dirty="0" err="1" smtClean="0"/>
              <a:t>sti</a:t>
            </a:r>
            <a:r>
              <a:rPr lang="cs-CZ" dirty="0" smtClean="0"/>
              <a:t>. </a:t>
            </a:r>
            <a:r>
              <a:rPr lang="cs-CZ" b="1" i="1" dirty="0" err="1" smtClean="0"/>
              <a:t>h</a:t>
            </a:r>
            <a:r>
              <a:rPr lang="cs-CZ" i="1" dirty="0" err="1" smtClean="0"/>
              <a:t>ánti</a:t>
            </a:r>
            <a:r>
              <a:rPr lang="cs-CZ" dirty="0" smtClean="0"/>
              <a:t> - „zabíjí“, </a:t>
            </a:r>
            <a:r>
              <a:rPr lang="cs-CZ" dirty="0" err="1" smtClean="0"/>
              <a:t>ide</a:t>
            </a:r>
            <a:r>
              <a:rPr lang="cs-CZ" dirty="0" smtClean="0"/>
              <a:t>. *</a:t>
            </a:r>
            <a:r>
              <a:rPr lang="cs-CZ" b="1" i="1" dirty="0" err="1" smtClean="0"/>
              <a:t>g</a:t>
            </a:r>
            <a:r>
              <a:rPr lang="cs-CZ" b="1" i="1" baseline="30000" dirty="0" err="1" smtClean="0"/>
              <a:t>w</a:t>
            </a:r>
            <a:r>
              <a:rPr lang="cs-CZ" b="1" i="1" dirty="0" err="1" smtClean="0"/>
              <a:t>h</a:t>
            </a:r>
            <a:r>
              <a:rPr lang="cs-CZ" i="1" dirty="0" err="1" smtClean="0"/>
              <a:t>on</a:t>
            </a:r>
            <a:r>
              <a:rPr lang="cs-CZ" dirty="0" smtClean="0"/>
              <a:t>-, *</a:t>
            </a:r>
            <a:r>
              <a:rPr lang="cs-CZ" b="1" i="1" dirty="0" err="1" smtClean="0"/>
              <a:t>g</a:t>
            </a:r>
            <a:r>
              <a:rPr lang="cs-CZ" b="1" i="1" baseline="30000" dirty="0" err="1" smtClean="0"/>
              <a:t>w</a:t>
            </a:r>
            <a:r>
              <a:rPr lang="cs-CZ" b="1" i="1" dirty="0" err="1" smtClean="0"/>
              <a:t>h</a:t>
            </a:r>
            <a:r>
              <a:rPr lang="cs-CZ" i="1" dirty="0" err="1" smtClean="0"/>
              <a:t>en</a:t>
            </a:r>
            <a:r>
              <a:rPr lang="cs-CZ" dirty="0" smtClean="0"/>
              <a:t>-</a:t>
            </a:r>
          </a:p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b="1" i="1" dirty="0" smtClean="0"/>
              <a:t>b</a:t>
            </a:r>
            <a:r>
              <a:rPr lang="cs-CZ" i="1" dirty="0" smtClean="0"/>
              <a:t>eru</a:t>
            </a:r>
            <a:r>
              <a:rPr lang="cs-CZ" dirty="0" smtClean="0"/>
              <a:t>, lat. </a:t>
            </a:r>
            <a:r>
              <a:rPr lang="cs-CZ" b="1" i="1" dirty="0" err="1" smtClean="0"/>
              <a:t>f</a:t>
            </a:r>
            <a:r>
              <a:rPr lang="cs-CZ" i="1" dirty="0" err="1" smtClean="0"/>
              <a:t>ero</a:t>
            </a:r>
            <a:r>
              <a:rPr lang="cs-CZ" dirty="0" smtClean="0"/>
              <a:t>, 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b="1" i="1" dirty="0" err="1" smtClean="0"/>
              <a:t>f</a:t>
            </a:r>
            <a:r>
              <a:rPr lang="cs-CZ" i="1" dirty="0" err="1" smtClean="0"/>
              <a:t>ero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sti</a:t>
            </a:r>
            <a:r>
              <a:rPr lang="cs-CZ" dirty="0" smtClean="0"/>
              <a:t>. </a:t>
            </a:r>
            <a:r>
              <a:rPr lang="cs-CZ" b="1" i="1" dirty="0" err="1" smtClean="0"/>
              <a:t>bh</a:t>
            </a:r>
            <a:r>
              <a:rPr lang="cs-CZ" i="1" dirty="0" err="1" smtClean="0"/>
              <a:t>arami</a:t>
            </a:r>
            <a:r>
              <a:rPr lang="cs-CZ" dirty="0" smtClean="0"/>
              <a:t>, </a:t>
            </a:r>
            <a:r>
              <a:rPr lang="cs-CZ" dirty="0" err="1" smtClean="0"/>
              <a:t>ide</a:t>
            </a:r>
            <a:r>
              <a:rPr lang="cs-CZ" dirty="0" smtClean="0"/>
              <a:t>. *</a:t>
            </a:r>
            <a:r>
              <a:rPr lang="cs-CZ" b="1" i="1" dirty="0" err="1" smtClean="0"/>
              <a:t>bh</a:t>
            </a:r>
            <a:r>
              <a:rPr lang="cs-CZ" i="1" dirty="0" err="1" smtClean="0"/>
              <a:t>er</a:t>
            </a:r>
            <a:r>
              <a:rPr lang="cs-CZ" dirty="0" smtClean="0"/>
              <a:t>-</a:t>
            </a:r>
          </a:p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b="1" i="1" dirty="0" err="1" smtClean="0"/>
              <a:t>b</a:t>
            </a:r>
            <a:r>
              <a:rPr lang="cs-CZ" i="1" dirty="0" err="1" smtClean="0"/>
              <a:t>ýti</a:t>
            </a:r>
            <a:r>
              <a:rPr lang="cs-CZ" dirty="0" smtClean="0"/>
              <a:t>, lat. </a:t>
            </a:r>
            <a:r>
              <a:rPr lang="cs-CZ" b="1" i="1" dirty="0" err="1" smtClean="0"/>
              <a:t>f</a:t>
            </a:r>
            <a:r>
              <a:rPr lang="cs-CZ" i="1" dirty="0" err="1" smtClean="0"/>
              <a:t>ui</a:t>
            </a:r>
            <a:r>
              <a:rPr lang="cs-CZ" dirty="0" smtClean="0"/>
              <a:t> - „byl jsem“, </a:t>
            </a:r>
            <a:r>
              <a:rPr lang="cs-CZ" dirty="0" err="1" smtClean="0"/>
              <a:t>ide</a:t>
            </a:r>
            <a:r>
              <a:rPr lang="cs-CZ" dirty="0" smtClean="0"/>
              <a:t>. kořen *</a:t>
            </a:r>
            <a:r>
              <a:rPr lang="cs-CZ" b="1" i="1" dirty="0" err="1" smtClean="0"/>
              <a:t>bh</a:t>
            </a:r>
            <a:r>
              <a:rPr lang="cs-CZ" i="1" dirty="0" err="1" smtClean="0"/>
              <a:t>eu</a:t>
            </a:r>
            <a:r>
              <a:rPr lang="cs-CZ" i="1" dirty="0" smtClean="0"/>
              <a:t>-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93792"/>
          </a:xfrm>
        </p:spPr>
        <p:txBody>
          <a:bodyPr>
            <a:normAutofit/>
          </a:bodyPr>
          <a:lstStyle/>
          <a:p>
            <a:r>
              <a:rPr lang="cs-CZ" dirty="0" smtClean="0"/>
              <a:t>některé hláskové změny v </a:t>
            </a:r>
            <a:r>
              <a:rPr lang="cs-CZ" dirty="0" err="1" smtClean="0"/>
              <a:t>psl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zánik souhlásek na konci slova </a:t>
            </a:r>
          </a:p>
          <a:p>
            <a:pPr lvl="0">
              <a:buNone/>
            </a:pPr>
            <a:r>
              <a:rPr lang="cs-CZ" dirty="0" smtClean="0"/>
              <a:t>		př.: lit. </a:t>
            </a:r>
            <a:r>
              <a:rPr lang="cs-CZ" i="1" dirty="0" err="1" smtClean="0"/>
              <a:t>sunus</a:t>
            </a:r>
            <a:r>
              <a:rPr lang="cs-CZ" dirty="0" smtClean="0"/>
              <a:t> x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smtClean="0"/>
              <a:t>syn</a:t>
            </a:r>
            <a:r>
              <a:rPr lang="az-Cyrl-AZ" i="1" dirty="0" smtClean="0">
                <a:sym typeface="Times New Roman"/>
              </a:rPr>
              <a:t>Ъ</a:t>
            </a:r>
            <a:endParaRPr lang="cs-CZ" i="1" dirty="0" smtClean="0">
              <a:sym typeface="Times New Roman"/>
            </a:endParaRPr>
          </a:p>
          <a:p>
            <a:pPr lvl="0">
              <a:buNone/>
            </a:pPr>
            <a:endParaRPr lang="cs-CZ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3.os. </a:t>
            </a:r>
            <a:r>
              <a:rPr lang="cs-CZ" b="1" dirty="0" err="1" smtClean="0"/>
              <a:t>sg</a:t>
            </a:r>
            <a:r>
              <a:rPr lang="cs-CZ" b="1" dirty="0" smtClean="0"/>
              <a:t>. </a:t>
            </a:r>
            <a:r>
              <a:rPr lang="cs-CZ" b="1" dirty="0" err="1" smtClean="0"/>
              <a:t>préz</a:t>
            </a:r>
            <a:r>
              <a:rPr lang="cs-CZ" b="1" dirty="0" smtClean="0"/>
              <a:t>. sloves</a:t>
            </a:r>
          </a:p>
          <a:p>
            <a:pPr lvl="0">
              <a:buNone/>
            </a:pPr>
            <a:r>
              <a:rPr lang="cs-CZ" b="1" dirty="0" smtClean="0"/>
              <a:t>		</a:t>
            </a:r>
            <a:r>
              <a:rPr lang="cs-CZ" dirty="0" smtClean="0"/>
              <a:t>př.: č. </a:t>
            </a:r>
            <a:r>
              <a:rPr lang="cs-CZ" i="1" dirty="0" smtClean="0"/>
              <a:t>bere</a:t>
            </a:r>
            <a:r>
              <a:rPr lang="cs-CZ" dirty="0" smtClean="0"/>
              <a:t> x lat. </a:t>
            </a:r>
            <a:r>
              <a:rPr lang="cs-CZ" i="1" dirty="0" err="1" smtClean="0"/>
              <a:t>fert</a:t>
            </a:r>
            <a:r>
              <a:rPr lang="cs-CZ" dirty="0" smtClean="0"/>
              <a:t> </a:t>
            </a:r>
          </a:p>
          <a:p>
            <a:pPr lvl="0">
              <a:buNone/>
            </a:pPr>
            <a:r>
              <a:rPr lang="cs-CZ" dirty="0" smtClean="0"/>
              <a:t>				</a:t>
            </a:r>
            <a:r>
              <a:rPr lang="cs-CZ" dirty="0" smtClean="0">
                <a:solidFill>
                  <a:schemeClr val="accent1"/>
                </a:solidFill>
              </a:rPr>
              <a:t>x</a:t>
            </a:r>
          </a:p>
          <a:p>
            <a:pPr lvl="0">
              <a:buNone/>
            </a:pPr>
            <a:r>
              <a:rPr lang="cs-CZ" dirty="0" smtClean="0"/>
              <a:t>			   č.</a:t>
            </a:r>
            <a:r>
              <a:rPr lang="cs-CZ" i="1" dirty="0" smtClean="0"/>
              <a:t> jes</a:t>
            </a:r>
            <a:r>
              <a:rPr lang="cs-CZ" b="1" i="1" dirty="0" smtClean="0">
                <a:solidFill>
                  <a:schemeClr val="accent1"/>
                </a:solidFill>
              </a:rPr>
              <a:t>t</a:t>
            </a:r>
            <a:endParaRPr lang="cs-CZ" b="1" dirty="0" smtClean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nové </a:t>
            </a:r>
            <a:r>
              <a:rPr lang="cs-CZ" sz="4000" dirty="0" err="1" smtClean="0"/>
              <a:t>psl</a:t>
            </a:r>
            <a:r>
              <a:rPr lang="cs-CZ" sz="4000" dirty="0" smtClean="0"/>
              <a:t>. souhlásky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ch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z </a:t>
            </a:r>
            <a:r>
              <a:rPr lang="cs-CZ" dirty="0" err="1" smtClean="0"/>
              <a:t>ide</a:t>
            </a:r>
            <a:r>
              <a:rPr lang="cs-CZ" dirty="0" smtClean="0"/>
              <a:t>. </a:t>
            </a:r>
            <a:r>
              <a:rPr lang="cs-CZ" i="1" dirty="0" smtClean="0"/>
              <a:t>*s</a:t>
            </a:r>
            <a:r>
              <a:rPr lang="cs-CZ" dirty="0" smtClean="0"/>
              <a:t> po samohláskách typu </a:t>
            </a:r>
            <a:r>
              <a:rPr lang="cs-CZ" i="1" dirty="0" smtClean="0"/>
              <a:t>i, u</a:t>
            </a:r>
            <a:r>
              <a:rPr lang="cs-CZ" dirty="0" smtClean="0"/>
              <a:t> a po </a:t>
            </a:r>
            <a:r>
              <a:rPr lang="cs-CZ" i="1" dirty="0" smtClean="0"/>
              <a:t>r, k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např.: </a:t>
            </a:r>
          </a:p>
          <a:p>
            <a:pPr>
              <a:buNone/>
            </a:pPr>
            <a:r>
              <a:rPr lang="cs-CZ" dirty="0" smtClean="0"/>
              <a:t>	lit. </a:t>
            </a:r>
            <a:r>
              <a:rPr lang="cs-CZ" i="1" dirty="0" err="1" smtClean="0"/>
              <a:t>vir</a:t>
            </a:r>
            <a:r>
              <a:rPr lang="cs-CZ" b="1" i="1" dirty="0" err="1" smtClean="0"/>
              <a:t>š</a:t>
            </a:r>
            <a:r>
              <a:rPr lang="cs-CZ" i="1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smtClean="0"/>
              <a:t>v</a:t>
            </a:r>
            <a:r>
              <a:rPr lang="az-Cyrl-AZ" i="1" dirty="0" smtClean="0">
                <a:sym typeface="Times New Roman"/>
              </a:rPr>
              <a:t>ь</a:t>
            </a:r>
            <a:r>
              <a:rPr lang="cs-CZ" i="1" dirty="0" err="1" smtClean="0"/>
              <a:t>r</a:t>
            </a:r>
            <a:r>
              <a:rPr lang="cs-CZ" b="1" i="1" dirty="0" err="1" smtClean="0"/>
              <a:t>ch</a:t>
            </a:r>
            <a:r>
              <a:rPr lang="az-Cyrl-AZ" i="1" dirty="0" smtClean="0">
                <a:sym typeface="Times New Roman"/>
              </a:rPr>
              <a:t>Ъ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vr</a:t>
            </a:r>
            <a:r>
              <a:rPr lang="cs-CZ" b="1" i="1" dirty="0" smtClean="0"/>
              <a:t>ch</a:t>
            </a:r>
            <a:endParaRPr lang="cs-CZ" b="1" dirty="0" smtClean="0"/>
          </a:p>
          <a:p>
            <a:pPr>
              <a:buNone/>
            </a:pPr>
            <a:r>
              <a:rPr lang="cs-CZ" i="1" dirty="0" smtClean="0"/>
              <a:t>	</a:t>
            </a:r>
            <a:r>
              <a:rPr lang="cs-CZ" dirty="0" smtClean="0"/>
              <a:t>lit. </a:t>
            </a:r>
            <a:r>
              <a:rPr lang="cs-CZ" i="1" dirty="0" err="1" smtClean="0"/>
              <a:t>vetu</a:t>
            </a:r>
            <a:r>
              <a:rPr lang="cs-CZ" b="1" i="1" dirty="0" err="1" smtClean="0"/>
              <a:t>š</a:t>
            </a:r>
            <a:r>
              <a:rPr lang="cs-CZ" i="1" dirty="0" err="1" smtClean="0"/>
              <a:t>as</a:t>
            </a:r>
            <a:r>
              <a:rPr lang="cs-CZ" dirty="0" smtClean="0"/>
              <a:t> (= starý),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vet</a:t>
            </a:r>
            <a:r>
              <a:rPr lang="cs-CZ" b="1" i="1" dirty="0" smtClean="0"/>
              <a:t>ch</a:t>
            </a:r>
            <a:r>
              <a:rPr lang="cs-CZ" i="1" dirty="0" smtClean="0"/>
              <a:t>ý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lit. </a:t>
            </a:r>
            <a:r>
              <a:rPr lang="cs-CZ" i="1" dirty="0" err="1" smtClean="0"/>
              <a:t>dau</a:t>
            </a:r>
            <a:r>
              <a:rPr lang="cs-CZ" b="1" i="1" dirty="0" err="1" smtClean="0"/>
              <a:t>s</a:t>
            </a:r>
            <a:r>
              <a:rPr lang="cs-CZ" i="1" dirty="0" err="1" smtClean="0"/>
              <a:t>os</a:t>
            </a:r>
            <a:r>
              <a:rPr lang="cs-CZ" i="1" dirty="0" smtClean="0"/>
              <a:t>, </a:t>
            </a:r>
            <a:r>
              <a:rPr lang="cs-CZ" i="1" dirty="0" err="1" smtClean="0"/>
              <a:t>dau</a:t>
            </a:r>
            <a:r>
              <a:rPr lang="cs-CZ" b="1" i="1" dirty="0" err="1" smtClean="0"/>
              <a:t>s</a:t>
            </a:r>
            <a:r>
              <a:rPr lang="cs-CZ" i="1" dirty="0" err="1" smtClean="0"/>
              <a:t>ati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smtClean="0"/>
              <a:t>du</a:t>
            </a:r>
            <a:r>
              <a:rPr lang="cs-CZ" b="1" i="1" dirty="0" smtClean="0"/>
              <a:t>ch</a:t>
            </a:r>
            <a:r>
              <a:rPr lang="az-Cyrl-AZ" i="1" dirty="0" smtClean="0">
                <a:sym typeface="Times New Roman"/>
              </a:rPr>
              <a:t>Ъ</a:t>
            </a:r>
            <a:r>
              <a:rPr lang="cs-CZ" i="1" dirty="0" smtClean="0"/>
              <a:t>, </a:t>
            </a:r>
            <a:r>
              <a:rPr lang="cs-CZ" i="1" dirty="0" err="1" smtClean="0"/>
              <a:t>dy</a:t>
            </a:r>
            <a:r>
              <a:rPr lang="cs-CZ" b="1" i="1" dirty="0" err="1" smtClean="0"/>
              <a:t>ch</a:t>
            </a:r>
            <a:r>
              <a:rPr lang="cs-CZ" i="1" dirty="0" err="1" smtClean="0"/>
              <a:t>ati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235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Aspekt</vt:lpstr>
      <vt:lpstr>Indoevropský souhláskový systém a jeho vývoj v praslovanštině </vt:lpstr>
      <vt:lpstr>Snímek 2</vt:lpstr>
      <vt:lpstr>Snímek 3</vt:lpstr>
      <vt:lpstr>Snímek 4</vt:lpstr>
      <vt:lpstr>Kentumové a satemové jazyky</vt:lpstr>
      <vt:lpstr>Snímek 6</vt:lpstr>
      <vt:lpstr>Aspirované souhlásky - příklady</vt:lpstr>
      <vt:lpstr>některé hláskové změny v psl.</vt:lpstr>
      <vt:lpstr>nové psl. souhlásky </vt:lpstr>
      <vt:lpstr>nové psl. souhlásky</vt:lpstr>
      <vt:lpstr>raně psl. konsonantický systém: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Indoevropský souhláskový systém a jeho vývoj v praslovanštině </dc:title>
  <dc:creator>borovska</dc:creator>
  <cp:lastModifiedBy>Borovska</cp:lastModifiedBy>
  <cp:revision>8</cp:revision>
  <dcterms:created xsi:type="dcterms:W3CDTF">2013-10-31T08:52:25Z</dcterms:created>
  <dcterms:modified xsi:type="dcterms:W3CDTF">2014-10-15T10:51:26Z</dcterms:modified>
</cp:coreProperties>
</file>