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2"/>
  </p:notesMasterIdLst>
  <p:sldIdLst>
    <p:sldId id="256" r:id="rId2"/>
    <p:sldId id="282" r:id="rId3"/>
    <p:sldId id="273" r:id="rId4"/>
    <p:sldId id="274" r:id="rId5"/>
    <p:sldId id="279" r:id="rId6"/>
    <p:sldId id="283" r:id="rId7"/>
    <p:sldId id="284" r:id="rId8"/>
    <p:sldId id="280" r:id="rId9"/>
    <p:sldId id="281" r:id="rId10"/>
    <p:sldId id="275" r:id="rId11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92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38486-6211-4E2D-8E20-01C55186492A}" type="datetimeFigureOut">
              <a:rPr lang="cs-CZ" smtClean="0"/>
              <a:pPr/>
              <a:t>15.10.2014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F486-F355-45D8-BA09-2F1CCA42B0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6641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126A8E-0D50-4F5F-B432-319FC06AE941}" type="datetimeFigureOut">
              <a:rPr lang="cs-CZ" smtClean="0"/>
              <a:pPr/>
              <a:t>15.10.2014</a:t>
            </a:fld>
            <a:endParaRPr lang="cs-CZ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15.10.2014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15.10.2014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15.10.2014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15.10.2014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15.10.2014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15.10.2014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15.10.2014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15.10.2014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15.10.2014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15.10.2014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126A8E-0D50-4F5F-B432-319FC06AE941}" type="datetimeFigureOut">
              <a:rPr lang="cs-CZ" smtClean="0"/>
              <a:pPr/>
              <a:t>15.10.2014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3365" y="2636912"/>
            <a:ext cx="3313355" cy="288032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Kapitoly z fonetiky a fonologie českého jazyka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r>
              <a:rPr lang="cs-CZ" sz="2000" smtClean="0"/>
              <a:t>Marek </a:t>
            </a:r>
            <a:r>
              <a:rPr lang="cs-CZ" sz="2000" dirty="0" err="1" smtClean="0"/>
              <a:t>Lollok</a:t>
            </a:r>
            <a:endParaRPr lang="cs-CZ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13536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908720"/>
            <a:ext cx="741682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Asimilace (x disimilace)</a:t>
            </a:r>
          </a:p>
          <a:p>
            <a:endParaRPr lang="cs-CZ" b="1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000" dirty="0">
                <a:latin typeface="Calibri" panose="020F0502020204030204" pitchFamily="34" charset="0"/>
              </a:rPr>
              <a:t>s</a:t>
            </a:r>
            <a:r>
              <a:rPr lang="cs-CZ" sz="2000" dirty="0" smtClean="0">
                <a:latin typeface="Calibri" panose="020F0502020204030204" pitchFamily="34" charset="0"/>
              </a:rPr>
              <a:t>blížení výslovnosti hlásek za účelem usnadnění výslovnosti hláskové skupiny</a:t>
            </a:r>
          </a:p>
          <a:p>
            <a:pPr marL="285750" indent="-285750">
              <a:buFontTx/>
              <a:buChar char="-"/>
            </a:pPr>
            <a:r>
              <a:rPr lang="cs-CZ" sz="2000" u="sng" dirty="0" smtClean="0">
                <a:latin typeface="Calibri" panose="020F0502020204030204" pitchFamily="34" charset="0"/>
              </a:rPr>
              <a:t>asimilace znělosti</a:t>
            </a:r>
            <a:r>
              <a:rPr lang="cs-CZ" sz="2000" dirty="0" smtClean="0">
                <a:latin typeface="Calibri" panose="020F0502020204030204" pitchFamily="34" charset="0"/>
              </a:rPr>
              <a:t> se  </a:t>
            </a:r>
            <a:r>
              <a:rPr lang="cs-CZ" sz="2000" dirty="0">
                <a:latin typeface="Calibri" panose="020F0502020204030204" pitchFamily="34" charset="0"/>
              </a:rPr>
              <a:t>týká párových souhlásek s výjimkou </a:t>
            </a:r>
            <a:r>
              <a:rPr lang="cs-CZ" sz="2000" i="1" dirty="0">
                <a:latin typeface="Calibri" panose="020F0502020204030204" pitchFamily="34" charset="0"/>
              </a:rPr>
              <a:t>v </a:t>
            </a:r>
            <a:r>
              <a:rPr lang="cs-CZ" sz="2000" dirty="0">
                <a:latin typeface="Calibri" panose="020F0502020204030204" pitchFamily="34" charset="0"/>
              </a:rPr>
              <a:t>– to sice asimilaci podléhá (např. [</a:t>
            </a:r>
            <a:r>
              <a:rPr lang="cs-CZ" sz="2000" dirty="0" err="1">
                <a:latin typeface="Calibri" panose="020F0502020204030204" pitchFamily="34" charset="0"/>
              </a:rPr>
              <a:t>stáfka</a:t>
            </a:r>
            <a:r>
              <a:rPr lang="cs-CZ" sz="2000" dirty="0">
                <a:latin typeface="Calibri" panose="020F0502020204030204" pitchFamily="34" charset="0"/>
              </a:rPr>
              <a:t>] x </a:t>
            </a:r>
            <a:r>
              <a:rPr lang="cs-CZ" sz="2000" dirty="0" err="1">
                <a:latin typeface="Calibri" panose="020F0502020204030204" pitchFamily="34" charset="0"/>
              </a:rPr>
              <a:t>nesp</a:t>
            </a:r>
            <a:r>
              <a:rPr lang="cs-CZ" sz="2000" dirty="0">
                <a:latin typeface="Calibri" panose="020F0502020204030204" pitchFamily="34" charset="0"/>
              </a:rPr>
              <a:t>. [</a:t>
            </a:r>
            <a:r>
              <a:rPr lang="cs-CZ" sz="2000" dirty="0" err="1">
                <a:latin typeface="Calibri" panose="020F0502020204030204" pitchFamily="34" charset="0"/>
              </a:rPr>
              <a:t>tfúj</a:t>
            </a:r>
            <a:r>
              <a:rPr lang="cs-CZ" sz="2000" dirty="0">
                <a:latin typeface="Calibri" panose="020F0502020204030204" pitchFamily="34" charset="0"/>
              </a:rPr>
              <a:t>], ale samo ji nevyvolává (proto [sval] x [zval]; asimilaci nepodléhají </a:t>
            </a:r>
            <a:r>
              <a:rPr lang="cs-CZ" sz="2000" dirty="0" smtClean="0">
                <a:latin typeface="Calibri" panose="020F0502020204030204" pitchFamily="34" charset="0"/>
              </a:rPr>
              <a:t>hlásky jedinečné ([</a:t>
            </a:r>
            <a:r>
              <a:rPr lang="cs-CZ" sz="2000" dirty="0" err="1">
                <a:latin typeface="Calibri" panose="020F0502020204030204" pitchFamily="34" charset="0"/>
              </a:rPr>
              <a:t>zmňena</a:t>
            </a:r>
            <a:r>
              <a:rPr lang="cs-CZ" sz="2000" dirty="0">
                <a:latin typeface="Calibri" panose="020F0502020204030204" pitchFamily="34" charset="0"/>
              </a:rPr>
              <a:t>] x [</a:t>
            </a:r>
            <a:r>
              <a:rPr lang="cs-CZ" sz="2000" dirty="0" err="1">
                <a:latin typeface="Calibri" panose="020F0502020204030204" pitchFamily="34" charset="0"/>
              </a:rPr>
              <a:t>smňena</a:t>
            </a:r>
            <a:r>
              <a:rPr lang="cs-CZ" sz="2000" dirty="0" smtClean="0">
                <a:latin typeface="Calibri" panose="020F0502020204030204" pitchFamily="34" charset="0"/>
              </a:rPr>
              <a:t>]; brát [</a:t>
            </a:r>
            <a:r>
              <a:rPr lang="cs-CZ" sz="2000" smtClean="0">
                <a:latin typeface="Calibri" panose="020F0502020204030204" pitchFamily="34" charset="0"/>
              </a:rPr>
              <a:t>brát</a:t>
            </a:r>
            <a:r>
              <a:rPr lang="cs-CZ" sz="2000" smtClean="0">
                <a:latin typeface="Calibri" panose="020F0502020204030204" pitchFamily="34" charset="0"/>
              </a:rPr>
              <a:t>])</a:t>
            </a:r>
            <a:endParaRPr lang="cs-CZ" sz="2000" dirty="0">
              <a:latin typeface="Calibri" panose="020F0502020204030204" pitchFamily="34" charset="0"/>
            </a:endParaRPr>
          </a:p>
          <a:p>
            <a:pPr marL="285750" indent="-285750"/>
            <a:endParaRPr lang="cs-CZ" sz="20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A) progresivní (postupná)</a:t>
            </a:r>
          </a:p>
          <a:p>
            <a:pPr marL="285750" indent="-285750"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B) regresivní (zpětná)</a:t>
            </a:r>
          </a:p>
          <a:p>
            <a:pPr marL="285750" indent="-285750">
              <a:buFontTx/>
              <a:buChar char="-"/>
            </a:pPr>
            <a:endParaRPr lang="cs-CZ" sz="2000" dirty="0" smtClean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dirty="0" smtClean="0">
              <a:latin typeface="Calibri" panose="020F0502020204030204" pitchFamily="34" charset="0"/>
            </a:endParaRPr>
          </a:p>
          <a:p>
            <a:endParaRPr lang="cs-CZ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287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56084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Čeština</a:t>
            </a:r>
            <a:endParaRPr lang="cs-CZ" sz="2800" b="1" dirty="0">
              <a:latin typeface="Calibri" panose="020F0502020204030204" pitchFamily="34" charset="0"/>
            </a:endParaRPr>
          </a:p>
          <a:p>
            <a:pPr lvl="1" algn="just"/>
            <a:endParaRPr lang="cs-CZ" sz="2400" b="1" dirty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mluvená x psaná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mluvená čeština – není homogenní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psaná čeština – tendence k ustalování; kodifikace; spisovnost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obě podoby mají kromě společného jádra své vlastní prostředky pro dosažení komunikačního cíle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psaný </a:t>
            </a:r>
            <a:r>
              <a:rPr lang="cs-CZ" sz="2400" dirty="0">
                <a:latin typeface="Calibri" panose="020F0502020204030204" pitchFamily="34" charset="0"/>
              </a:rPr>
              <a:t>i mluvený jazyk má svou normu, svá závazná pravidla</a:t>
            </a:r>
          </a:p>
        </p:txBody>
      </p:sp>
    </p:spTree>
    <p:extLst>
      <p:ext uri="{BB962C8B-B14F-4D97-AF65-F5344CB8AC3E}">
        <p14:creationId xmlns="" xmlns:p14="http://schemas.microsoft.com/office/powerpoint/2010/main" val="2349736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1052737"/>
            <a:ext cx="734481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Principy českého pravopisu</a:t>
            </a:r>
            <a:endParaRPr lang="cs-CZ" sz="2800" b="1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8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do značné míry fonetický (fonologický) – hláskové písmo, ale řada výjimek</a:t>
            </a:r>
          </a:p>
          <a:p>
            <a:pPr marL="285750" indent="-285750">
              <a:buFontTx/>
              <a:buChar char="-"/>
            </a:pPr>
            <a:r>
              <a:rPr lang="cs-CZ" sz="2400" u="sng" dirty="0" smtClean="0">
                <a:latin typeface="Calibri" panose="020F0502020204030204" pitchFamily="34" charset="0"/>
              </a:rPr>
              <a:t>uplatňují se i jiné principy, např.: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morfologický (</a:t>
            </a:r>
            <a:r>
              <a:rPr lang="cs-CZ" sz="2400" dirty="0" err="1" smtClean="0">
                <a:latin typeface="Calibri" panose="020F0502020204030204" pitchFamily="34" charset="0"/>
              </a:rPr>
              <a:t>had</a:t>
            </a:r>
            <a:r>
              <a:rPr lang="cs-CZ" sz="2400" b="1" dirty="0" err="1" smtClean="0">
                <a:latin typeface="Calibri" panose="020F0502020204030204" pitchFamily="34" charset="0"/>
              </a:rPr>
              <a:t>y</a:t>
            </a:r>
            <a:r>
              <a:rPr lang="cs-CZ" sz="2400" dirty="0" smtClean="0">
                <a:latin typeface="Calibri" panose="020F0502020204030204" pitchFamily="34" charset="0"/>
              </a:rPr>
              <a:t>→holub</a:t>
            </a:r>
            <a:r>
              <a:rPr lang="cs-CZ" sz="2400" b="1" dirty="0" smtClean="0">
                <a:latin typeface="Calibri" panose="020F0502020204030204" pitchFamily="34" charset="0"/>
              </a:rPr>
              <a:t>y</a:t>
            </a:r>
            <a:r>
              <a:rPr lang="cs-CZ" sz="2400" dirty="0" smtClean="0">
                <a:latin typeface="Calibri" panose="020F0502020204030204" pitchFamily="34" charset="0"/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syntaktický (skladebný)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etymologický (svatba, žabka)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historický (psaní ů, ý…)</a:t>
            </a:r>
          </a:p>
          <a:p>
            <a:endParaRPr lang="cs-CZ" sz="2600" dirty="0">
              <a:latin typeface="Calibri" panose="020F0502020204030204" pitchFamily="34" charset="0"/>
            </a:endParaRPr>
          </a:p>
          <a:p>
            <a:endParaRPr lang="cs-CZ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064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764704"/>
            <a:ext cx="756084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Funkce pravopisu</a:t>
            </a:r>
            <a:endParaRPr lang="cs-CZ" sz="2800" b="1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zaznamenávací → pisatel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vybavovací → čtenář</a:t>
            </a:r>
          </a:p>
          <a:p>
            <a:pPr marL="285750" indent="-28575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slabičný princip čtení – význam jsme schopni vnímat po jednotlivých slabikách, nikoli po hláskách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282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36712"/>
            <a:ext cx="74888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Ortoepie</a:t>
            </a:r>
          </a:p>
          <a:p>
            <a:endParaRPr lang="cs-CZ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p</a:t>
            </a:r>
            <a:r>
              <a:rPr lang="cs-CZ" sz="2400" dirty="0" smtClean="0">
                <a:latin typeface="Calibri" panose="020F0502020204030204" pitchFamily="34" charset="0"/>
              </a:rPr>
              <a:t>ravidla (norma) spisovné výslovnosti</a:t>
            </a:r>
          </a:p>
          <a:p>
            <a:pPr marL="285750" indent="-28575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v</a:t>
            </a:r>
            <a:r>
              <a:rPr lang="cs-CZ" sz="2400" dirty="0" smtClean="0">
                <a:latin typeface="Calibri" panose="020F0502020204030204" pitchFamily="34" charset="0"/>
              </a:rPr>
              <a:t> užším slova smyslu nauka o užívání hlásek v souvislé řeči a o její modulaci</a:t>
            </a:r>
          </a:p>
          <a:p>
            <a:pPr marL="285750" indent="-28575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s</a:t>
            </a:r>
            <a:r>
              <a:rPr lang="cs-CZ" sz="2400" dirty="0" smtClean="0">
                <a:latin typeface="Calibri" panose="020F0502020204030204" pitchFamily="34" charset="0"/>
              </a:rPr>
              <a:t>rozumitelnost + kultivovanost promluvy → součást jazykové kultury</a:t>
            </a:r>
          </a:p>
          <a:p>
            <a:pPr marL="285750" indent="-28575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p</a:t>
            </a:r>
            <a:r>
              <a:rPr lang="cs-CZ" sz="2400" dirty="0" smtClean="0">
                <a:latin typeface="Calibri" panose="020F0502020204030204" pitchFamily="34" charset="0"/>
              </a:rPr>
              <a:t>ozn.: ortoepie se vztahuje výlučně k zvukové podobě jazyka užívaného ve veřejných projevech (spisovného jazyka), </a:t>
            </a:r>
            <a:r>
              <a:rPr lang="cs-CZ" sz="2400" b="1" dirty="0" smtClean="0">
                <a:latin typeface="Calibri" panose="020F0502020204030204" pitchFamily="34" charset="0"/>
              </a:rPr>
              <a:t>nikoli k soukromé komunikaci</a:t>
            </a:r>
          </a:p>
          <a:p>
            <a:pPr marL="285750" indent="-285750">
              <a:buFontTx/>
              <a:buChar char="-"/>
            </a:pPr>
            <a:endParaRPr lang="cs-CZ" i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280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764704"/>
            <a:ext cx="756084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Snahy o kultivování spisovné výslovnosti</a:t>
            </a:r>
            <a:endParaRPr lang="cs-CZ" sz="2800" b="1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000" dirty="0">
                <a:latin typeface="Calibri" panose="020F0502020204030204" pitchFamily="34" charset="0"/>
              </a:rPr>
              <a:t>starší úvahy o správné výslovnosti (</a:t>
            </a:r>
            <a:r>
              <a:rPr lang="cs-CZ" sz="2000" dirty="0" smtClean="0">
                <a:latin typeface="Calibri" panose="020F0502020204030204" pitchFamily="34" charset="0"/>
              </a:rPr>
              <a:t>Hus, </a:t>
            </a:r>
            <a:r>
              <a:rPr lang="cs-CZ" sz="2000" dirty="0">
                <a:latin typeface="Calibri" panose="020F0502020204030204" pitchFamily="34" charset="0"/>
              </a:rPr>
              <a:t>Blahoslav, </a:t>
            </a:r>
            <a:r>
              <a:rPr lang="cs-CZ" sz="2000" dirty="0" smtClean="0">
                <a:latin typeface="Calibri" panose="020F0502020204030204" pitchFamily="34" charset="0"/>
              </a:rPr>
              <a:t>Komenský – </a:t>
            </a:r>
            <a:r>
              <a:rPr lang="cs-CZ" sz="2000" i="1" dirty="0" smtClean="0">
                <a:latin typeface="Calibri" panose="020F0502020204030204" pitchFamily="34" charset="0"/>
              </a:rPr>
              <a:t>Umění kazatelské</a:t>
            </a:r>
            <a:r>
              <a:rPr lang="cs-CZ" sz="2000" dirty="0" smtClean="0">
                <a:latin typeface="Calibri" panose="020F0502020204030204" pitchFamily="34" charset="0"/>
              </a:rPr>
              <a:t>, </a:t>
            </a:r>
            <a:r>
              <a:rPr lang="cs-CZ" sz="2000" dirty="0">
                <a:latin typeface="Calibri" panose="020F0502020204030204" pitchFamily="34" charset="0"/>
              </a:rPr>
              <a:t>Dobrovský, </a:t>
            </a:r>
            <a:r>
              <a:rPr lang="cs-CZ" sz="2000" dirty="0" smtClean="0">
                <a:latin typeface="Calibri" panose="020F0502020204030204" pitchFamily="34" charset="0"/>
              </a:rPr>
              <a:t>Kollár – </a:t>
            </a:r>
            <a:r>
              <a:rPr lang="cs-CZ" sz="2000" i="1" dirty="0" smtClean="0">
                <a:latin typeface="Calibri" panose="020F0502020204030204" pitchFamily="34" charset="0"/>
              </a:rPr>
              <a:t>Myšlénky </a:t>
            </a:r>
            <a:r>
              <a:rPr lang="cs-CZ" sz="2000" i="1" dirty="0">
                <a:latin typeface="Calibri" panose="020F0502020204030204" pitchFamily="34" charset="0"/>
              </a:rPr>
              <a:t>o libozvučnosti řeči vůbec, obzvláště </a:t>
            </a:r>
            <a:r>
              <a:rPr lang="cs-CZ" sz="2000" i="1" dirty="0" smtClean="0">
                <a:latin typeface="Calibri" panose="020F0502020204030204" pitchFamily="34" charset="0"/>
              </a:rPr>
              <a:t>českoslovanské</a:t>
            </a:r>
            <a:r>
              <a:rPr lang="cs-CZ" sz="2000" dirty="0" smtClean="0">
                <a:latin typeface="Calibri" panose="020F0502020204030204" pitchFamily="34" charset="0"/>
              </a:rPr>
              <a:t>, Durdík)</a:t>
            </a:r>
          </a:p>
          <a:p>
            <a:endParaRPr lang="cs-CZ" sz="20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Miloš </a:t>
            </a:r>
            <a:r>
              <a:rPr lang="cs-CZ" sz="2000" dirty="0" err="1" smtClean="0">
                <a:latin typeface="Calibri" panose="020F0502020204030204" pitchFamily="34" charset="0"/>
              </a:rPr>
              <a:t>Weingart</a:t>
            </a:r>
            <a:r>
              <a:rPr lang="cs-CZ" sz="2000" dirty="0" smtClean="0">
                <a:latin typeface="Calibri" panose="020F0502020204030204" pitchFamily="34" charset="0"/>
              </a:rPr>
              <a:t> – </a:t>
            </a:r>
            <a:r>
              <a:rPr lang="cs-CZ" sz="2000" i="1" dirty="0" smtClean="0">
                <a:latin typeface="Calibri" panose="020F0502020204030204" pitchFamily="34" charset="0"/>
              </a:rPr>
              <a:t>Zvuková kultura českého jazyka</a:t>
            </a:r>
            <a:r>
              <a:rPr lang="cs-CZ" sz="2000" dirty="0" smtClean="0">
                <a:latin typeface="Calibri" panose="020F0502020204030204" pitchFamily="34" charset="0"/>
              </a:rPr>
              <a:t>; </a:t>
            </a:r>
            <a:r>
              <a:rPr lang="cs-CZ" sz="2000" dirty="0">
                <a:latin typeface="Calibri" panose="020F0502020204030204" pitchFamily="34" charset="0"/>
              </a:rPr>
              <a:t>František </a:t>
            </a:r>
            <a:r>
              <a:rPr lang="cs-CZ" sz="2000" dirty="0" smtClean="0">
                <a:latin typeface="Calibri" panose="020F0502020204030204" pitchFamily="34" charset="0"/>
              </a:rPr>
              <a:t>Trávníček – </a:t>
            </a:r>
            <a:r>
              <a:rPr lang="cs-CZ" sz="2000" i="1" dirty="0" smtClean="0">
                <a:latin typeface="Calibri" panose="020F0502020204030204" pitchFamily="34" charset="0"/>
              </a:rPr>
              <a:t>Správná česká výslovnost </a:t>
            </a:r>
            <a:r>
              <a:rPr lang="cs-CZ" sz="2000" dirty="0" smtClean="0">
                <a:latin typeface="Calibri" panose="020F0502020204030204" pitchFamily="34" charset="0"/>
              </a:rPr>
              <a:t>(1935)</a:t>
            </a:r>
          </a:p>
          <a:p>
            <a:pPr marL="285750" indent="-285750">
              <a:buFontTx/>
              <a:buChar char="-"/>
            </a:pPr>
            <a:endParaRPr lang="cs-CZ" sz="20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PLK</a:t>
            </a:r>
            <a:r>
              <a:rPr lang="cs-CZ" sz="2000" dirty="0">
                <a:latin typeface="Calibri" panose="020F0502020204030204" pitchFamily="34" charset="0"/>
              </a:rPr>
              <a:t>: sborník </a:t>
            </a:r>
            <a:r>
              <a:rPr lang="cs-CZ" sz="2000" i="1" dirty="0">
                <a:latin typeface="Calibri" panose="020F0502020204030204" pitchFamily="34" charset="0"/>
              </a:rPr>
              <a:t>Spisovná čeština a jazyková kultura </a:t>
            </a:r>
            <a:r>
              <a:rPr lang="cs-CZ" sz="2000" dirty="0">
                <a:latin typeface="Calibri" panose="020F0502020204030204" pitchFamily="34" charset="0"/>
              </a:rPr>
              <a:t>(1932</a:t>
            </a:r>
            <a:r>
              <a:rPr lang="cs-CZ" sz="2000" dirty="0" smtClean="0">
                <a:latin typeface="Calibri" panose="020F0502020204030204" pitchFamily="34" charset="0"/>
              </a:rPr>
              <a:t>)</a:t>
            </a:r>
          </a:p>
          <a:p>
            <a:endParaRPr lang="cs-CZ" sz="20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000" dirty="0">
                <a:latin typeface="Calibri" panose="020F0502020204030204" pitchFamily="34" charset="0"/>
              </a:rPr>
              <a:t>časopisy </a:t>
            </a:r>
            <a:r>
              <a:rPr lang="cs-CZ" sz="2000" i="1" dirty="0">
                <a:latin typeface="Calibri" panose="020F0502020204030204" pitchFamily="34" charset="0"/>
              </a:rPr>
              <a:t>Slovo a slovesnost</a:t>
            </a:r>
            <a:r>
              <a:rPr lang="cs-CZ" sz="2000" dirty="0">
                <a:latin typeface="Calibri" panose="020F0502020204030204" pitchFamily="34" charset="0"/>
              </a:rPr>
              <a:t>, </a:t>
            </a:r>
            <a:r>
              <a:rPr lang="cs-CZ" sz="2000" i="1" dirty="0">
                <a:latin typeface="Calibri" panose="020F0502020204030204" pitchFamily="34" charset="0"/>
              </a:rPr>
              <a:t>Naše </a:t>
            </a:r>
            <a:r>
              <a:rPr lang="cs-CZ" sz="2000" i="1" dirty="0" smtClean="0">
                <a:latin typeface="Calibri" panose="020F0502020204030204" pitchFamily="34" charset="0"/>
              </a:rPr>
              <a:t>řeč</a:t>
            </a:r>
            <a:endParaRPr lang="cs-CZ" sz="20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281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488832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1900" dirty="0">
                <a:latin typeface="Calibri" panose="020F0502020204030204" pitchFamily="34" charset="0"/>
              </a:rPr>
              <a:t>1942 – založena Ortoepická komise, později přechází pod Československou akademii věd jako komise při Ústavu pro jazyk český</a:t>
            </a:r>
          </a:p>
          <a:p>
            <a:pPr marL="285750" indent="-285750">
              <a:buFontTx/>
              <a:buChar char="-"/>
            </a:pPr>
            <a:endParaRPr lang="cs-CZ" sz="19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1900" i="1" dirty="0" smtClean="0">
                <a:latin typeface="Calibri" panose="020F0502020204030204" pitchFamily="34" charset="0"/>
              </a:rPr>
              <a:t>Výslovnost spisovné češtiny I </a:t>
            </a:r>
            <a:r>
              <a:rPr lang="cs-CZ" sz="1900" dirty="0" smtClean="0">
                <a:latin typeface="Calibri" panose="020F0502020204030204" pitchFamily="34" charset="0"/>
              </a:rPr>
              <a:t> (1955,1967; B. Hála) – výslovnost slov českých</a:t>
            </a:r>
          </a:p>
          <a:p>
            <a:pPr marL="285750" indent="-285750">
              <a:buFontTx/>
              <a:buChar char="-"/>
            </a:pPr>
            <a:r>
              <a:rPr lang="cs-CZ" sz="1900" i="1" dirty="0" smtClean="0">
                <a:latin typeface="Calibri" panose="020F0502020204030204" pitchFamily="34" charset="0"/>
              </a:rPr>
              <a:t>Výslovnost </a:t>
            </a:r>
            <a:r>
              <a:rPr lang="cs-CZ" sz="1900" i="1" dirty="0">
                <a:latin typeface="Calibri" panose="020F0502020204030204" pitchFamily="34" charset="0"/>
              </a:rPr>
              <a:t>spisovné češtiny II </a:t>
            </a:r>
            <a:r>
              <a:rPr lang="cs-CZ" sz="1900" dirty="0">
                <a:latin typeface="Calibri" panose="020F0502020204030204" pitchFamily="34" charset="0"/>
              </a:rPr>
              <a:t>(</a:t>
            </a:r>
            <a:r>
              <a:rPr lang="cs-CZ" sz="1900" dirty="0" smtClean="0">
                <a:latin typeface="Calibri" panose="020F0502020204030204" pitchFamily="34" charset="0"/>
              </a:rPr>
              <a:t>1978; M. </a:t>
            </a:r>
            <a:r>
              <a:rPr lang="cs-CZ" sz="1900" dirty="0" err="1" smtClean="0">
                <a:latin typeface="Calibri" panose="020F0502020204030204" pitchFamily="34" charset="0"/>
              </a:rPr>
              <a:t>Romportl</a:t>
            </a:r>
            <a:r>
              <a:rPr lang="cs-CZ" sz="1900" dirty="0" smtClean="0">
                <a:latin typeface="Calibri" panose="020F0502020204030204" pitchFamily="34" charset="0"/>
              </a:rPr>
              <a:t>) </a:t>
            </a:r>
            <a:r>
              <a:rPr lang="cs-CZ" sz="1900" dirty="0">
                <a:latin typeface="Calibri" panose="020F0502020204030204" pitchFamily="34" charset="0"/>
              </a:rPr>
              <a:t>– výslovnost slov </a:t>
            </a:r>
            <a:r>
              <a:rPr lang="cs-CZ" sz="1900" dirty="0" smtClean="0">
                <a:latin typeface="Calibri" panose="020F0502020204030204" pitchFamily="34" charset="0"/>
              </a:rPr>
              <a:t>přejatých</a:t>
            </a:r>
          </a:p>
          <a:p>
            <a:pPr marL="285750" indent="-285750">
              <a:buFontTx/>
              <a:buChar char="-"/>
            </a:pPr>
            <a:endParaRPr lang="cs-CZ" sz="1900" dirty="0" smtClean="0">
              <a:latin typeface="Calibri" panose="020F0502020204030204" pitchFamily="34" charset="0"/>
            </a:endParaRPr>
          </a:p>
          <a:p>
            <a:r>
              <a:rPr lang="cs-CZ" sz="1900" dirty="0" smtClean="0">
                <a:latin typeface="Calibri" panose="020F0502020204030204" pitchFamily="34" charset="0"/>
              </a:rPr>
              <a:t>Za základ výslovnostní normy zde byla vzata </a:t>
            </a:r>
            <a:r>
              <a:rPr lang="cs-CZ" sz="1900" i="1" dirty="0" smtClean="0">
                <a:latin typeface="Calibri" panose="020F0502020204030204" pitchFamily="34" charset="0"/>
              </a:rPr>
              <a:t>„skutečně existující, přirozená a na konvenci založená výslovnost, která jako nedílná součást spisovného jazyka plní jeho celonárodní funkci; je to výslovnost všech uživatelů spisovného jazyka po celém jazykovém území, snažících se o spisovný projev kultivovaný po všech stránkách, z hlediska výslovnosti tedy prostý zvláštností nářečních, místních a individuálních.“; </a:t>
            </a:r>
            <a:r>
              <a:rPr lang="cs-CZ" sz="1900" dirty="0">
                <a:latin typeface="Calibri" panose="020F0502020204030204" pitchFamily="34" charset="0"/>
              </a:rPr>
              <a:t>zahrnuje </a:t>
            </a:r>
            <a:r>
              <a:rPr lang="cs-CZ" sz="1900" dirty="0" smtClean="0">
                <a:latin typeface="Calibri" panose="020F0502020204030204" pitchFamily="34" charset="0"/>
              </a:rPr>
              <a:t>tedy zejména </a:t>
            </a:r>
            <a:r>
              <a:rPr lang="cs-CZ" sz="1900" dirty="0">
                <a:latin typeface="Calibri" panose="020F0502020204030204" pitchFamily="34" charset="0"/>
              </a:rPr>
              <a:t>projevy neutrální, oficiální a polooficiální</a:t>
            </a:r>
          </a:p>
          <a:p>
            <a:endParaRPr lang="cs-CZ" sz="1900" i="1" dirty="0" smtClean="0">
              <a:latin typeface="Calibri" panose="020F0502020204030204" pitchFamily="34" charset="0"/>
            </a:endParaRPr>
          </a:p>
          <a:p>
            <a:endParaRPr lang="cs-CZ" sz="19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1900" dirty="0" smtClean="0">
                <a:latin typeface="Calibri" panose="020F0502020204030204" pitchFamily="34" charset="0"/>
              </a:rPr>
              <a:t>Jiřina </a:t>
            </a:r>
            <a:r>
              <a:rPr lang="cs-CZ" sz="1900" dirty="0">
                <a:latin typeface="Calibri" panose="020F0502020204030204" pitchFamily="34" charset="0"/>
              </a:rPr>
              <a:t>Hůrková: </a:t>
            </a:r>
            <a:r>
              <a:rPr lang="cs-CZ" sz="1900" i="1" dirty="0">
                <a:latin typeface="Calibri" panose="020F0502020204030204" pitchFamily="34" charset="0"/>
              </a:rPr>
              <a:t>Česká výslovnostní norma </a:t>
            </a:r>
            <a:r>
              <a:rPr lang="cs-CZ" sz="1900" dirty="0">
                <a:latin typeface="Calibri" panose="020F0502020204030204" pitchFamily="34" charset="0"/>
              </a:rPr>
              <a:t>(1995</a:t>
            </a:r>
            <a:r>
              <a:rPr lang="cs-CZ" sz="1900" dirty="0" smtClean="0">
                <a:latin typeface="Calibri" panose="020F0502020204030204" pitchFamily="34" charset="0"/>
              </a:rPr>
              <a:t>)</a:t>
            </a:r>
            <a:endParaRPr lang="cs-CZ" sz="19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1900" dirty="0" smtClean="0">
                <a:latin typeface="Calibri" panose="020F0502020204030204" pitchFamily="34" charset="0"/>
              </a:rPr>
              <a:t>M. Krobotová: </a:t>
            </a:r>
            <a:r>
              <a:rPr lang="cs-CZ" sz="1900" i="1" dirty="0" smtClean="0">
                <a:latin typeface="Calibri" panose="020F0502020204030204" pitchFamily="34" charset="0"/>
              </a:rPr>
              <a:t>Spisovná výslovnost a kultura mluveného projevu </a:t>
            </a:r>
            <a:r>
              <a:rPr lang="cs-CZ" sz="1900" dirty="0" smtClean="0">
                <a:latin typeface="Calibri" panose="020F0502020204030204" pitchFamily="34" charset="0"/>
              </a:rPr>
              <a:t>(2000)</a:t>
            </a:r>
            <a:endParaRPr lang="cs-CZ" sz="19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9975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764704"/>
            <a:ext cx="76328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Eufonie</a:t>
            </a:r>
            <a:endParaRPr lang="cs-CZ" sz="2400" dirty="0">
              <a:latin typeface="Calibri" panose="020F0502020204030204" pitchFamily="34" charset="0"/>
            </a:endParaRPr>
          </a:p>
          <a:p>
            <a:endParaRPr lang="cs-CZ" sz="2400" dirty="0">
              <a:latin typeface="Calibri" panose="020F0502020204030204" pitchFamily="34" charset="0"/>
            </a:endParaRPr>
          </a:p>
          <a:p>
            <a:r>
              <a:rPr lang="cs-CZ" sz="2400" b="1" dirty="0" smtClean="0">
                <a:latin typeface="Calibri" panose="020F0502020204030204" pitchFamily="34" charset="0"/>
              </a:rPr>
              <a:t>Kakofonie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r>
              <a:rPr lang="cs-CZ" sz="2400" b="1" dirty="0" err="1" smtClean="0">
                <a:latin typeface="Calibri" panose="020F0502020204030204" pitchFamily="34" charset="0"/>
              </a:rPr>
              <a:t>Kallilogie</a:t>
            </a:r>
            <a:endParaRPr lang="cs-CZ" sz="24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250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755576" y="836711"/>
            <a:ext cx="741682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Kodifikace současné spisovné výslovnosti</a:t>
            </a:r>
            <a:endParaRPr lang="cs-CZ" sz="2400" b="1" dirty="0">
              <a:latin typeface="Calibri" panose="020F0502020204030204" pitchFamily="34" charset="0"/>
            </a:endParaRPr>
          </a:p>
          <a:p>
            <a:endParaRPr lang="cs-CZ" b="1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výslovnostní norma je diferencovaná; tři výslovnostní styly:</a:t>
            </a:r>
          </a:p>
          <a:p>
            <a:pPr marL="285750" indent="-285750">
              <a:buFontTx/>
              <a:buChar char="-"/>
            </a:pPr>
            <a:endParaRPr lang="cs-CZ" sz="2000" dirty="0">
              <a:latin typeface="Calibri" panose="020F0502020204030204" pitchFamily="34" charset="0"/>
            </a:endParaRPr>
          </a:p>
          <a:p>
            <a:pPr marL="342900" indent="-342900">
              <a:buAutoNum type="arabicPeriod"/>
            </a:pPr>
            <a:r>
              <a:rPr lang="cs-CZ" sz="2000" b="1" dirty="0" smtClean="0">
                <a:latin typeface="Calibri" panose="020F0502020204030204" pitchFamily="34" charset="0"/>
              </a:rPr>
              <a:t>základní</a:t>
            </a:r>
            <a:r>
              <a:rPr lang="cs-CZ" sz="2000" dirty="0" smtClean="0">
                <a:latin typeface="Calibri" panose="020F0502020204030204" pitchFamily="34" charset="0"/>
              </a:rPr>
              <a:t> (neutrální)</a:t>
            </a:r>
          </a:p>
          <a:p>
            <a:pPr marL="342900" indent="-342900">
              <a:buAutoNum type="arabicPeriod"/>
            </a:pPr>
            <a:r>
              <a:rPr lang="cs-CZ" sz="2000" b="1" dirty="0" smtClean="0">
                <a:latin typeface="Calibri" panose="020F0502020204030204" pitchFamily="34" charset="0"/>
              </a:rPr>
              <a:t>vyšší</a:t>
            </a:r>
            <a:r>
              <a:rPr lang="cs-CZ" sz="2000" dirty="0" smtClean="0">
                <a:latin typeface="Calibri" panose="020F0502020204030204" pitchFamily="34" charset="0"/>
              </a:rPr>
              <a:t> (vybraná) – explicitní</a:t>
            </a:r>
          </a:p>
          <a:p>
            <a:pPr marL="342900" indent="-342900">
              <a:buAutoNum type="arabicPeriod"/>
            </a:pPr>
            <a:r>
              <a:rPr lang="cs-CZ" sz="2000" b="1" dirty="0" smtClean="0">
                <a:latin typeface="Calibri" panose="020F0502020204030204" pitchFamily="34" charset="0"/>
              </a:rPr>
              <a:t>nižší</a:t>
            </a:r>
            <a:r>
              <a:rPr lang="cs-CZ" sz="2000" dirty="0" smtClean="0">
                <a:latin typeface="Calibri" panose="020F0502020204030204" pitchFamily="34" charset="0"/>
              </a:rPr>
              <a:t> (zběžná) – implicitní </a:t>
            </a:r>
            <a:endParaRPr lang="cs-CZ" sz="2000" dirty="0">
              <a:latin typeface="Calibri" panose="020F0502020204030204" pitchFamily="34" charset="0"/>
            </a:endParaRPr>
          </a:p>
          <a:p>
            <a:endParaRPr lang="cs-CZ" sz="2000" dirty="0" smtClean="0">
              <a:latin typeface="Calibri" panose="020F0502020204030204" pitchFamily="34" charset="0"/>
            </a:endParaRPr>
          </a:p>
          <a:p>
            <a:r>
              <a:rPr lang="cs-CZ" sz="2000" dirty="0" smtClean="0">
                <a:latin typeface="Calibri" panose="020F0502020204030204" pitchFamily="34" charset="0"/>
              </a:rPr>
              <a:t>+ styly nespisovné:</a:t>
            </a:r>
          </a:p>
          <a:p>
            <a:pPr marL="342900" indent="-342900">
              <a:buAutoNum type="arabicPeriod"/>
            </a:pPr>
            <a:r>
              <a:rPr lang="cs-CZ" sz="2000" dirty="0" smtClean="0">
                <a:latin typeface="Calibri" panose="020F0502020204030204" pitchFamily="34" charset="0"/>
              </a:rPr>
              <a:t>výslovnost nářeční</a:t>
            </a:r>
          </a:p>
          <a:p>
            <a:pPr marL="342900" indent="-342900">
              <a:buAutoNum type="arabicPeriod"/>
            </a:pPr>
            <a:r>
              <a:rPr lang="cs-CZ" sz="2000" dirty="0" smtClean="0">
                <a:latin typeface="Calibri" panose="020F0502020204030204" pitchFamily="34" charset="0"/>
              </a:rPr>
              <a:t>výslovnost nedbalá</a:t>
            </a:r>
          </a:p>
          <a:p>
            <a:endParaRPr lang="cs-CZ" sz="2000" dirty="0">
              <a:latin typeface="Calibri" panose="020F0502020204030204" pitchFamily="34" charset="0"/>
            </a:endParaRPr>
          </a:p>
          <a:p>
            <a:endParaRPr lang="cs-CZ" sz="2000" dirty="0" smtClean="0">
              <a:latin typeface="Calibri" panose="020F0502020204030204" pitchFamily="34" charset="0"/>
            </a:endParaRPr>
          </a:p>
          <a:p>
            <a:r>
              <a:rPr lang="cs-CZ" sz="2000" dirty="0" smtClean="0">
                <a:latin typeface="Calibri" panose="020F0502020204030204" pitchFamily="34" charset="0"/>
              </a:rPr>
              <a:t>+ tzv. jevištní řeč</a:t>
            </a:r>
          </a:p>
          <a:p>
            <a:endParaRPr lang="cs-CZ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endParaRPr lang="cs-CZ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698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2887</TotalTime>
  <Words>514</Words>
  <Application>Microsoft Office PowerPoint</Application>
  <PresentationFormat>Předvádění na obrazovce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Austin</vt:lpstr>
      <vt:lpstr>Kapitoly z fonetiky a fonologie českého jazyka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zakázky na MENDELU</dc:title>
  <dc:creator>lollok</dc:creator>
  <cp:lastModifiedBy>Vrbová</cp:lastModifiedBy>
  <cp:revision>516</cp:revision>
  <dcterms:created xsi:type="dcterms:W3CDTF">2013-04-13T14:50:58Z</dcterms:created>
  <dcterms:modified xsi:type="dcterms:W3CDTF">2014-10-15T09:46:14Z</dcterms:modified>
</cp:coreProperties>
</file>