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CD6737-E282-4D3B-95BA-FFA851AB6C1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A92568B-3699-477F-AA4D-3F9F8ACA72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680802"/>
          </a:xfrm>
        </p:spPr>
        <p:txBody>
          <a:bodyPr>
            <a:noAutofit/>
          </a:bodyPr>
          <a:lstStyle/>
          <a:p>
            <a:pPr algn="ctr"/>
            <a:r>
              <a:rPr lang="cs-CZ" sz="3600" cap="small" dirty="0" smtClean="0"/>
              <a:t>VÝVOJ PSL. A SLOVANSKÝCH SOUHLÁSEK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pozdně </a:t>
            </a:r>
            <a:r>
              <a:rPr lang="cs-CZ" dirty="0" err="1" smtClean="0"/>
              <a:t>psl</a:t>
            </a:r>
            <a:r>
              <a:rPr lang="cs-CZ" dirty="0" smtClean="0"/>
              <a:t>. konsonantický systém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700808"/>
          <a:ext cx="8183560" cy="2413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551816"/>
                <a:gridCol w="743960"/>
                <a:gridCol w="743960"/>
                <a:gridCol w="743960"/>
                <a:gridCol w="743960"/>
                <a:gridCol w="743960"/>
                <a:gridCol w="743960"/>
                <a:gridCol w="743960"/>
                <a:gridCol w="743960"/>
                <a:gridCol w="743960"/>
              </a:tblGrid>
              <a:tr h="34388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Times New Roman"/>
                          <a:cs typeface="Times New Roman"/>
                        </a:rPr>
                        <a:t>labiály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j-lt"/>
                          <a:ea typeface="Times New Roman"/>
                          <a:cs typeface="Times New Roman"/>
                        </a:rPr>
                        <a:t>p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j-lt"/>
                          <a:ea typeface="Times New Roman"/>
                          <a:cs typeface="Times New Roman"/>
                        </a:rPr>
                        <a:t>b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m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j-lt"/>
                          <a:ea typeface="Times New Roman"/>
                          <a:cs typeface="Times New Roman"/>
                        </a:rPr>
                        <a:t>v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j-lt"/>
                          <a:ea typeface="Times New Roman"/>
                          <a:cs typeface="Times New Roman"/>
                        </a:rPr>
                        <a:t>(f)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p´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b´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m´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v´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(f´)</a:t>
                      </a:r>
                    </a:p>
                  </a:txBody>
                  <a:tcPr marL="44450" marR="44450" marT="0" marB="0"/>
                </a:tc>
              </a:tr>
              <a:tr h="34388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Times New Roman"/>
                          <a:cs typeface="Times New Roman"/>
                        </a:rPr>
                        <a:t>dentály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t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j-lt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j-lt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l  r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4388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Times New Roman"/>
                          <a:cs typeface="Times New Roman"/>
                        </a:rPr>
                        <a:t>palatály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ň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l´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r´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j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4388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Times New Roman"/>
                          <a:cs typeface="Times New Roman"/>
                        </a:rPr>
                        <a:t>sykavky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s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z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š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ž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c´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dz´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č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j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cs-CZ" sz="2400" dirty="0" err="1">
                          <a:latin typeface="+mj-lt"/>
                          <a:ea typeface="Times New Roman"/>
                          <a:cs typeface="Times New Roman"/>
                        </a:rPr>
                        <a:t>dž</a:t>
                      </a:r>
                      <a:r>
                        <a:rPr lang="cs-CZ" sz="2400" dirty="0">
                          <a:latin typeface="+mj-lt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4388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Times New Roman"/>
                          <a:cs typeface="Times New Roman"/>
                        </a:rPr>
                        <a:t>veláry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k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g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2400">
                          <a:latin typeface="+mj-lt"/>
                          <a:ea typeface="Times New Roman"/>
                          <a:cs typeface="Times New Roman"/>
                        </a:rPr>
                        <a:t>ch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cs-CZ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84858">
                <a:tc>
                  <a:txBody>
                    <a:bodyPr/>
                    <a:lstStyle/>
                    <a:p>
                      <a:endParaRPr lang="cs-CZ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zvláštní vývoj ve skupinách </a:t>
            </a:r>
            <a:r>
              <a:rPr lang="cs-CZ" b="1" dirty="0" err="1" smtClean="0"/>
              <a:t>kv</a:t>
            </a:r>
            <a:r>
              <a:rPr lang="cs-CZ" b="1" dirty="0" smtClean="0"/>
              <a:t>-, </a:t>
            </a:r>
            <a:r>
              <a:rPr lang="cs-CZ" b="1" dirty="0" err="1" smtClean="0"/>
              <a:t>gv</a:t>
            </a:r>
            <a:r>
              <a:rPr lang="cs-CZ" b="1" dirty="0" smtClean="0"/>
              <a:t>-před ě, i vzniklými z dvojhlásek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* </a:t>
            </a:r>
            <a:r>
              <a:rPr lang="cs-CZ" i="1" dirty="0" err="1" smtClean="0"/>
              <a:t>kuoit</a:t>
            </a:r>
            <a:r>
              <a:rPr lang="cs-CZ" dirty="0" smtClean="0"/>
              <a:t> :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květ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kwiat</a:t>
            </a:r>
            <a:r>
              <a:rPr lang="cs-CZ" dirty="0" smtClean="0"/>
              <a:t>, rus. </a:t>
            </a:r>
            <a:r>
              <a:rPr lang="cs-CZ" i="1" dirty="0" err="1" smtClean="0"/>
              <a:t>cvět</a:t>
            </a:r>
            <a:r>
              <a:rPr lang="cs-CZ" dirty="0" smtClean="0"/>
              <a:t>, </a:t>
            </a:r>
            <a:r>
              <a:rPr lang="cs-CZ" dirty="0" err="1" smtClean="0"/>
              <a:t>sch</a:t>
            </a:r>
            <a:r>
              <a:rPr lang="cs-CZ" dirty="0" smtClean="0"/>
              <a:t>. </a:t>
            </a:r>
            <a:r>
              <a:rPr lang="cs-CZ" i="1" dirty="0" err="1" smtClean="0"/>
              <a:t>cvet</a:t>
            </a:r>
            <a:endParaRPr lang="cs-CZ" i="1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* </a:t>
            </a:r>
            <a:r>
              <a:rPr lang="cs-CZ" i="1" dirty="0" err="1" smtClean="0"/>
              <a:t>guoizd</a:t>
            </a:r>
            <a:r>
              <a:rPr lang="cs-CZ" dirty="0" smtClean="0"/>
              <a:t>: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hvězda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gwiazda</a:t>
            </a:r>
            <a:r>
              <a:rPr lang="cs-CZ" dirty="0" smtClean="0"/>
              <a:t>, rus. </a:t>
            </a:r>
            <a:r>
              <a:rPr lang="cs-CZ" i="1" dirty="0" err="1" smtClean="0"/>
              <a:t>zvězda</a:t>
            </a:r>
            <a:r>
              <a:rPr lang="cs-CZ" dirty="0" smtClean="0"/>
              <a:t>,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zvězda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zvláštní vývoj ve skupinách </a:t>
            </a:r>
            <a:r>
              <a:rPr lang="cs-CZ" b="1" dirty="0" err="1" smtClean="0"/>
              <a:t>skv</a:t>
            </a:r>
            <a:r>
              <a:rPr lang="cs-CZ" b="1" dirty="0" smtClean="0"/>
              <a:t>-, </a:t>
            </a:r>
            <a:r>
              <a:rPr lang="cs-CZ" b="1" dirty="0" err="1" smtClean="0"/>
              <a:t>sgv</a:t>
            </a:r>
            <a:r>
              <a:rPr lang="cs-CZ" b="1" dirty="0" smtClean="0"/>
              <a:t>- před ě, i vzniklými z dvojhlásek</a:t>
            </a:r>
            <a:endParaRPr lang="cs-CZ" dirty="0" smtClean="0"/>
          </a:p>
          <a:p>
            <a:r>
              <a:rPr lang="cs-CZ" dirty="0" err="1" smtClean="0"/>
              <a:t>ide</a:t>
            </a:r>
            <a:r>
              <a:rPr lang="cs-CZ" dirty="0" smtClean="0"/>
              <a:t>. * </a:t>
            </a:r>
            <a:r>
              <a:rPr lang="cs-CZ" i="1" dirty="0" err="1" smtClean="0"/>
              <a:t>sked</a:t>
            </a:r>
            <a:r>
              <a:rPr lang="cs-CZ" dirty="0" smtClean="0"/>
              <a:t>: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štědrý</a:t>
            </a:r>
            <a:r>
              <a:rPr lang="cs-CZ" dirty="0" smtClean="0"/>
              <a:t>, </a:t>
            </a:r>
            <a:r>
              <a:rPr lang="cs-CZ" dirty="0" err="1" smtClean="0"/>
              <a:t>stč</a:t>
            </a:r>
            <a:r>
              <a:rPr lang="cs-CZ" dirty="0" smtClean="0"/>
              <a:t>. </a:t>
            </a:r>
            <a:r>
              <a:rPr lang="cs-CZ" i="1" dirty="0" err="1" smtClean="0"/>
              <a:t>ščedr</a:t>
            </a:r>
            <a:r>
              <a:rPr lang="cs-CZ" dirty="0" smtClean="0"/>
              <a:t>, sloven. </a:t>
            </a:r>
            <a:r>
              <a:rPr lang="cs-CZ" i="1" dirty="0" smtClean="0"/>
              <a:t>štědrý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szcódry</a:t>
            </a:r>
            <a:r>
              <a:rPr lang="cs-CZ" dirty="0" smtClean="0"/>
              <a:t> </a:t>
            </a:r>
            <a:r>
              <a:rPr lang="cs-CZ" dirty="0" smtClean="0">
                <a:sym typeface="Times New Roman"/>
              </a:rPr>
              <a:t>(</a:t>
            </a:r>
            <a:r>
              <a:rPr lang="cs-CZ" dirty="0" err="1" smtClean="0"/>
              <a:t>ščodry</a:t>
            </a:r>
            <a:r>
              <a:rPr lang="cs-CZ" dirty="0" smtClean="0">
                <a:sym typeface="Times New Roman"/>
              </a:rPr>
              <a:t>)</a:t>
            </a:r>
            <a:r>
              <a:rPr lang="cs-CZ" dirty="0" smtClean="0"/>
              <a:t>, rus. 	</a:t>
            </a:r>
            <a:r>
              <a:rPr lang="cs-CZ" i="1" dirty="0" err="1" smtClean="0"/>
              <a:t>ščedryj</a:t>
            </a:r>
            <a:r>
              <a:rPr lang="cs-CZ" dirty="0" smtClean="0"/>
              <a:t>,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štedr</a:t>
            </a:r>
            <a:r>
              <a:rPr lang="cs-CZ" i="1" dirty="0" err="1" smtClean="0">
                <a:sym typeface="Times New Roman"/>
              </a:rPr>
              <a:t>ъ</a:t>
            </a:r>
            <a:endParaRPr lang="cs-CZ" i="1" dirty="0" smtClean="0">
              <a:sym typeface="Times New Roman"/>
            </a:endParaRPr>
          </a:p>
          <a:p>
            <a:endParaRPr lang="cs-CZ" dirty="0" smtClean="0"/>
          </a:p>
          <a:p>
            <a:r>
              <a:rPr lang="cs-CZ" dirty="0" err="1" smtClean="0"/>
              <a:t>ide</a:t>
            </a:r>
            <a:r>
              <a:rPr lang="cs-CZ" dirty="0" smtClean="0"/>
              <a:t>. * </a:t>
            </a:r>
            <a:r>
              <a:rPr lang="cs-CZ" i="1" dirty="0" err="1" smtClean="0"/>
              <a:t>duzgio</a:t>
            </a:r>
            <a:r>
              <a:rPr lang="cs-CZ" dirty="0" smtClean="0"/>
              <a:t> -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déšť</a:t>
            </a:r>
            <a:r>
              <a:rPr lang="cs-CZ" dirty="0" smtClean="0"/>
              <a:t>, sloven. </a:t>
            </a:r>
            <a:r>
              <a:rPr lang="cs-CZ" i="1" dirty="0" err="1" smtClean="0"/>
              <a:t>dážď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deszcz</a:t>
            </a:r>
            <a:r>
              <a:rPr lang="cs-CZ" dirty="0" smtClean="0"/>
              <a:t>, rus. </a:t>
            </a:r>
            <a:r>
              <a:rPr lang="cs-CZ" i="1" dirty="0" err="1" smtClean="0"/>
              <a:t>dožď</a:t>
            </a:r>
            <a:r>
              <a:rPr lang="cs-CZ" dirty="0" smtClean="0"/>
              <a:t>,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d</a:t>
            </a:r>
            <a:r>
              <a:rPr lang="cs-CZ" i="1" dirty="0" err="1" smtClean="0">
                <a:sym typeface="Times New Roman"/>
              </a:rPr>
              <a:t>ъ</a:t>
            </a:r>
            <a:r>
              <a:rPr lang="cs-CZ" i="1" dirty="0" err="1" smtClean="0"/>
              <a:t>žd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změny souhlásek po následujícím j, i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sj</a:t>
            </a:r>
            <a:r>
              <a:rPr lang="cs-CZ" dirty="0" smtClean="0"/>
              <a:t>: </a:t>
            </a:r>
            <a:r>
              <a:rPr lang="cs-CZ" i="1" dirty="0" err="1" smtClean="0"/>
              <a:t>nosjq</a:t>
            </a:r>
            <a:r>
              <a:rPr lang="cs-CZ" dirty="0" smtClean="0"/>
              <a:t> (nosovka),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nošq</a:t>
            </a:r>
            <a:r>
              <a:rPr lang="cs-CZ" dirty="0" smtClean="0"/>
              <a:t>, </a:t>
            </a:r>
            <a:r>
              <a:rPr lang="cs-CZ" dirty="0" err="1" smtClean="0"/>
              <a:t>stč</a:t>
            </a:r>
            <a:r>
              <a:rPr lang="cs-CZ" dirty="0" smtClean="0"/>
              <a:t>. </a:t>
            </a:r>
            <a:r>
              <a:rPr lang="cs-CZ" i="1" dirty="0" err="1" smtClean="0"/>
              <a:t>nošu</a:t>
            </a:r>
            <a:r>
              <a:rPr lang="cs-CZ" dirty="0" smtClean="0"/>
              <a:t>, rus. </a:t>
            </a:r>
            <a:r>
              <a:rPr lang="cs-CZ" i="1" dirty="0" err="1" smtClean="0"/>
              <a:t>nošu</a:t>
            </a:r>
            <a:endParaRPr lang="cs-CZ" i="1" dirty="0" smtClean="0"/>
          </a:p>
          <a:p>
            <a:r>
              <a:rPr lang="cs-CZ" dirty="0" err="1" smtClean="0"/>
              <a:t>lj</a:t>
            </a:r>
            <a:r>
              <a:rPr lang="cs-CZ" dirty="0" smtClean="0"/>
              <a:t>: </a:t>
            </a:r>
            <a:r>
              <a:rPr lang="cs-CZ" i="1" dirty="0" err="1" smtClean="0"/>
              <a:t>chvaljq</a:t>
            </a:r>
            <a:r>
              <a:rPr lang="cs-CZ" dirty="0" smtClean="0"/>
              <a:t>,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chvaljq</a:t>
            </a:r>
            <a:r>
              <a:rPr lang="cs-CZ" dirty="0" smtClean="0"/>
              <a:t>, </a:t>
            </a:r>
            <a:r>
              <a:rPr lang="cs-CZ" dirty="0" err="1" smtClean="0"/>
              <a:t>stč</a:t>
            </a:r>
            <a:r>
              <a:rPr lang="cs-CZ" dirty="0" smtClean="0"/>
              <a:t>. </a:t>
            </a:r>
            <a:r>
              <a:rPr lang="cs-CZ" i="1" dirty="0" smtClean="0"/>
              <a:t>chvál´u</a:t>
            </a:r>
            <a:r>
              <a:rPr lang="cs-CZ" dirty="0" smtClean="0"/>
              <a:t>, rus. </a:t>
            </a:r>
            <a:r>
              <a:rPr lang="cs-CZ" i="1" dirty="0" err="1" smtClean="0"/>
              <a:t>chvalju</a:t>
            </a:r>
            <a:endParaRPr lang="cs-CZ" i="1" dirty="0" smtClean="0"/>
          </a:p>
          <a:p>
            <a:r>
              <a:rPr lang="cs-CZ" dirty="0" err="1" smtClean="0"/>
              <a:t>zj</a:t>
            </a:r>
            <a:r>
              <a:rPr lang="cs-CZ" dirty="0" smtClean="0"/>
              <a:t>: </a:t>
            </a:r>
            <a:r>
              <a:rPr lang="cs-CZ" i="1" dirty="0" err="1" smtClean="0"/>
              <a:t>razjq</a:t>
            </a:r>
            <a:r>
              <a:rPr lang="cs-CZ" dirty="0" smtClean="0"/>
              <a:t>, </a:t>
            </a:r>
            <a:r>
              <a:rPr lang="cs-CZ" dirty="0" err="1" smtClean="0"/>
              <a:t>stls</a:t>
            </a:r>
            <a:r>
              <a:rPr lang="cs-CZ" dirty="0" smtClean="0"/>
              <a:t>. </a:t>
            </a:r>
            <a:r>
              <a:rPr lang="cs-CZ" i="1" dirty="0" err="1" smtClean="0"/>
              <a:t>ražq</a:t>
            </a:r>
            <a:r>
              <a:rPr lang="cs-CZ" dirty="0" smtClean="0"/>
              <a:t>, </a:t>
            </a:r>
            <a:r>
              <a:rPr lang="cs-CZ" dirty="0" err="1" smtClean="0"/>
              <a:t>stč</a:t>
            </a:r>
            <a:r>
              <a:rPr lang="cs-CZ" dirty="0" smtClean="0"/>
              <a:t>. </a:t>
            </a:r>
            <a:r>
              <a:rPr lang="cs-CZ" i="1" dirty="0" err="1" smtClean="0"/>
              <a:t>ražu</a:t>
            </a:r>
            <a:r>
              <a:rPr lang="cs-CZ" dirty="0" smtClean="0"/>
              <a:t>, rus. </a:t>
            </a:r>
            <a:r>
              <a:rPr lang="cs-CZ" i="1" dirty="0" err="1" smtClean="0"/>
              <a:t>ražu</a:t>
            </a:r>
            <a:endParaRPr lang="cs-CZ" dirty="0" smtClean="0"/>
          </a:p>
          <a:p>
            <a:r>
              <a:rPr lang="cs-CZ" dirty="0" err="1" smtClean="0"/>
              <a:t>rj</a:t>
            </a:r>
            <a:r>
              <a:rPr lang="cs-CZ" dirty="0" smtClean="0"/>
              <a:t>: </a:t>
            </a:r>
            <a:r>
              <a:rPr lang="cs-CZ" i="1" dirty="0" err="1" smtClean="0"/>
              <a:t>varjq</a:t>
            </a:r>
            <a:r>
              <a:rPr lang="cs-CZ" dirty="0" smtClean="0"/>
              <a:t>,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varjq</a:t>
            </a:r>
            <a:r>
              <a:rPr lang="cs-CZ" dirty="0" smtClean="0"/>
              <a:t>, </a:t>
            </a:r>
            <a:r>
              <a:rPr lang="cs-CZ" dirty="0" err="1" smtClean="0"/>
              <a:t>stč</a:t>
            </a:r>
            <a:r>
              <a:rPr lang="cs-CZ" dirty="0" smtClean="0"/>
              <a:t>. </a:t>
            </a:r>
            <a:r>
              <a:rPr lang="cs-CZ" i="1" dirty="0" smtClean="0"/>
              <a:t>var´u </a:t>
            </a:r>
            <a:r>
              <a:rPr lang="cs-CZ" i="1" dirty="0" smtClean="0">
                <a:latin typeface="Times New Roman"/>
                <a:cs typeface="Times New Roman"/>
                <a:sym typeface="Times New Roman"/>
              </a:rPr>
              <a:t>&gt;</a:t>
            </a:r>
            <a:r>
              <a:rPr lang="cs-CZ" i="1" dirty="0" smtClean="0"/>
              <a:t> </a:t>
            </a:r>
            <a:r>
              <a:rPr lang="cs-CZ" i="1" dirty="0" err="1" smtClean="0"/>
              <a:t>vařu</a:t>
            </a:r>
            <a:r>
              <a:rPr lang="cs-CZ" dirty="0" smtClean="0"/>
              <a:t>, rus. </a:t>
            </a:r>
            <a:r>
              <a:rPr lang="cs-CZ" i="1" dirty="0" err="1" smtClean="0"/>
              <a:t>varju</a:t>
            </a:r>
            <a:endParaRPr lang="cs-CZ" dirty="0" smtClean="0"/>
          </a:p>
          <a:p>
            <a:r>
              <a:rPr lang="cs-CZ" dirty="0" err="1" smtClean="0"/>
              <a:t>nj</a:t>
            </a:r>
            <a:r>
              <a:rPr lang="cs-CZ" dirty="0" smtClean="0"/>
              <a:t>: </a:t>
            </a:r>
            <a:r>
              <a:rPr lang="cs-CZ" i="1" dirty="0" err="1" smtClean="0"/>
              <a:t>gonjq</a:t>
            </a:r>
            <a:r>
              <a:rPr lang="cs-CZ" dirty="0" smtClean="0"/>
              <a:t>: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gonjq</a:t>
            </a:r>
            <a:r>
              <a:rPr lang="cs-CZ" dirty="0" smtClean="0"/>
              <a:t>, </a:t>
            </a:r>
            <a:r>
              <a:rPr lang="cs-CZ" dirty="0" err="1" smtClean="0"/>
              <a:t>stč</a:t>
            </a:r>
            <a:r>
              <a:rPr lang="cs-CZ" dirty="0" smtClean="0"/>
              <a:t>. </a:t>
            </a:r>
            <a:r>
              <a:rPr lang="cs-CZ" i="1" dirty="0" err="1" smtClean="0"/>
              <a:t>hoňu</a:t>
            </a:r>
            <a:r>
              <a:rPr lang="cs-CZ" dirty="0" smtClean="0"/>
              <a:t>, rus. </a:t>
            </a:r>
            <a:r>
              <a:rPr lang="cs-CZ" i="1" dirty="0" err="1" smtClean="0"/>
              <a:t>goňu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3521552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palatalizace retnic před j </a:t>
            </a:r>
          </a:p>
          <a:p>
            <a:endParaRPr lang="cs-CZ" dirty="0" smtClean="0"/>
          </a:p>
          <a:p>
            <a:r>
              <a:rPr lang="cs-CZ" i="1" dirty="0" smtClean="0"/>
              <a:t>l </a:t>
            </a:r>
            <a:r>
              <a:rPr lang="cs-CZ" dirty="0" err="1" smtClean="0"/>
              <a:t>ependetické</a:t>
            </a:r>
            <a:r>
              <a:rPr lang="cs-CZ" dirty="0" smtClean="0"/>
              <a:t> (vkladné) 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err="1" smtClean="0"/>
              <a:t>Davle</a:t>
            </a:r>
            <a:r>
              <a:rPr lang="cs-CZ" i="1" dirty="0" smtClean="0"/>
              <a:t>, Litovel, </a:t>
            </a:r>
            <a:r>
              <a:rPr lang="cs-CZ" i="1" dirty="0" err="1" smtClean="0"/>
              <a:t>Vidovle</a:t>
            </a:r>
            <a:r>
              <a:rPr lang="cs-CZ" i="1" dirty="0" smtClean="0"/>
              <a:t>, </a:t>
            </a:r>
            <a:r>
              <a:rPr lang="cs-CZ" i="1" dirty="0" err="1" smtClean="0"/>
              <a:t>Vráble</a:t>
            </a:r>
            <a:r>
              <a:rPr lang="cs-CZ" i="1" dirty="0" smtClean="0"/>
              <a:t>, </a:t>
            </a:r>
            <a:r>
              <a:rPr lang="cs-CZ" i="1" dirty="0" err="1" smtClean="0"/>
              <a:t>obrtel</a:t>
            </a:r>
            <a:r>
              <a:rPr lang="cs-CZ" i="1" dirty="0" smtClean="0"/>
              <a:t>, </a:t>
            </a:r>
            <a:r>
              <a:rPr lang="cs-CZ" i="1" dirty="0" err="1" smtClean="0"/>
              <a:t>vrhel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Př.: </a:t>
            </a:r>
            <a:r>
              <a:rPr lang="cs-CZ" dirty="0" err="1" smtClean="0"/>
              <a:t>ide</a:t>
            </a:r>
            <a:r>
              <a:rPr lang="cs-CZ" dirty="0" smtClean="0"/>
              <a:t>. </a:t>
            </a:r>
            <a:r>
              <a:rPr lang="cs-CZ" i="1" dirty="0" err="1" smtClean="0"/>
              <a:t>zemja</a:t>
            </a:r>
            <a:r>
              <a:rPr lang="cs-CZ" dirty="0" smtClean="0"/>
              <a:t>,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zemlja</a:t>
            </a:r>
            <a:r>
              <a:rPr lang="cs-CZ" dirty="0" smtClean="0"/>
              <a:t>,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zemja</a:t>
            </a:r>
            <a:r>
              <a:rPr lang="cs-CZ" dirty="0" smtClean="0"/>
              <a:t>, </a:t>
            </a:r>
            <a:r>
              <a:rPr lang="cs-CZ" dirty="0" err="1" smtClean="0"/>
              <a:t>sch</a:t>
            </a:r>
            <a:r>
              <a:rPr lang="cs-CZ" dirty="0" smtClean="0"/>
              <a:t>. </a:t>
            </a:r>
            <a:r>
              <a:rPr lang="cs-CZ" i="1" dirty="0" err="1" smtClean="0"/>
              <a:t>zemlja</a:t>
            </a:r>
            <a:r>
              <a:rPr lang="cs-CZ" dirty="0" smtClean="0"/>
              <a:t>, rus. </a:t>
            </a:r>
            <a:r>
              <a:rPr lang="cs-CZ" i="1" dirty="0" err="1" smtClean="0"/>
              <a:t>zemlja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 </a:t>
            </a:r>
            <a:r>
              <a:rPr lang="cs-CZ" i="1" dirty="0" err="1" smtClean="0"/>
              <a:t>ziemia</a:t>
            </a:r>
            <a:r>
              <a:rPr lang="cs-CZ" dirty="0" smtClean="0"/>
              <a:t>, </a:t>
            </a:r>
            <a:r>
              <a:rPr lang="cs-CZ" dirty="0" err="1" smtClean="0"/>
              <a:t>čes</a:t>
            </a:r>
            <a:r>
              <a:rPr lang="cs-CZ" dirty="0" smtClean="0"/>
              <a:t>. 	</a:t>
            </a:r>
            <a:r>
              <a:rPr lang="cs-CZ" i="1" dirty="0" smtClean="0"/>
              <a:t>země</a:t>
            </a:r>
            <a:r>
              <a:rPr lang="cs-CZ" dirty="0" smtClean="0"/>
              <a:t>, sloven. </a:t>
            </a:r>
            <a:r>
              <a:rPr lang="cs-CZ" i="1" dirty="0" err="1" smtClean="0"/>
              <a:t>zeme</a:t>
            </a:r>
            <a:endParaRPr lang="cs-CZ" i="1" dirty="0" smtClean="0"/>
          </a:p>
          <a:p>
            <a:endParaRPr lang="cs-CZ" dirty="0" smtClean="0"/>
          </a:p>
          <a:p>
            <a:r>
              <a:rPr lang="cs-CZ" dirty="0" err="1" smtClean="0"/>
              <a:t>psl</a:t>
            </a:r>
            <a:r>
              <a:rPr lang="cs-CZ" dirty="0" smtClean="0"/>
              <a:t>.  </a:t>
            </a:r>
            <a:r>
              <a:rPr lang="cs-CZ" i="1" dirty="0" err="1" smtClean="0"/>
              <a:t>sypjq</a:t>
            </a:r>
            <a:r>
              <a:rPr lang="cs-CZ" dirty="0" smtClean="0"/>
              <a:t> (nosovka),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sypljq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sypja</a:t>
            </a:r>
            <a:r>
              <a:rPr lang="cs-CZ" dirty="0" smtClean="0"/>
              <a:t>, rus. </a:t>
            </a:r>
            <a:r>
              <a:rPr lang="cs-CZ" i="1" dirty="0" err="1" smtClean="0"/>
              <a:t>syplju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sypi</a:t>
            </a:r>
            <a:r>
              <a:rPr lang="cs-CZ" i="1" dirty="0" err="1" smtClean="0">
                <a:sym typeface="Times New Roman"/>
              </a:rPr>
              <a:t>ę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sypu</a:t>
            </a:r>
          </a:p>
          <a:p>
            <a:endParaRPr lang="cs-CZ" dirty="0" smtClean="0"/>
          </a:p>
          <a:p>
            <a:r>
              <a:rPr lang="cs-CZ" dirty="0" smtClean="0"/>
              <a:t>	</a:t>
            </a:r>
            <a:r>
              <a:rPr lang="cs-CZ" dirty="0" err="1" smtClean="0"/>
              <a:t>psl</a:t>
            </a:r>
            <a:r>
              <a:rPr lang="cs-CZ" dirty="0" smtClean="0"/>
              <a:t>. </a:t>
            </a:r>
            <a:r>
              <a:rPr lang="cs-CZ" i="1" dirty="0" err="1" smtClean="0"/>
              <a:t>lovjq</a:t>
            </a:r>
            <a:r>
              <a:rPr lang="cs-CZ" dirty="0" smtClean="0"/>
              <a:t> (nosovka),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lovljq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lovja</a:t>
            </a:r>
            <a:r>
              <a:rPr lang="cs-CZ" dirty="0" smtClean="0"/>
              <a:t>, rus. </a:t>
            </a:r>
            <a:r>
              <a:rPr lang="cs-CZ" i="1" dirty="0" err="1" smtClean="0"/>
              <a:t>lovlju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lowi</a:t>
            </a:r>
            <a:r>
              <a:rPr lang="cs-CZ" i="1" dirty="0" err="1" smtClean="0">
                <a:sym typeface="Times New Roman"/>
              </a:rPr>
              <a:t>ę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stč</a:t>
            </a:r>
            <a:r>
              <a:rPr lang="cs-CZ" dirty="0" smtClean="0"/>
              <a:t>. </a:t>
            </a:r>
            <a:r>
              <a:rPr lang="cs-CZ" i="1" dirty="0" smtClean="0"/>
              <a:t>lov´u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3881592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vývoj skupin -</a:t>
            </a:r>
            <a:r>
              <a:rPr lang="cs-CZ" b="1" dirty="0" err="1" smtClean="0"/>
              <a:t>tl</a:t>
            </a:r>
            <a:r>
              <a:rPr lang="cs-CZ" b="1" dirty="0" smtClean="0"/>
              <a:t>-, -dl-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- Př.: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sádlo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sad</a:t>
            </a:r>
            <a:r>
              <a:rPr lang="cs-CZ" i="1" dirty="0" err="1" smtClean="0">
                <a:sym typeface="Times New Roman"/>
              </a:rPr>
              <a:t>ł</a:t>
            </a:r>
            <a:r>
              <a:rPr lang="cs-CZ" i="1" dirty="0" err="1" smtClean="0"/>
              <a:t>o</a:t>
            </a:r>
            <a:r>
              <a:rPr lang="cs-CZ" dirty="0" smtClean="0"/>
              <a:t>, rus. </a:t>
            </a:r>
            <a:r>
              <a:rPr lang="cs-CZ" i="1" dirty="0" err="1" smtClean="0"/>
              <a:t>salo</a:t>
            </a:r>
            <a:r>
              <a:rPr lang="cs-CZ" dirty="0" smtClean="0"/>
              <a:t>,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salo</a:t>
            </a:r>
            <a:endParaRPr lang="cs-CZ" dirty="0" smtClean="0"/>
          </a:p>
          <a:p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kradl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krad</a:t>
            </a:r>
            <a:r>
              <a:rPr lang="cs-CZ" i="1" dirty="0" err="1" smtClean="0">
                <a:sym typeface="Times New Roman"/>
              </a:rPr>
              <a:t>ł</a:t>
            </a:r>
            <a:r>
              <a:rPr lang="cs-CZ" i="1" dirty="0" smtClean="0"/>
              <a:t>,</a:t>
            </a:r>
            <a:r>
              <a:rPr lang="cs-CZ" dirty="0" smtClean="0"/>
              <a:t> rus. </a:t>
            </a:r>
            <a:r>
              <a:rPr lang="cs-CZ" i="1" dirty="0" err="1" smtClean="0"/>
              <a:t>kral</a:t>
            </a:r>
            <a:r>
              <a:rPr lang="cs-CZ" dirty="0" smtClean="0"/>
              <a:t>, </a:t>
            </a:r>
            <a:r>
              <a:rPr lang="cs-CZ" dirty="0" err="1" smtClean="0"/>
              <a:t>schr</a:t>
            </a:r>
            <a:r>
              <a:rPr lang="cs-CZ" dirty="0" smtClean="0"/>
              <a:t>. </a:t>
            </a:r>
            <a:r>
              <a:rPr lang="cs-CZ" i="1" dirty="0" err="1" smtClean="0"/>
              <a:t>krao</a:t>
            </a:r>
            <a:r>
              <a:rPr lang="cs-CZ" dirty="0" smtClean="0"/>
              <a:t>,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kral</a:t>
            </a:r>
            <a:endParaRPr lang="cs-CZ" dirty="0" smtClean="0"/>
          </a:p>
          <a:p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pletl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p</a:t>
            </a:r>
            <a:r>
              <a:rPr lang="cs-CZ" i="1" dirty="0" err="1" smtClean="0">
                <a:sym typeface="Times New Roman"/>
              </a:rPr>
              <a:t>ł</a:t>
            </a:r>
            <a:r>
              <a:rPr lang="cs-CZ" i="1" dirty="0" err="1" smtClean="0"/>
              <a:t>ót</a:t>
            </a:r>
            <a:r>
              <a:rPr lang="cs-CZ" i="1" dirty="0" err="1" smtClean="0">
                <a:sym typeface="Times New Roman"/>
              </a:rPr>
              <a:t>ł</a:t>
            </a:r>
            <a:r>
              <a:rPr lang="cs-CZ" dirty="0" smtClean="0"/>
              <a:t> </a:t>
            </a:r>
            <a:r>
              <a:rPr lang="cs-CZ" dirty="0" smtClean="0">
                <a:sym typeface="Times New Roman"/>
              </a:rPr>
              <a:t>(</a:t>
            </a:r>
            <a:r>
              <a:rPr lang="cs-CZ" dirty="0" err="1" smtClean="0"/>
              <a:t>plutl</a:t>
            </a:r>
            <a:r>
              <a:rPr lang="cs-CZ" dirty="0" smtClean="0">
                <a:sym typeface="Times New Roman"/>
              </a:rPr>
              <a:t>)</a:t>
            </a:r>
            <a:r>
              <a:rPr lang="cs-CZ" dirty="0" smtClean="0"/>
              <a:t>, rus. </a:t>
            </a:r>
            <a:r>
              <a:rPr lang="cs-CZ" i="1" dirty="0" smtClean="0"/>
              <a:t>plel</a:t>
            </a:r>
            <a:r>
              <a:rPr lang="cs-CZ" dirty="0" smtClean="0"/>
              <a:t>, </a:t>
            </a:r>
            <a:r>
              <a:rPr lang="cs-CZ" dirty="0" err="1" smtClean="0"/>
              <a:t>sch</a:t>
            </a:r>
            <a:r>
              <a:rPr lang="cs-CZ" dirty="0" smtClean="0"/>
              <a:t>. </a:t>
            </a:r>
            <a:r>
              <a:rPr lang="cs-CZ" i="1" dirty="0" err="1" smtClean="0"/>
              <a:t>pleo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764704"/>
            <a:ext cx="8183880" cy="3953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palatalizace skupin </a:t>
            </a:r>
            <a:r>
              <a:rPr lang="cs-CZ" b="1" dirty="0" err="1" smtClean="0"/>
              <a:t>tj</a:t>
            </a:r>
            <a:r>
              <a:rPr lang="cs-CZ" b="1" dirty="0" smtClean="0"/>
              <a:t>, </a:t>
            </a:r>
            <a:r>
              <a:rPr lang="cs-CZ" b="1" dirty="0" err="1" smtClean="0"/>
              <a:t>dj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psl</a:t>
            </a:r>
            <a:r>
              <a:rPr lang="cs-CZ" dirty="0" smtClean="0"/>
              <a:t>. * </a:t>
            </a:r>
            <a:r>
              <a:rPr lang="cs-CZ" i="1" dirty="0" err="1" smtClean="0"/>
              <a:t>světja</a:t>
            </a:r>
            <a:r>
              <a:rPr lang="cs-CZ" dirty="0" smtClean="0"/>
              <a:t>: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svěšta</a:t>
            </a:r>
            <a:r>
              <a:rPr lang="cs-CZ" dirty="0" smtClean="0"/>
              <a:t>,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svešt</a:t>
            </a:r>
            <a:r>
              <a:rPr lang="cs-CZ" dirty="0" smtClean="0"/>
              <a:t>, </a:t>
            </a:r>
            <a:r>
              <a:rPr lang="cs-CZ" dirty="0" err="1" smtClean="0"/>
              <a:t>slovin</a:t>
            </a:r>
            <a:r>
              <a:rPr lang="cs-CZ" dirty="0" smtClean="0"/>
              <a:t>. a rus. </a:t>
            </a:r>
            <a:r>
              <a:rPr lang="cs-CZ" i="1" dirty="0" err="1" smtClean="0"/>
              <a:t>sveča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swieca</a:t>
            </a:r>
            <a:r>
              <a:rPr lang="cs-CZ" dirty="0" smtClean="0"/>
              <a:t>,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svíce</a:t>
            </a:r>
            <a:r>
              <a:rPr lang="cs-CZ" dirty="0" smtClean="0"/>
              <a:t>, sloven. </a:t>
            </a:r>
            <a:r>
              <a:rPr lang="cs-CZ" i="1" dirty="0" err="1" smtClean="0"/>
              <a:t>svieca</a:t>
            </a:r>
            <a:endParaRPr lang="cs-CZ" i="1" dirty="0" smtClean="0"/>
          </a:p>
          <a:p>
            <a:endParaRPr lang="cs-CZ" dirty="0" smtClean="0"/>
          </a:p>
          <a:p>
            <a:r>
              <a:rPr lang="cs-CZ" dirty="0" err="1" smtClean="0"/>
              <a:t>psl</a:t>
            </a:r>
            <a:r>
              <a:rPr lang="cs-CZ" dirty="0" smtClean="0"/>
              <a:t>. *</a:t>
            </a:r>
            <a:r>
              <a:rPr lang="cs-CZ" i="1" dirty="0" smtClean="0"/>
              <a:t> </a:t>
            </a:r>
            <a:r>
              <a:rPr lang="cs-CZ" i="1" dirty="0" err="1" smtClean="0"/>
              <a:t>medja</a:t>
            </a:r>
            <a:r>
              <a:rPr lang="cs-CZ" dirty="0" smtClean="0"/>
              <a:t>: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mežda</a:t>
            </a:r>
            <a:r>
              <a:rPr lang="cs-CZ" dirty="0" smtClean="0"/>
              <a:t>,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mežda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slovin</a:t>
            </a:r>
            <a:r>
              <a:rPr lang="cs-CZ" dirty="0" smtClean="0"/>
              <a:t>. </a:t>
            </a:r>
            <a:r>
              <a:rPr lang="cs-CZ" i="1" dirty="0" err="1" smtClean="0"/>
              <a:t>meja</a:t>
            </a:r>
            <a:r>
              <a:rPr lang="cs-CZ" dirty="0" smtClean="0"/>
              <a:t>, rus. </a:t>
            </a:r>
            <a:r>
              <a:rPr lang="cs-CZ" i="1" dirty="0" err="1" smtClean="0"/>
              <a:t>meža</a:t>
            </a:r>
            <a:r>
              <a:rPr lang="cs-CZ" dirty="0" smtClean="0"/>
              <a:t>,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medza</a:t>
            </a:r>
            <a:r>
              <a:rPr lang="cs-CZ" dirty="0" smtClean="0"/>
              <a:t>, </a:t>
            </a:r>
            <a:r>
              <a:rPr lang="cs-CZ" dirty="0" err="1" smtClean="0"/>
              <a:t>čes</a:t>
            </a:r>
            <a:r>
              <a:rPr lang="cs-CZ" dirty="0" smtClean="0"/>
              <a:t>. 	</a:t>
            </a:r>
            <a:r>
              <a:rPr lang="cs-CZ" i="1" dirty="0" smtClean="0"/>
              <a:t>mez</a:t>
            </a:r>
            <a:r>
              <a:rPr lang="cs-CZ" dirty="0" smtClean="0"/>
              <a:t>, sloven. </a:t>
            </a:r>
            <a:r>
              <a:rPr lang="cs-CZ" i="1" dirty="0" err="1" smtClean="0"/>
              <a:t>medza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20688"/>
            <a:ext cx="8183880" cy="4097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palatalizace skupiny </a:t>
            </a:r>
            <a:r>
              <a:rPr lang="cs-CZ" b="1" dirty="0" err="1" smtClean="0"/>
              <a:t>kt</a:t>
            </a:r>
            <a:r>
              <a:rPr lang="cs-CZ" b="1" dirty="0" smtClean="0"/>
              <a:t>, </a:t>
            </a:r>
            <a:r>
              <a:rPr lang="cs-CZ" b="1" dirty="0" err="1" smtClean="0"/>
              <a:t>gt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psl</a:t>
            </a:r>
            <a:r>
              <a:rPr lang="cs-CZ" dirty="0" smtClean="0"/>
              <a:t>. </a:t>
            </a:r>
            <a:r>
              <a:rPr lang="cs-CZ" i="1" dirty="0" err="1" smtClean="0"/>
              <a:t>pekt</a:t>
            </a:r>
            <a:r>
              <a:rPr lang="az-Cyrl-AZ" i="1" dirty="0" smtClean="0">
                <a:sym typeface="Times New Roman"/>
              </a:rPr>
              <a:t>ь</a:t>
            </a:r>
            <a:r>
              <a:rPr lang="cs-CZ" dirty="0" smtClean="0"/>
              <a:t>: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pešt</a:t>
            </a:r>
            <a:r>
              <a:rPr lang="az-Cyrl-AZ" i="1" dirty="0" smtClean="0">
                <a:sym typeface="Times New Roman"/>
              </a:rPr>
              <a:t>ь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bulh</a:t>
            </a:r>
            <a:r>
              <a:rPr lang="cs-CZ" dirty="0" smtClean="0"/>
              <a:t>. </a:t>
            </a:r>
            <a:r>
              <a:rPr lang="cs-CZ" i="1" dirty="0" err="1" smtClean="0"/>
              <a:t>pešt</a:t>
            </a:r>
            <a:r>
              <a:rPr lang="cs-CZ" dirty="0" smtClean="0"/>
              <a:t>, rus. </a:t>
            </a:r>
            <a:r>
              <a:rPr lang="cs-CZ" i="1" dirty="0" err="1" smtClean="0"/>
              <a:t>pěč</a:t>
            </a:r>
            <a:r>
              <a:rPr lang="az-Cyrl-AZ" i="1" dirty="0" smtClean="0">
                <a:sym typeface="Times New Roman"/>
              </a:rPr>
              <a:t>ь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pol</a:t>
            </a:r>
            <a:r>
              <a:rPr lang="cs-CZ" i="1" dirty="0" smtClean="0"/>
              <a:t>. </a:t>
            </a:r>
            <a:r>
              <a:rPr lang="cs-CZ" i="1" dirty="0" err="1" smtClean="0"/>
              <a:t>piec</a:t>
            </a:r>
            <a:r>
              <a:rPr lang="cs-CZ" i="1" dirty="0" smtClean="0"/>
              <a:t>, </a:t>
            </a:r>
            <a:r>
              <a:rPr lang="cs-CZ" dirty="0" err="1" smtClean="0"/>
              <a:t>čes</a:t>
            </a:r>
            <a:r>
              <a:rPr lang="cs-CZ" dirty="0" smtClean="0"/>
              <a:t>. a sloven. </a:t>
            </a:r>
            <a:r>
              <a:rPr lang="cs-CZ" i="1" dirty="0" smtClean="0"/>
              <a:t>pec</a:t>
            </a:r>
          </a:p>
          <a:p>
            <a:endParaRPr lang="cs-CZ" dirty="0" smtClean="0"/>
          </a:p>
          <a:p>
            <a:r>
              <a:rPr lang="cs-CZ" dirty="0" err="1" smtClean="0"/>
              <a:t>psl</a:t>
            </a:r>
            <a:r>
              <a:rPr lang="cs-CZ" dirty="0" smtClean="0"/>
              <a:t>. </a:t>
            </a:r>
            <a:r>
              <a:rPr lang="cs-CZ" i="1" dirty="0" err="1" smtClean="0"/>
              <a:t>mogti</a:t>
            </a:r>
            <a:r>
              <a:rPr lang="cs-CZ" dirty="0" smtClean="0"/>
              <a:t>: </a:t>
            </a:r>
            <a:r>
              <a:rPr lang="cs-CZ" dirty="0" err="1" smtClean="0"/>
              <a:t>stsl</a:t>
            </a:r>
            <a:r>
              <a:rPr lang="cs-CZ" dirty="0" smtClean="0"/>
              <a:t>. </a:t>
            </a:r>
            <a:r>
              <a:rPr lang="cs-CZ" i="1" dirty="0" err="1" smtClean="0"/>
              <a:t>mošti</a:t>
            </a:r>
            <a:r>
              <a:rPr lang="cs-CZ" dirty="0" smtClean="0"/>
              <a:t>, rus. </a:t>
            </a:r>
            <a:r>
              <a:rPr lang="cs-CZ" i="1" dirty="0" smtClean="0"/>
              <a:t>moč</a:t>
            </a:r>
            <a:r>
              <a:rPr lang="az-Cyrl-AZ" i="1" dirty="0" smtClean="0">
                <a:sym typeface="Times New Roman"/>
              </a:rPr>
              <a:t>ь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i="1" dirty="0" err="1" smtClean="0"/>
              <a:t>móc</a:t>
            </a:r>
            <a:r>
              <a:rPr lang="cs-CZ" dirty="0" smtClean="0"/>
              <a:t>, </a:t>
            </a:r>
            <a:r>
              <a:rPr lang="cs-CZ" dirty="0" err="1" smtClean="0"/>
              <a:t>čes</a:t>
            </a:r>
            <a:r>
              <a:rPr lang="cs-CZ" dirty="0" smtClean="0"/>
              <a:t>. </a:t>
            </a:r>
            <a:r>
              <a:rPr lang="cs-CZ" i="1" dirty="0" smtClean="0"/>
              <a:t>moci,</a:t>
            </a:r>
            <a:r>
              <a:rPr lang="cs-CZ" dirty="0" smtClean="0"/>
              <a:t> sloven. </a:t>
            </a:r>
            <a:r>
              <a:rPr lang="cs-CZ" i="1" dirty="0" err="1" smtClean="0">
                <a:latin typeface="+mj-lt"/>
              </a:rPr>
              <a:t>m</a:t>
            </a:r>
            <a:r>
              <a:rPr lang="cs-CZ" i="1" dirty="0" err="1" smtClean="0">
                <a:latin typeface="+mj-lt"/>
                <a:cs typeface="Times New Roman"/>
                <a:sym typeface="Times New Roman"/>
              </a:rPr>
              <a:t>ô</a:t>
            </a:r>
            <a:r>
              <a:rPr lang="cs-CZ" i="1" dirty="0" err="1" smtClean="0">
                <a:latin typeface="+mj-lt"/>
              </a:rPr>
              <a:t>cť</a:t>
            </a:r>
            <a:endParaRPr lang="cs-CZ" dirty="0" smtClean="0">
              <a:latin typeface="+mj-lt"/>
            </a:endParaRP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</TotalTime>
  <Words>464</Words>
  <Application>Microsoft Office PowerPoint</Application>
  <PresentationFormat>Předvádění na obrazovce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Aspekt</vt:lpstr>
      <vt:lpstr>VÝVOJ PSL. A SLOVANSKÝCH SOUHLÁSEK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pozdně psl. konsonantický systém 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PSL. A SLOVANSKÝCH SOUHLÁSEK</dc:title>
  <dc:creator>borovska</dc:creator>
  <cp:lastModifiedBy>Borovska</cp:lastModifiedBy>
  <cp:revision>6</cp:revision>
  <dcterms:created xsi:type="dcterms:W3CDTF">2013-11-14T09:39:43Z</dcterms:created>
  <dcterms:modified xsi:type="dcterms:W3CDTF">2014-10-15T10:53:07Z</dcterms:modified>
</cp:coreProperties>
</file>