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AF3666-64F8-4BFA-A45A-97386BD7E41B}" type="datetimeFigureOut">
              <a:rPr lang="cs-CZ" smtClean="0"/>
              <a:t>10.10.2013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A6C85-CF3C-4D07-B1D6-42F0EA826F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AF3666-64F8-4BFA-A45A-97386BD7E41B}" type="datetimeFigureOut">
              <a:rPr lang="cs-CZ" smtClean="0"/>
              <a:t>10.10.2013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A6C85-CF3C-4D07-B1D6-42F0EA826F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AF3666-64F8-4BFA-A45A-97386BD7E41B}" type="datetimeFigureOut">
              <a:rPr lang="cs-CZ" smtClean="0"/>
              <a:t>10.10.2013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A6C85-CF3C-4D07-B1D6-42F0EA826F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AF3666-64F8-4BFA-A45A-97386BD7E41B}" type="datetimeFigureOut">
              <a:rPr lang="cs-CZ" smtClean="0"/>
              <a:t>10.10.2013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A6C85-CF3C-4D07-B1D6-42F0EA826F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AF3666-64F8-4BFA-A45A-97386BD7E41B}" type="datetimeFigureOut">
              <a:rPr lang="cs-CZ" smtClean="0"/>
              <a:t>10.10.2013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A6C85-CF3C-4D07-B1D6-42F0EA826F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AF3666-64F8-4BFA-A45A-97386BD7E41B}" type="datetimeFigureOut">
              <a:rPr lang="cs-CZ" smtClean="0"/>
              <a:t>10.10.2013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A6C85-CF3C-4D07-B1D6-42F0EA826F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AF3666-64F8-4BFA-A45A-97386BD7E41B}" type="datetimeFigureOut">
              <a:rPr lang="cs-CZ" smtClean="0"/>
              <a:t>10.10.2013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A6C85-CF3C-4D07-B1D6-42F0EA826F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AF3666-64F8-4BFA-A45A-97386BD7E41B}" type="datetimeFigureOut">
              <a:rPr lang="cs-CZ" smtClean="0"/>
              <a:t>10.10.2013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A6C85-CF3C-4D07-B1D6-42F0EA826F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AF3666-64F8-4BFA-A45A-97386BD7E41B}" type="datetimeFigureOut">
              <a:rPr lang="cs-CZ" smtClean="0"/>
              <a:t>10.10.2013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A6C85-CF3C-4D07-B1D6-42F0EA826F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AF3666-64F8-4BFA-A45A-97386BD7E41B}" type="datetimeFigureOut">
              <a:rPr lang="cs-CZ" smtClean="0"/>
              <a:t>10.10.2013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A6C85-CF3C-4D07-B1D6-42F0EA826F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AF3666-64F8-4BFA-A45A-97386BD7E41B}" type="datetimeFigureOut">
              <a:rPr lang="cs-CZ" smtClean="0"/>
              <a:t>10.10.2013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A6C85-CF3C-4D07-B1D6-42F0EA826F82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8AF3666-64F8-4BFA-A45A-97386BD7E41B}" type="datetimeFigureOut">
              <a:rPr lang="cs-CZ" smtClean="0"/>
              <a:t>10.10.2013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5AA6C85-CF3C-4D07-B1D6-42F0EA826F8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cap="small" dirty="0" smtClean="0"/>
              <a:t>OBECNÁ CHARAKTERISTIKA SLOVANSKÝCH JAZYKŮ </a:t>
            </a:r>
            <a:br>
              <a:rPr lang="cs-CZ" cap="small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5085184"/>
            <a:ext cx="8183880" cy="9658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7491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 smtClean="0"/>
              <a:t>východoslovanské </a:t>
            </a:r>
            <a:r>
              <a:rPr lang="cs-CZ" b="1" dirty="0" smtClean="0"/>
              <a:t>jazyky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1. ruština</a:t>
            </a:r>
          </a:p>
          <a:p>
            <a:pPr>
              <a:buNone/>
            </a:pPr>
            <a:r>
              <a:rPr lang="cs-CZ" dirty="0" smtClean="0"/>
              <a:t>		hlavní </a:t>
            </a:r>
            <a:r>
              <a:rPr lang="cs-CZ" dirty="0" smtClean="0"/>
              <a:t>nářečí: severoruská skupina (n. </a:t>
            </a:r>
            <a:r>
              <a:rPr lang="cs-CZ" dirty="0" smtClean="0"/>
              <a:t>	novgorodské</a:t>
            </a:r>
            <a:r>
              <a:rPr lang="cs-CZ" dirty="0" smtClean="0"/>
              <a:t>, </a:t>
            </a:r>
            <a:r>
              <a:rPr lang="cs-CZ" dirty="0" smtClean="0"/>
              <a:t>archangelské </a:t>
            </a:r>
            <a:r>
              <a:rPr lang="cs-CZ" dirty="0" smtClean="0"/>
              <a:t>apod.), 	jihoruská (např. n. pskovské, tulské) </a:t>
            </a:r>
          </a:p>
          <a:p>
            <a:r>
              <a:rPr lang="cs-CZ" dirty="0" smtClean="0"/>
              <a:t>2. běloruština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	změna </a:t>
            </a:r>
            <a:r>
              <a:rPr lang="cs-CZ" i="1" dirty="0" smtClean="0"/>
              <a:t>ď, ť</a:t>
            </a:r>
            <a:r>
              <a:rPr lang="cs-CZ" dirty="0" smtClean="0"/>
              <a:t> v </a:t>
            </a:r>
            <a:r>
              <a:rPr lang="cs-CZ" i="1" dirty="0" err="1" smtClean="0"/>
              <a:t>dz</a:t>
            </a:r>
            <a:r>
              <a:rPr lang="cs-CZ" i="1" dirty="0" smtClean="0"/>
              <a:t>, c</a:t>
            </a:r>
            <a:endParaRPr lang="cs-CZ" dirty="0" smtClean="0"/>
          </a:p>
          <a:p>
            <a:pPr>
              <a:buNone/>
            </a:pPr>
            <a:r>
              <a:rPr lang="cs-CZ" i="1" dirty="0" smtClean="0"/>
              <a:t>		</a:t>
            </a:r>
            <a:r>
              <a:rPr lang="cs-CZ" i="1" dirty="0" err="1" smtClean="0"/>
              <a:t>sabe</a:t>
            </a:r>
            <a:r>
              <a:rPr lang="cs-CZ" dirty="0" smtClean="0"/>
              <a:t> </a:t>
            </a:r>
            <a:r>
              <a:rPr lang="cs-CZ" dirty="0" smtClean="0"/>
              <a:t>= sobě, </a:t>
            </a:r>
            <a:r>
              <a:rPr lang="cs-CZ" i="1" dirty="0" err="1" smtClean="0"/>
              <a:t>gaspadar</a:t>
            </a:r>
            <a:r>
              <a:rPr lang="cs-CZ" dirty="0" smtClean="0"/>
              <a:t> = hospodář, </a:t>
            </a:r>
            <a:r>
              <a:rPr lang="cs-CZ" dirty="0" smtClean="0"/>
              <a:t>	pán hlavní </a:t>
            </a:r>
            <a:r>
              <a:rPr lang="cs-CZ" dirty="0" smtClean="0"/>
              <a:t>nářečí: severovýchodní </a:t>
            </a:r>
            <a:r>
              <a:rPr lang="cs-CZ" dirty="0" smtClean="0"/>
              <a:t>	(</a:t>
            </a:r>
            <a:r>
              <a:rPr lang="cs-CZ" dirty="0" smtClean="0"/>
              <a:t>bližší ruštině), </a:t>
            </a:r>
            <a:r>
              <a:rPr lang="cs-CZ" dirty="0" smtClean="0"/>
              <a:t>jihozápadní (bližší </a:t>
            </a:r>
            <a:r>
              <a:rPr lang="cs-CZ" dirty="0" smtClean="0"/>
              <a:t>	ukrajinštině)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988840"/>
            <a:ext cx="8183880" cy="3384376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3. ukrajinština</a:t>
            </a:r>
          </a:p>
          <a:p>
            <a:pPr>
              <a:buNone/>
            </a:pPr>
            <a:r>
              <a:rPr lang="cs-CZ" dirty="0" smtClean="0"/>
              <a:t>		</a:t>
            </a:r>
            <a:r>
              <a:rPr lang="cs-CZ" i="1" dirty="0" err="1" smtClean="0"/>
              <a:t>dilo</a:t>
            </a:r>
            <a:r>
              <a:rPr lang="cs-CZ" i="1" dirty="0" smtClean="0"/>
              <a:t> </a:t>
            </a:r>
            <a:r>
              <a:rPr lang="cs-CZ" i="1" dirty="0" smtClean="0"/>
              <a:t>- </a:t>
            </a:r>
            <a:r>
              <a:rPr lang="cs-CZ" dirty="0" smtClean="0"/>
              <a:t>dělo</a:t>
            </a:r>
            <a:r>
              <a:rPr lang="cs-CZ" i="1" dirty="0" smtClean="0"/>
              <a:t>, </a:t>
            </a:r>
            <a:r>
              <a:rPr lang="cs-CZ" i="1" dirty="0" err="1" smtClean="0"/>
              <a:t>dim</a:t>
            </a:r>
            <a:r>
              <a:rPr lang="cs-CZ" i="1" dirty="0" smtClean="0"/>
              <a:t> - </a:t>
            </a:r>
            <a:r>
              <a:rPr lang="cs-CZ" dirty="0" smtClean="0"/>
              <a:t>dům</a:t>
            </a:r>
            <a:r>
              <a:rPr lang="cs-CZ" i="1" dirty="0" smtClean="0"/>
              <a:t>, lid - </a:t>
            </a:r>
            <a:r>
              <a:rPr lang="cs-CZ" dirty="0" smtClean="0"/>
              <a:t>led</a:t>
            </a:r>
          </a:p>
          <a:p>
            <a:pPr>
              <a:buNone/>
            </a:pPr>
            <a:r>
              <a:rPr lang="cs-CZ" dirty="0" smtClean="0"/>
              <a:t>		2 </a:t>
            </a:r>
            <a:r>
              <a:rPr lang="cs-CZ" dirty="0" smtClean="0"/>
              <a:t>skupiny nářečí: severní (např. nářečí </a:t>
            </a:r>
            <a:r>
              <a:rPr lang="cs-CZ" dirty="0" smtClean="0"/>
              <a:t>	</a:t>
            </a:r>
            <a:r>
              <a:rPr lang="cs-CZ" dirty="0" err="1" smtClean="0"/>
              <a:t>poleská</a:t>
            </a:r>
            <a:r>
              <a:rPr lang="cs-CZ" dirty="0" smtClean="0"/>
              <a:t>) jižní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340768"/>
            <a:ext cx="8183880" cy="3377536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jihoslovanské </a:t>
            </a:r>
            <a:r>
              <a:rPr lang="cs-CZ" b="1" dirty="0" smtClean="0"/>
              <a:t>jazyky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1. bulharština</a:t>
            </a:r>
          </a:p>
          <a:p>
            <a:pPr>
              <a:buNone/>
            </a:pPr>
            <a:r>
              <a:rPr lang="cs-CZ" dirty="0" smtClean="0"/>
              <a:t>	nářečí</a:t>
            </a:r>
            <a:r>
              <a:rPr lang="cs-CZ" dirty="0" smtClean="0"/>
              <a:t>: východní a západní část</a:t>
            </a:r>
          </a:p>
          <a:p>
            <a:pPr>
              <a:buNone/>
            </a:pPr>
            <a:r>
              <a:rPr lang="cs-CZ" dirty="0" smtClean="0"/>
              <a:t>2. makedonština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764704"/>
            <a:ext cx="8183880" cy="453650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3. </a:t>
            </a:r>
            <a:r>
              <a:rPr lang="cs-CZ" dirty="0" err="1" smtClean="0"/>
              <a:t>srbochorvatšina</a:t>
            </a:r>
            <a:r>
              <a:rPr lang="cs-CZ" dirty="0" smtClean="0"/>
              <a:t> (srbocharvátština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spisovný </a:t>
            </a:r>
            <a:r>
              <a:rPr lang="cs-CZ" dirty="0" smtClean="0"/>
              <a:t>jazyk - </a:t>
            </a:r>
            <a:r>
              <a:rPr lang="cs-CZ" dirty="0" err="1" smtClean="0"/>
              <a:t>Vuk</a:t>
            </a:r>
            <a:r>
              <a:rPr lang="cs-CZ" dirty="0" smtClean="0"/>
              <a:t> </a:t>
            </a:r>
            <a:r>
              <a:rPr lang="cs-CZ" dirty="0" err="1" smtClean="0"/>
              <a:t>Stefanović</a:t>
            </a:r>
            <a:r>
              <a:rPr lang="cs-CZ" dirty="0" smtClean="0"/>
              <a:t> </a:t>
            </a:r>
            <a:r>
              <a:rPr lang="cs-CZ" dirty="0" err="1" smtClean="0"/>
              <a:t>Karadžić</a:t>
            </a:r>
            <a:r>
              <a:rPr lang="cs-CZ" dirty="0" smtClean="0"/>
              <a:t> (1787-	1864)</a:t>
            </a:r>
          </a:p>
          <a:p>
            <a:pPr>
              <a:buNone/>
            </a:pPr>
            <a:r>
              <a:rPr lang="cs-CZ" dirty="0" smtClean="0"/>
              <a:t>	nářeční </a:t>
            </a:r>
            <a:r>
              <a:rPr lang="cs-CZ" dirty="0" smtClean="0"/>
              <a:t>dělení podle dvojího kritéria</a:t>
            </a:r>
            <a:r>
              <a:rPr lang="cs-CZ" dirty="0" smtClean="0"/>
              <a:t>:</a:t>
            </a:r>
          </a:p>
          <a:p>
            <a:pPr>
              <a:buNone/>
            </a:pPr>
            <a:endParaRPr lang="cs-CZ" dirty="0" smtClean="0"/>
          </a:p>
          <a:p>
            <a:pPr lvl="0"/>
            <a:r>
              <a:rPr lang="cs-CZ" dirty="0" smtClean="0"/>
              <a:t>podle střídnice za </a:t>
            </a:r>
            <a:r>
              <a:rPr lang="cs-CZ" dirty="0" err="1" smtClean="0"/>
              <a:t>psl</a:t>
            </a:r>
            <a:r>
              <a:rPr lang="cs-CZ" dirty="0" smtClean="0"/>
              <a:t>. </a:t>
            </a:r>
            <a:r>
              <a:rPr lang="cs-CZ" i="1" dirty="0" err="1" smtClean="0"/>
              <a:t>ě</a:t>
            </a:r>
            <a:r>
              <a:rPr lang="cs-CZ" dirty="0" smtClean="0"/>
              <a:t>. oblast ekavská, </a:t>
            </a:r>
            <a:r>
              <a:rPr lang="cs-CZ" dirty="0" err="1" smtClean="0"/>
              <a:t>ijekavská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(</a:t>
            </a:r>
            <a:r>
              <a:rPr lang="cs-CZ" dirty="0" smtClean="0"/>
              <a:t>jekavská) a ikavská</a:t>
            </a:r>
          </a:p>
          <a:p>
            <a:pPr>
              <a:buNone/>
            </a:pPr>
            <a:r>
              <a:rPr lang="cs-CZ" dirty="0" smtClean="0"/>
              <a:t>	př</a:t>
            </a:r>
            <a:r>
              <a:rPr lang="cs-CZ" dirty="0" smtClean="0"/>
              <a:t>.: ekavská: </a:t>
            </a:r>
            <a:r>
              <a:rPr lang="cs-CZ" i="1" dirty="0" err="1" smtClean="0"/>
              <a:t>dete</a:t>
            </a:r>
            <a:r>
              <a:rPr lang="cs-CZ" i="1" dirty="0" smtClean="0"/>
              <a:t> - dítě, </a:t>
            </a:r>
            <a:r>
              <a:rPr lang="cs-CZ" i="1" dirty="0" err="1" smtClean="0"/>
              <a:t>nem</a:t>
            </a:r>
            <a:r>
              <a:rPr lang="cs-CZ" i="1" dirty="0" smtClean="0"/>
              <a:t> - němý, </a:t>
            </a:r>
            <a:r>
              <a:rPr lang="cs-CZ" i="1" dirty="0" err="1" smtClean="0"/>
              <a:t>telo</a:t>
            </a:r>
            <a:r>
              <a:rPr lang="cs-CZ" i="1" dirty="0" smtClean="0"/>
              <a:t> – tělo</a:t>
            </a:r>
            <a:r>
              <a:rPr lang="cs-CZ" dirty="0" smtClean="0"/>
              <a:t> srbská</a:t>
            </a:r>
          </a:p>
          <a:p>
            <a:pPr>
              <a:buNone/>
            </a:pPr>
            <a:r>
              <a:rPr lang="cs-CZ" dirty="0" smtClean="0"/>
              <a:t>		</a:t>
            </a:r>
            <a:r>
              <a:rPr lang="cs-CZ" dirty="0" err="1" smtClean="0"/>
              <a:t>obl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		</a:t>
            </a:r>
            <a:r>
              <a:rPr lang="cs-CZ" dirty="0" err="1" smtClean="0"/>
              <a:t>ijekavská</a:t>
            </a:r>
            <a:r>
              <a:rPr lang="cs-CZ" dirty="0" smtClean="0"/>
              <a:t>:  </a:t>
            </a:r>
            <a:r>
              <a:rPr lang="cs-CZ" i="1" dirty="0" err="1" smtClean="0"/>
              <a:t>dijete</a:t>
            </a:r>
            <a:r>
              <a:rPr lang="cs-CZ" i="1" dirty="0" smtClean="0"/>
              <a:t>, </a:t>
            </a:r>
            <a:r>
              <a:rPr lang="cs-CZ" i="1" dirty="0" err="1" smtClean="0"/>
              <a:t>nijem</a:t>
            </a:r>
            <a:r>
              <a:rPr lang="cs-CZ" i="1" dirty="0" smtClean="0"/>
              <a:t>, </a:t>
            </a:r>
            <a:r>
              <a:rPr lang="cs-CZ" i="1" dirty="0" err="1" smtClean="0"/>
              <a:t>tijelo</a:t>
            </a:r>
            <a:r>
              <a:rPr lang="cs-CZ" dirty="0" smtClean="0"/>
              <a:t> – chorvatská </a:t>
            </a:r>
            <a:r>
              <a:rPr lang="cs-CZ" dirty="0" err="1" smtClean="0"/>
              <a:t>obl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		ikavská </a:t>
            </a:r>
            <a:r>
              <a:rPr lang="cs-CZ" dirty="0" smtClean="0"/>
              <a:t>oblast - západně od Chorvatska, </a:t>
            </a:r>
            <a:r>
              <a:rPr lang="cs-CZ" dirty="0" err="1" smtClean="0"/>
              <a:t>nespis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2348880"/>
            <a:ext cx="8183880" cy="2369424"/>
          </a:xfrm>
        </p:spPr>
        <p:txBody>
          <a:bodyPr/>
          <a:lstStyle/>
          <a:p>
            <a:pPr lvl="0"/>
            <a:r>
              <a:rPr lang="cs-CZ" dirty="0" smtClean="0"/>
              <a:t>podle podoby tázacího zájmena „co“: oblast </a:t>
            </a:r>
            <a:r>
              <a:rPr lang="cs-CZ" dirty="0" smtClean="0"/>
              <a:t>štokavská, čakavská </a:t>
            </a:r>
            <a:r>
              <a:rPr lang="cs-CZ" dirty="0" smtClean="0"/>
              <a:t>a kajkavská (Záhřeb a okolí)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908720"/>
            <a:ext cx="8183880" cy="4248472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4. s</a:t>
            </a:r>
            <a:r>
              <a:rPr lang="cs-CZ" dirty="0" smtClean="0"/>
              <a:t>lovinština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spisovný </a:t>
            </a:r>
            <a:r>
              <a:rPr lang="cs-CZ" dirty="0" smtClean="0"/>
              <a:t>jazyk – Bartoloměj </a:t>
            </a:r>
            <a:r>
              <a:rPr lang="cs-CZ" dirty="0" err="1" smtClean="0"/>
              <a:t>Kopitar</a:t>
            </a:r>
            <a:r>
              <a:rPr lang="cs-CZ" dirty="0" smtClean="0"/>
              <a:t>,  </a:t>
            </a:r>
            <a:r>
              <a:rPr lang="cs-CZ" dirty="0" smtClean="0"/>
              <a:t>Franc </a:t>
            </a:r>
            <a:r>
              <a:rPr lang="cs-CZ" dirty="0" err="1" smtClean="0"/>
              <a:t>Miklošiče</a:t>
            </a:r>
            <a:r>
              <a:rPr lang="cs-CZ" dirty="0" smtClean="0"/>
              <a:t>(</a:t>
            </a:r>
            <a:r>
              <a:rPr lang="cs-CZ" dirty="0" err="1" smtClean="0"/>
              <a:t>Franz</a:t>
            </a:r>
            <a:r>
              <a:rPr lang="cs-CZ" dirty="0" smtClean="0"/>
              <a:t> </a:t>
            </a:r>
            <a:r>
              <a:rPr lang="cs-CZ" dirty="0" err="1" smtClean="0"/>
              <a:t>Miklosich</a:t>
            </a:r>
            <a:r>
              <a:rPr lang="cs-CZ" dirty="0" smtClean="0"/>
              <a:t>, 1813-1891)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členitá </a:t>
            </a:r>
            <a:r>
              <a:rPr lang="cs-CZ" dirty="0" smtClean="0"/>
              <a:t>a bohatá nářečí 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5. staroslověnština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13</TotalTime>
  <Words>44</Words>
  <Application>Microsoft Office PowerPoint</Application>
  <PresentationFormat>Předvádění na obrazovce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Aspekt</vt:lpstr>
      <vt:lpstr>OBECNÁ CHARAKTERISTIKA SLOVANSKÝCH JAZYKŮ  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OBECNÁ CHARAKTERISTIKA SLOVANSKÝCH JAZYKŮ  </dc:title>
  <dc:creator>borovska</dc:creator>
  <cp:lastModifiedBy>borovska</cp:lastModifiedBy>
  <cp:revision>2</cp:revision>
  <dcterms:created xsi:type="dcterms:W3CDTF">2013-10-10T09:59:01Z</dcterms:created>
  <dcterms:modified xsi:type="dcterms:W3CDTF">2013-10-10T10:12:17Z</dcterms:modified>
</cp:coreProperties>
</file>