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EEE71-52E0-46E6-8FD1-24086C66D8B7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98341-AFD0-413D-92FF-BD7249B3EAF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254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98341-AFD0-413D-92FF-BD7249B3EAFC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34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B30D922-8796-4A47-800C-5EF96C5674A8}" type="datetimeFigureOut">
              <a:rPr lang="fr-FR" smtClean="0"/>
              <a:t>24/11/2014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A8BA88F-008E-4B13-8D01-C44AD6257D25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la-conjugaison.nouvelobs.com/regles/conjugaison/passe-du-subjonctif-52.php" TargetMode="External"/><Relationship Id="rId2" Type="http://schemas.openxmlformats.org/officeDocument/2006/relationships/hyperlink" Target="http://la-conjugaison.nouvelobs.com/regles/conjugaison/present-du-subjonctif-51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a-conjugaison.nouvelobs.com/regles/conjugaison/plus-que-parfait-du-subjonctif-53.php" TargetMode="External"/><Relationship Id="rId4" Type="http://schemas.openxmlformats.org/officeDocument/2006/relationships/hyperlink" Target="http://la-conjugaison.nouvelobs.com/regles/conjugaison/imparfait-du-subjonctif-54.php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polarfle.com/exercice/exosubjav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/>
              <a:t>Subjonctif</a:t>
            </a:r>
            <a:endParaRPr lang="fr-FR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79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2948335"/>
              </p:ext>
            </p:extLst>
          </p:nvPr>
        </p:nvGraphicFramePr>
        <p:xfrm>
          <a:off x="179512" y="1988838"/>
          <a:ext cx="8964488" cy="493009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24334"/>
                <a:gridCol w="3095370"/>
                <a:gridCol w="2944784"/>
              </a:tblGrid>
              <a:tr h="60673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faire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défaire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satisfaire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73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fasse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défasse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satisfasse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73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fasses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défasses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satisfasses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73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fassent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défasse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satisfasse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73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fassions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défassions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satisfassions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73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fassiez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défassiez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satisfassiez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11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fassent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défassent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satisfassent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59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884083"/>
              </p:ext>
            </p:extLst>
          </p:nvPr>
        </p:nvGraphicFramePr>
        <p:xfrm>
          <a:off x="179512" y="2060850"/>
          <a:ext cx="8964488" cy="439248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24334"/>
                <a:gridCol w="3095370"/>
                <a:gridCol w="2944784"/>
              </a:tblGrid>
              <a:tr h="569396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valoir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prévaloir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falloir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396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v</a:t>
                      </a:r>
                      <a:r>
                        <a:rPr lang="fr-FR" sz="2400" b="1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aill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prévale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faille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396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v</a:t>
                      </a:r>
                      <a:r>
                        <a:rPr lang="fr-FR" sz="2400" b="1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aill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prévales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396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v</a:t>
                      </a:r>
                      <a:r>
                        <a:rPr lang="fr-FR" sz="2400" b="1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aill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prévale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396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v</a:t>
                      </a:r>
                      <a:r>
                        <a:rPr lang="fr-FR" sz="2400" b="1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prévalions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pleuvoir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9396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v</a:t>
                      </a:r>
                      <a:r>
                        <a:rPr lang="fr-FR" sz="2400" b="1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prévaliez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pleuve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6108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v</a:t>
                      </a:r>
                      <a:r>
                        <a:rPr lang="fr-FR" sz="2400" b="1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aill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prévalent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07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</a:t>
            </a:r>
            <a:r>
              <a:rPr lang="fr-F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verbes se terminant en </a:t>
            </a:r>
            <a:r>
              <a:rPr lang="fr-FR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‑</a:t>
            </a:r>
            <a:r>
              <a:rPr lang="fr-FR" sz="4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ier</a:t>
            </a:r>
            <a:r>
              <a:rPr lang="fr-F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ainsi que les verbes </a:t>
            </a:r>
            <a:r>
              <a:rPr lang="fr-FR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rire</a:t>
            </a:r>
            <a:r>
              <a:rPr lang="fr-F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</a:t>
            </a:r>
            <a:r>
              <a:rPr lang="fr-FR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sourire</a:t>
            </a:r>
            <a:r>
              <a:rPr lang="fr-F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ont deux </a:t>
            </a:r>
            <a:r>
              <a:rPr lang="fr-FR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</a:t>
            </a:r>
            <a:r>
              <a:rPr lang="fr-F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aux personnes </a:t>
            </a:r>
            <a:r>
              <a:rPr lang="fr-FR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nous</a:t>
            </a:r>
            <a:r>
              <a:rPr lang="fr-F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et </a:t>
            </a:r>
            <a:r>
              <a:rPr lang="fr-FR" sz="4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vous</a:t>
            </a:r>
            <a:r>
              <a:rPr lang="fr-F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VERBES SE TERMINANT EN ‑IER</a:t>
            </a:r>
            <a:endParaRPr lang="fr-F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901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59932"/>
              </p:ext>
            </p:extLst>
          </p:nvPr>
        </p:nvGraphicFramePr>
        <p:xfrm>
          <a:off x="179512" y="2060846"/>
          <a:ext cx="8964488" cy="424847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45800"/>
                <a:gridCol w="3216234"/>
                <a:gridCol w="2902454"/>
              </a:tblGrid>
              <a:tr h="6069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rire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sourire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étudier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rie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sourie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j'étudie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ries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souries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étudies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rie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sourie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étudie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r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sour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étud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r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sour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étud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ez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692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rient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sourient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étudient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39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020155"/>
              </p:ext>
            </p:extLst>
          </p:nvPr>
        </p:nvGraphicFramePr>
        <p:xfrm>
          <a:off x="251520" y="2276873"/>
          <a:ext cx="8784976" cy="42404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788813"/>
                <a:gridCol w="3151829"/>
                <a:gridCol w="2844334"/>
              </a:tblGrid>
              <a:tr h="55549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apprécier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congédier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crier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j'apprécie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congédie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crie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apprécies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congédies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cries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apprécie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congédie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crie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appréc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congéd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cr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appréc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congéd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ez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cr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49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apprécient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congédient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crient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38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204865"/>
            <a:ext cx="8553272" cy="4464496"/>
          </a:xfrm>
        </p:spPr>
        <p:txBody>
          <a:bodyPr>
            <a:normAutofit/>
          </a:bodyPr>
          <a:lstStyle/>
          <a:p>
            <a:r>
              <a:rPr lang="fr-FR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Emploi du subjonctif</a:t>
            </a:r>
            <a:r>
              <a:rPr lang="fr-FR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dirty="0">
                <a:solidFill>
                  <a:srgbClr val="C00000"/>
                </a:solidFill>
              </a:rPr>
              <a:t>Le </a:t>
            </a:r>
            <a:r>
              <a:rPr lang="fr-FR" b="1" dirty="0">
                <a:solidFill>
                  <a:srgbClr val="C00000"/>
                </a:solidFill>
              </a:rPr>
              <a:t>subjonctif</a:t>
            </a:r>
            <a:r>
              <a:rPr lang="fr-FR" dirty="0">
                <a:solidFill>
                  <a:srgbClr val="C00000"/>
                </a:solidFill>
              </a:rPr>
              <a:t> est un </a:t>
            </a:r>
            <a:r>
              <a:rPr lang="fr-FR" b="1" dirty="0">
                <a:solidFill>
                  <a:srgbClr val="C00000"/>
                </a:solidFill>
              </a:rPr>
              <a:t>mode</a:t>
            </a:r>
            <a:r>
              <a:rPr lang="fr-FR" dirty="0">
                <a:solidFill>
                  <a:srgbClr val="C00000"/>
                </a:solidFill>
              </a:rPr>
              <a:t> utilisé pour exprimer un doute, un fait souhaité, une action incertaine qui n'a donc pas été réalisée au moment où nous nous exprimons.</a:t>
            </a:r>
            <a:br>
              <a:rPr lang="fr-FR" dirty="0">
                <a:solidFill>
                  <a:srgbClr val="C00000"/>
                </a:solidFill>
              </a:rPr>
            </a:br>
            <a:r>
              <a:rPr lang="fr-FR" dirty="0">
                <a:solidFill>
                  <a:srgbClr val="C00000"/>
                </a:solidFill>
              </a:rPr>
              <a:t>Le subjonctif s'emploie avec des verbes exprimant </a:t>
            </a:r>
            <a:r>
              <a:rPr lang="fr-FR" b="1" dirty="0">
                <a:solidFill>
                  <a:srgbClr val="C00000"/>
                </a:solidFill>
              </a:rPr>
              <a:t>l'envie, le souhait, le désir, l'émotion, l'obligation, le doute ou l'incertitude</a:t>
            </a:r>
            <a:r>
              <a:rPr lang="fr-FR" dirty="0">
                <a:solidFill>
                  <a:srgbClr val="C00000"/>
                </a:solidFill>
              </a:rPr>
              <a:t>.</a:t>
            </a:r>
            <a:br>
              <a:rPr lang="fr-FR" dirty="0">
                <a:solidFill>
                  <a:srgbClr val="C00000"/>
                </a:solidFill>
              </a:rPr>
            </a:br>
            <a:r>
              <a:rPr lang="fr-FR" u="sng" dirty="0">
                <a:solidFill>
                  <a:srgbClr val="C00000"/>
                </a:solidFill>
              </a:rPr>
              <a:t>Exemples</a:t>
            </a:r>
            <a:r>
              <a:rPr lang="fr-FR" dirty="0">
                <a:solidFill>
                  <a:srgbClr val="C00000"/>
                </a:solidFill>
              </a:rPr>
              <a:t> : </a:t>
            </a:r>
            <a:r>
              <a:rPr lang="fr-FR" i="1" dirty="0">
                <a:solidFill>
                  <a:srgbClr val="C00000"/>
                </a:solidFill>
              </a:rPr>
              <a:t/>
            </a:r>
            <a:br>
              <a:rPr lang="fr-FR" i="1" dirty="0">
                <a:solidFill>
                  <a:srgbClr val="C00000"/>
                </a:solidFill>
              </a:rPr>
            </a:br>
            <a:r>
              <a:rPr lang="fr-FR" i="1" dirty="0">
                <a:solidFill>
                  <a:srgbClr val="C00000"/>
                </a:solidFill>
              </a:rPr>
              <a:t>- J'aimerais </a:t>
            </a:r>
            <a:r>
              <a:rPr lang="fr-FR" b="1" i="1" dirty="0">
                <a:solidFill>
                  <a:srgbClr val="C00000"/>
                </a:solidFill>
              </a:rPr>
              <a:t>qu'il soit</a:t>
            </a:r>
            <a:r>
              <a:rPr lang="fr-FR" i="1" dirty="0">
                <a:solidFill>
                  <a:srgbClr val="C00000"/>
                </a:solidFill>
              </a:rPr>
              <a:t> là. </a:t>
            </a:r>
            <a:br>
              <a:rPr lang="fr-FR" i="1" dirty="0">
                <a:solidFill>
                  <a:srgbClr val="C00000"/>
                </a:solidFill>
              </a:rPr>
            </a:br>
            <a:r>
              <a:rPr lang="fr-FR" i="1" dirty="0">
                <a:solidFill>
                  <a:srgbClr val="C00000"/>
                </a:solidFill>
              </a:rPr>
              <a:t>- Il faut </a:t>
            </a:r>
            <a:r>
              <a:rPr lang="fr-FR" b="1" i="1" dirty="0">
                <a:solidFill>
                  <a:srgbClr val="C00000"/>
                </a:solidFill>
              </a:rPr>
              <a:t>que tu ailles</a:t>
            </a:r>
            <a:r>
              <a:rPr lang="fr-FR" i="1" dirty="0">
                <a:solidFill>
                  <a:srgbClr val="C00000"/>
                </a:solidFill>
              </a:rPr>
              <a:t> aux urgences. </a:t>
            </a:r>
            <a:br>
              <a:rPr lang="fr-FR" i="1" dirty="0">
                <a:solidFill>
                  <a:srgbClr val="C00000"/>
                </a:solidFill>
              </a:rPr>
            </a:br>
            <a:r>
              <a:rPr lang="fr-FR" i="1" dirty="0">
                <a:solidFill>
                  <a:srgbClr val="C00000"/>
                </a:solidFill>
              </a:rPr>
              <a:t>- Il est possible </a:t>
            </a:r>
            <a:r>
              <a:rPr lang="fr-FR" b="1" i="1" dirty="0">
                <a:solidFill>
                  <a:srgbClr val="C00000"/>
                </a:solidFill>
              </a:rPr>
              <a:t>qu'il vienne</a:t>
            </a:r>
            <a:r>
              <a:rPr lang="fr-FR" i="1" dirty="0">
                <a:solidFill>
                  <a:srgbClr val="C00000"/>
                </a:solidFill>
              </a:rPr>
              <a:t> en train.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28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 </a:t>
            </a:r>
            <a:r>
              <a:rPr lang="fr-FR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Construction </a:t>
            </a:r>
            <a:r>
              <a:rPr lang="fr-FR" sz="2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 subjonctif</a:t>
            </a:r>
            <a:r>
              <a:rPr lang="fr-FR" sz="2800" dirty="0">
                <a:solidFill>
                  <a:srgbClr val="C00000"/>
                </a:solidFill>
              </a:rPr>
              <a:t/>
            </a:r>
            <a:br>
              <a:rPr lang="fr-FR" sz="2800" dirty="0">
                <a:solidFill>
                  <a:srgbClr val="C00000"/>
                </a:solidFill>
              </a:rPr>
            </a:br>
            <a:r>
              <a:rPr lang="fr-FR" sz="2800" dirty="0">
                <a:solidFill>
                  <a:srgbClr val="C00000"/>
                </a:solidFill>
              </a:rPr>
              <a:t>Afin de conjuguer les verbes au subjonctif on utilise </a:t>
            </a:r>
            <a:r>
              <a:rPr lang="fr-FR" sz="2800" b="1" i="1" dirty="0" err="1">
                <a:solidFill>
                  <a:srgbClr val="C00000"/>
                </a:solidFill>
              </a:rPr>
              <a:t>que</a:t>
            </a:r>
            <a:r>
              <a:rPr lang="fr-FR" sz="2800" i="1" dirty="0" err="1">
                <a:solidFill>
                  <a:srgbClr val="C00000"/>
                </a:solidFill>
              </a:rPr>
              <a:t>qu</a:t>
            </a:r>
            <a:r>
              <a:rPr lang="fr-FR" sz="2800" i="1" dirty="0">
                <a:solidFill>
                  <a:srgbClr val="C00000"/>
                </a:solidFill>
              </a:rPr>
              <a:t>'</a:t>
            </a:r>
            <a:r>
              <a:rPr lang="fr-FR" sz="2800" dirty="0">
                <a:solidFill>
                  <a:srgbClr val="C00000"/>
                </a:solidFill>
              </a:rPr>
              <a:t> devant le verbe.</a:t>
            </a:r>
            <a:br>
              <a:rPr lang="fr-FR" sz="2800" dirty="0">
                <a:solidFill>
                  <a:srgbClr val="C00000"/>
                </a:solidFill>
              </a:rPr>
            </a:br>
            <a:r>
              <a:rPr lang="fr-FR" sz="2800" u="sng" dirty="0">
                <a:solidFill>
                  <a:srgbClr val="C00000"/>
                </a:solidFill>
              </a:rPr>
              <a:t>Exemples</a:t>
            </a:r>
            <a:r>
              <a:rPr lang="fr-FR" sz="2800" dirty="0">
                <a:solidFill>
                  <a:srgbClr val="C00000"/>
                </a:solidFill>
              </a:rPr>
              <a:t> : </a:t>
            </a:r>
            <a:r>
              <a:rPr lang="fr-FR" sz="2800" i="1" dirty="0">
                <a:solidFill>
                  <a:srgbClr val="C00000"/>
                </a:solidFill>
              </a:rPr>
              <a:t>Que nous chantions ; que vous chantiez ; qu'il soit ; qu'ils viennent</a:t>
            </a:r>
            <a:r>
              <a:rPr lang="fr-FR" sz="2800" dirty="0">
                <a:solidFill>
                  <a:srgbClr val="C00000"/>
                </a:solidFill>
              </a:rPr>
              <a:t>.</a:t>
            </a:r>
            <a:endParaRPr lang="fr-FR" sz="2800" dirty="0">
              <a:solidFill>
                <a:srgbClr val="C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08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temps du subjonctif</a:t>
            </a:r>
            <a:r>
              <a:rPr lang="fr-FR" sz="32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sz="32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3200" dirty="0">
                <a:solidFill>
                  <a:srgbClr val="C00000"/>
                </a:solidFill>
              </a:rPr>
              <a:t>Les principaux temps du subjonctif sont : </a:t>
            </a:r>
            <a:r>
              <a:rPr lang="fr-FR" sz="3200" b="1" dirty="0">
                <a:solidFill>
                  <a:srgbClr val="C00000"/>
                </a:solidFill>
                <a:hlinkClick r:id="rId2"/>
              </a:rPr>
              <a:t>le présent</a:t>
            </a:r>
            <a:r>
              <a:rPr lang="fr-FR" sz="3200" dirty="0">
                <a:solidFill>
                  <a:srgbClr val="C00000"/>
                </a:solidFill>
              </a:rPr>
              <a:t> et </a:t>
            </a:r>
            <a:r>
              <a:rPr lang="fr-FR" sz="3200" b="1" dirty="0">
                <a:solidFill>
                  <a:srgbClr val="C00000"/>
                </a:solidFill>
                <a:hlinkClick r:id="rId3"/>
              </a:rPr>
              <a:t>le passé </a:t>
            </a:r>
            <a:r>
              <a:rPr lang="fr-FR" sz="3200" dirty="0">
                <a:solidFill>
                  <a:srgbClr val="C00000"/>
                </a:solidFill>
              </a:rPr>
              <a:t>(composé). L'</a:t>
            </a:r>
            <a:r>
              <a:rPr lang="fr-FR" sz="3200" b="1" dirty="0">
                <a:solidFill>
                  <a:srgbClr val="C00000"/>
                </a:solidFill>
                <a:hlinkClick r:id="rId4"/>
              </a:rPr>
              <a:t>imparfait</a:t>
            </a:r>
            <a:r>
              <a:rPr lang="fr-FR" sz="3200" dirty="0">
                <a:solidFill>
                  <a:srgbClr val="C00000"/>
                </a:solidFill>
              </a:rPr>
              <a:t> et le </a:t>
            </a:r>
            <a:r>
              <a:rPr lang="fr-FR" sz="3200" b="1" dirty="0">
                <a:solidFill>
                  <a:srgbClr val="C00000"/>
                </a:solidFill>
                <a:hlinkClick r:id="rId5"/>
              </a:rPr>
              <a:t>plus-que-parfait</a:t>
            </a:r>
            <a:r>
              <a:rPr lang="fr-FR" sz="3200" dirty="0">
                <a:solidFill>
                  <a:srgbClr val="C00000"/>
                </a:solidFill>
              </a:rPr>
              <a:t> sont très peu utilisés à l'oral.</a:t>
            </a:r>
            <a:endParaRPr lang="fr-FR" sz="3200" dirty="0">
              <a:solidFill>
                <a:srgbClr val="C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356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www.polarfle.com/exercice/exosubjav.htm</a:t>
            </a:r>
            <a:endParaRPr lang="cs-CZ" dirty="0" smtClean="0"/>
          </a:p>
          <a:p>
            <a:endParaRPr lang="fr-FR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POLAR FLE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4" name="Picture 2" descr="http://ekladata.com/5I_W4CxgYbIhoqp8yMGxA3tfEt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429000"/>
            <a:ext cx="2016224" cy="2462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://www.aproposdecriture.com/wp-content/uploads/2013/02/pola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29000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8" name="Picture 6" descr="http://www.legrandblogdelavente.com/files/2011/11/pas-peur-10-60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429000"/>
            <a:ext cx="2526556" cy="252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42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1789684"/>
              </p:ext>
            </p:extLst>
          </p:nvPr>
        </p:nvGraphicFramePr>
        <p:xfrm>
          <a:off x="12034" y="2082961"/>
          <a:ext cx="9131966" cy="465841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75235"/>
                <a:gridCol w="3065063"/>
                <a:gridCol w="2370519"/>
                <a:gridCol w="1321149"/>
              </a:tblGrid>
              <a:tr h="1552804">
                <a:tc gridSpan="4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Pour former le </a:t>
                      </a:r>
                      <a:r>
                        <a:rPr lang="fr-FR" sz="2400" b="1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subjonctif présent</a:t>
                      </a:r>
                      <a:r>
                        <a:rPr lang="fr-FR" sz="2400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on met le verbe à la 3</a:t>
                      </a:r>
                      <a:r>
                        <a:rPr lang="fr-FR" sz="2400" baseline="30000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personne du pluriel du présent de l’indicatif, on enlève </a:t>
                      </a:r>
                      <a:r>
                        <a:rPr lang="fr-FR" sz="2400" i="1" dirty="0" err="1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r>
                        <a:rPr lang="fr-FR" sz="2400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et on ajoute les terminaisons du subjonctif présent (</a:t>
                      </a:r>
                      <a:r>
                        <a:rPr lang="fr-FR" sz="2400" b="1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‑e, ‑es, ‑e, ‑ions, ‑</a:t>
                      </a:r>
                      <a:r>
                        <a:rPr lang="fr-FR" sz="2400" b="1" dirty="0" err="1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iez</a:t>
                      </a:r>
                      <a:r>
                        <a:rPr lang="fr-FR" sz="2400" b="1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, ‑</a:t>
                      </a:r>
                      <a:r>
                        <a:rPr lang="fr-FR" sz="2400" b="1" dirty="0" err="1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r>
                        <a:rPr lang="fr-FR" sz="2400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).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1760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regarder</a:t>
                      </a:r>
                      <a:endParaRPr lang="en-US" sz="24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ils regard</a:t>
                      </a:r>
                      <a:r>
                        <a:rPr lang="fr-FR" sz="2400" b="1" strike="sngStrike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endParaRPr lang="en-US" sz="24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00CC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regard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60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finir</a:t>
                      </a:r>
                      <a:endParaRPr lang="en-US" sz="24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ils finiss</a:t>
                      </a:r>
                      <a:r>
                        <a:rPr lang="fr-FR" sz="2400" b="1" strike="sngStrike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endParaRPr lang="en-US" sz="24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00CC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</a:t>
                      </a:r>
                      <a:r>
                        <a:rPr lang="fr-FR" sz="2400" b="1" dirty="0" err="1">
                          <a:solidFill>
                            <a:srgbClr val="00CC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finiss</a:t>
                      </a:r>
                      <a:endParaRPr lang="en-US" sz="24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</a:t>
                      </a:r>
                      <a:endParaRPr lang="en-US" sz="24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60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entendre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ils entend</a:t>
                      </a:r>
                      <a:r>
                        <a:rPr lang="fr-FR" sz="2400" b="1" strike="sngStrike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endParaRPr lang="en-US" sz="24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00CC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j’entend</a:t>
                      </a:r>
                      <a:endParaRPr lang="en-US" sz="24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60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commencer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ils commenc</a:t>
                      </a:r>
                      <a:r>
                        <a:rPr lang="fr-FR" sz="2400" b="1" strike="sngStrike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CC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</a:t>
                      </a:r>
                      <a:r>
                        <a:rPr lang="fr-FR" sz="2000" b="1" dirty="0" err="1">
                          <a:solidFill>
                            <a:srgbClr val="00CC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commenc</a:t>
                      </a:r>
                      <a:endParaRPr lang="en-US" sz="20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60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nager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ils nag</a:t>
                      </a:r>
                      <a:r>
                        <a:rPr lang="fr-FR" sz="2400" b="1" strike="sngStrike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rgbClr val="00CC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</a:t>
                      </a:r>
                      <a:r>
                        <a:rPr lang="fr-FR" sz="2400" b="1" dirty="0" err="1">
                          <a:solidFill>
                            <a:srgbClr val="00CC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nag</a:t>
                      </a:r>
                      <a:endParaRPr lang="en-US" sz="24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 err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iez</a:t>
                      </a:r>
                      <a:endParaRPr lang="en-US" sz="24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760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dormir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ils dorm</a:t>
                      </a:r>
                      <a:r>
                        <a:rPr lang="fr-FR" sz="2400" b="1" strike="sngStrike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>
                          <a:solidFill>
                            <a:srgbClr val="00CC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dorm</a:t>
                      </a:r>
                      <a:endParaRPr lang="en-US" sz="2400" b="1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dirty="0" err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endParaRPr lang="en-US" sz="2400" b="1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Formation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170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539500"/>
              </p:ext>
            </p:extLst>
          </p:nvPr>
        </p:nvGraphicFramePr>
        <p:xfrm>
          <a:off x="395536" y="2420888"/>
          <a:ext cx="8424935" cy="35904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66641"/>
                <a:gridCol w="2460850"/>
                <a:gridCol w="2812761"/>
                <a:gridCol w="284683"/>
              </a:tblGrid>
              <a:tr h="814244">
                <a:tc gridSpan="4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Au subjonctif, il est d’usage de mettre un </a:t>
                      </a:r>
                      <a:r>
                        <a:rPr lang="fr-FR" sz="3600" i="1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</a:t>
                      </a:r>
                      <a:r>
                        <a:rPr lang="fr-FR" sz="3600" dirty="0">
                          <a:solidFill>
                            <a:srgbClr val="00008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lorsqu’on conjugue un verbe.</a:t>
                      </a:r>
                      <a:endParaRPr lang="en-US" sz="36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1424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i="1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</a:t>
                      </a:r>
                      <a:r>
                        <a:rPr lang="fr-FR" sz="360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je regarde</a:t>
                      </a:r>
                      <a:endParaRPr lang="en-US" sz="36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i="1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</a:t>
                      </a:r>
                      <a:r>
                        <a:rPr lang="fr-FR" sz="3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tu regardes</a:t>
                      </a:r>
                      <a:endParaRPr lang="en-US" sz="36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i="1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qu’</a:t>
                      </a:r>
                      <a:r>
                        <a:rPr lang="fr-FR" sz="3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il regarde</a:t>
                      </a:r>
                      <a:endParaRPr lang="en-US" sz="36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G Times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584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i="1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</a:t>
                      </a:r>
                      <a:r>
                        <a:rPr lang="fr-FR" sz="360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nous regardions</a:t>
                      </a:r>
                      <a:endParaRPr lang="en-US" sz="36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i="1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</a:t>
                      </a:r>
                      <a:r>
                        <a:rPr lang="fr-FR" sz="360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vous regardiez</a:t>
                      </a:r>
                      <a:endParaRPr lang="en-US" sz="36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3600" b="1" i="1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qu’</a:t>
                      </a:r>
                      <a:r>
                        <a:rPr lang="fr-FR" sz="3600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ils regardent</a:t>
                      </a:r>
                      <a:endParaRPr lang="en-US" sz="36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</a:t>
            </a:r>
            <a:r>
              <a:rPr lang="fr-FR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</a:t>
            </a:r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AU SUBJONCTIF</a:t>
            </a:r>
            <a:endParaRPr lang="fr-F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29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405685"/>
              </p:ext>
            </p:extLst>
          </p:nvPr>
        </p:nvGraphicFramePr>
        <p:xfrm>
          <a:off x="251520" y="2060847"/>
          <a:ext cx="8784975" cy="45365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59738"/>
                <a:gridCol w="3035274"/>
                <a:gridCol w="3089963"/>
              </a:tblGrid>
              <a:tr h="64807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payer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acheter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préférer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pa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j'ach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préf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pa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ach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préf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pa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ach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préf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pa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ach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tions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préf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é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pa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ach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tiez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préf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é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riez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pa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ach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préf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rent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VERBES QUI SUBISSENT DES CHANGEMENTS ORTHOGRAPHIQUES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476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258648"/>
              </p:ext>
            </p:extLst>
          </p:nvPr>
        </p:nvGraphicFramePr>
        <p:xfrm>
          <a:off x="0" y="1844824"/>
          <a:ext cx="9144000" cy="489654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15816"/>
                <a:gridCol w="3011940"/>
                <a:gridCol w="3216244"/>
              </a:tblGrid>
              <a:tr h="69496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appeler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jeter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geler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496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j'app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ell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j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ett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g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496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app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ell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j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ett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g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496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app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ell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j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ett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g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26769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app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j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et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g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496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app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j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et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g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liez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4963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app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ell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j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ett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g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è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lent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40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049367"/>
              </p:ext>
            </p:extLst>
          </p:nvPr>
        </p:nvGraphicFramePr>
        <p:xfrm>
          <a:off x="251520" y="2060848"/>
          <a:ext cx="8640960" cy="129614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24336"/>
                <a:gridCol w="2610760"/>
                <a:gridCol w="3005864"/>
              </a:tblGrid>
              <a:tr h="432048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mourir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tenir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venir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m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eur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t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ienn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v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ienn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m</a:t>
                      </a:r>
                      <a:r>
                        <a:rPr lang="fr-FR" sz="16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our</a:t>
                      </a:r>
                      <a:r>
                        <a:rPr lang="fr-FR" sz="16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16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t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v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VERBES À DEUX RADICAUX</a:t>
            </a:r>
            <a:endParaRPr lang="fr-F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158698"/>
              </p:ext>
            </p:extLst>
          </p:nvPr>
        </p:nvGraphicFramePr>
        <p:xfrm>
          <a:off x="251520" y="3356992"/>
          <a:ext cx="8640960" cy="136815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24336"/>
                <a:gridCol w="2592288"/>
                <a:gridCol w="3024336"/>
              </a:tblGrid>
              <a:tr h="45605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apercevoir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devoir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recevoir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j'aper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çoiv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d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oiv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re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çoiv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051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</a:t>
                      </a:r>
                      <a:r>
                        <a:rPr lang="fr-FR" sz="2400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ns 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aper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cev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d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ev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re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cev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373870"/>
              </p:ext>
            </p:extLst>
          </p:nvPr>
        </p:nvGraphicFramePr>
        <p:xfrm>
          <a:off x="251520" y="4725144"/>
          <a:ext cx="8640960" cy="10972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024336"/>
                <a:gridCol w="2610760"/>
                <a:gridCol w="3005864"/>
              </a:tblGrid>
              <a:tr h="36004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boire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prendre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croire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boiv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prenn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croi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buv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</a:t>
                      </a:r>
                      <a:r>
                        <a:rPr lang="fr-FR" sz="2400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ns 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pren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croy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40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437176"/>
              </p:ext>
            </p:extLst>
          </p:nvPr>
        </p:nvGraphicFramePr>
        <p:xfrm>
          <a:off x="107504" y="2247904"/>
          <a:ext cx="9036496" cy="45902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93380"/>
                <a:gridCol w="3023040"/>
                <a:gridCol w="3120076"/>
              </a:tblGrid>
              <a:tr h="48234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voir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acquérir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concevoir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4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voi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j'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acquièr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conçoiv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4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voy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</a:t>
                      </a:r>
                      <a:r>
                        <a:rPr lang="fr-FR" sz="2400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ns 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acquér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</a:t>
                      </a:r>
                      <a:r>
                        <a:rPr lang="fr-FR" sz="2400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ns 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concev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4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percevoir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s’asseoir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8234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j'aper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çoiv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m’ass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oi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m’ass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ey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716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aper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cev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</a:t>
                      </a:r>
                      <a:r>
                        <a:rPr lang="fr-FR" sz="2400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ns 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ns ass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oy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</a:t>
                      </a:r>
                      <a:r>
                        <a:rPr lang="fr-FR" sz="2400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ns </a:t>
                      </a:r>
                      <a:r>
                        <a:rPr lang="fr-FR" sz="2400" dirty="0" err="1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ns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ass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ey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4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décevoir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comprendre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surprendre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4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dé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çoiv</a:t>
                      </a: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compr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enn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surpr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enn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34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</a:t>
                      </a:r>
                      <a:r>
                        <a:rPr lang="fr-FR" sz="2400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ns 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dé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cev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</a:t>
                      </a:r>
                      <a:r>
                        <a:rPr lang="fr-FR" sz="2400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ns 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compr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</a:t>
                      </a:r>
                      <a:r>
                        <a:rPr lang="fr-FR" sz="2400" dirty="0" smtClean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ns 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surpr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en</a:t>
                      </a: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54199" marR="541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70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738688"/>
              </p:ext>
            </p:extLst>
          </p:nvPr>
        </p:nvGraphicFramePr>
        <p:xfrm>
          <a:off x="179512" y="2060850"/>
          <a:ext cx="8964488" cy="45365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24334"/>
                <a:gridCol w="3095370"/>
                <a:gridCol w="2944784"/>
              </a:tblGrid>
              <a:tr h="58806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avoir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être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vouloir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j'aie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soi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veuille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aies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soi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veuilles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ai</a:t>
                      </a:r>
                      <a:r>
                        <a:rPr lang="fr-FR" sz="2400" b="1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soi</a:t>
                      </a:r>
                      <a:r>
                        <a:rPr lang="fr-FR" sz="2400" b="1" dirty="0">
                          <a:solidFill>
                            <a:srgbClr val="FF66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veuille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ayons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soyons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voulions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065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ayez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soyez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vouliez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aient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soient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veuillent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VERBES IRRÉGULIERS</a:t>
            </a:r>
            <a:endParaRPr lang="fr-F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780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019603"/>
              </p:ext>
            </p:extLst>
          </p:nvPr>
        </p:nvGraphicFramePr>
        <p:xfrm>
          <a:off x="179512" y="2060850"/>
          <a:ext cx="8856984" cy="460850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889265"/>
                <a:gridCol w="3058250"/>
                <a:gridCol w="2909469"/>
              </a:tblGrid>
              <a:tr h="597399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 dirty="0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pouvoir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savoir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b="1" u="sng">
                          <a:solidFill>
                            <a:srgbClr val="0000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aller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399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puisse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je sache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j'aille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399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puisses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saches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tu ailles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399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puisse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sache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 aille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399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puissions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sachions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nous allions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399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puissiez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sachiez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que vous alliez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4114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puissent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sachent</a:t>
                      </a:r>
                      <a:endParaRPr lang="en-US" sz="240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3366FF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qu'ils aillent</a:t>
                      </a:r>
                      <a:endParaRPr lang="en-US" sz="2400" dirty="0">
                        <a:effectLst/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7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</TotalTime>
  <Words>706</Words>
  <Application>Microsoft Office PowerPoint</Application>
  <PresentationFormat>Předvádění na obrazovce (4:3)</PresentationFormat>
  <Paragraphs>268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Tvrdý obal</vt:lpstr>
      <vt:lpstr>Subjonctif</vt:lpstr>
      <vt:lpstr>Formation</vt:lpstr>
      <vt:lpstr>UN QUE AU SUBJONCTIF</vt:lpstr>
      <vt:lpstr>VERBES QUI SUBISSENT DES CHANGEMENTS ORTHOGRAPHIQUES</vt:lpstr>
      <vt:lpstr>Prezentace aplikace PowerPoint</vt:lpstr>
      <vt:lpstr>VERBES À DEUX RADICAUX</vt:lpstr>
      <vt:lpstr>Prezentace aplikace PowerPoint</vt:lpstr>
      <vt:lpstr>VERBES IRRÉGULIERS</vt:lpstr>
      <vt:lpstr>Prezentace aplikace PowerPoint</vt:lpstr>
      <vt:lpstr>Prezentace aplikace PowerPoint</vt:lpstr>
      <vt:lpstr>Prezentace aplikace PowerPoint</vt:lpstr>
      <vt:lpstr>VERBES SE TERMINANT EN ‑IER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POLAR FLE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Subjonctif</dc:title>
  <dc:creator>Novotná</dc:creator>
  <cp:lastModifiedBy>Novotná</cp:lastModifiedBy>
  <cp:revision>3</cp:revision>
  <dcterms:created xsi:type="dcterms:W3CDTF">2014-11-24T18:55:27Z</dcterms:created>
  <dcterms:modified xsi:type="dcterms:W3CDTF">2014-11-24T19:23:02Z</dcterms:modified>
</cp:coreProperties>
</file>