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59" r:id="rId6"/>
    <p:sldId id="261" r:id="rId7"/>
    <p:sldId id="260" r:id="rId8"/>
    <p:sldId id="262" r:id="rId9"/>
    <p:sldId id="264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300" r:id="rId28"/>
    <p:sldId id="301" r:id="rId29"/>
    <p:sldId id="288" r:id="rId30"/>
    <p:sldId id="289" r:id="rId31"/>
    <p:sldId id="290" r:id="rId32"/>
    <p:sldId id="291" r:id="rId33"/>
    <p:sldId id="276" r:id="rId34"/>
    <p:sldId id="266" r:id="rId35"/>
    <p:sldId id="267" r:id="rId36"/>
    <p:sldId id="268" r:id="rId37"/>
    <p:sldId id="302" r:id="rId38"/>
    <p:sldId id="269" r:id="rId39"/>
    <p:sldId id="292" r:id="rId40"/>
    <p:sldId id="293" r:id="rId41"/>
    <p:sldId id="294" r:id="rId42"/>
    <p:sldId id="303" r:id="rId43"/>
    <p:sldId id="304" r:id="rId44"/>
    <p:sldId id="296" r:id="rId45"/>
    <p:sldId id="297" r:id="rId46"/>
    <p:sldId id="298" r:id="rId47"/>
    <p:sldId id="306" r:id="rId48"/>
    <p:sldId id="307" r:id="rId49"/>
    <p:sldId id="308" r:id="rId50"/>
    <p:sldId id="310" r:id="rId51"/>
    <p:sldId id="311" r:id="rId52"/>
    <p:sldId id="299" r:id="rId53"/>
    <p:sldId id="312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9" r:id="rId67"/>
    <p:sldId id="330" r:id="rId68"/>
    <p:sldId id="334" r:id="rId69"/>
    <p:sldId id="326" r:id="rId70"/>
    <p:sldId id="327" r:id="rId71"/>
    <p:sldId id="331" r:id="rId72"/>
    <p:sldId id="332" r:id="rId73"/>
    <p:sldId id="333" r:id="rId74"/>
    <p:sldId id="328" r:id="rId75"/>
    <p:sldId id="353" r:id="rId76"/>
    <p:sldId id="351" r:id="rId77"/>
    <p:sldId id="335" r:id="rId78"/>
    <p:sldId id="336" r:id="rId79"/>
    <p:sldId id="337" r:id="rId80"/>
    <p:sldId id="339" r:id="rId81"/>
    <p:sldId id="350" r:id="rId82"/>
    <p:sldId id="340" r:id="rId83"/>
    <p:sldId id="341" r:id="rId84"/>
    <p:sldId id="342" r:id="rId85"/>
    <p:sldId id="343" r:id="rId86"/>
    <p:sldId id="352" r:id="rId87"/>
    <p:sldId id="344" r:id="rId88"/>
    <p:sldId id="345" r:id="rId89"/>
    <p:sldId id="346" r:id="rId90"/>
    <p:sldId id="347" r:id="rId91"/>
    <p:sldId id="338" r:id="rId92"/>
    <p:sldId id="348" r:id="rId93"/>
    <p:sldId id="349" r:id="rId9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077D7E-FAEE-4867-A22F-46C69033F0D6}" type="datetimeFigureOut">
              <a:rPr lang="fr-FR" smtClean="0"/>
              <a:t>10/10/2014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6213EC-0DCE-4CD1-B938-E3FF1D3323FD}" type="slidenum">
              <a:rPr lang="fr-FR" smtClean="0"/>
              <a:t>‹#›</a:t>
            </a:fld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D7E-FAEE-4867-A22F-46C69033F0D6}" type="datetimeFigureOut">
              <a:rPr lang="fr-FR" smtClean="0"/>
              <a:t>10/10/2014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13EC-0DCE-4CD1-B938-E3FF1D3323FD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D7E-FAEE-4867-A22F-46C69033F0D6}" type="datetimeFigureOut">
              <a:rPr lang="fr-FR" smtClean="0"/>
              <a:t>10/10/2014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13EC-0DCE-4CD1-B938-E3FF1D3323FD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D7E-FAEE-4867-A22F-46C69033F0D6}" type="datetimeFigureOut">
              <a:rPr lang="fr-FR" smtClean="0"/>
              <a:t>10/10/2014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13EC-0DCE-4CD1-B938-E3FF1D3323FD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D7E-FAEE-4867-A22F-46C69033F0D6}" type="datetimeFigureOut">
              <a:rPr lang="fr-FR" smtClean="0"/>
              <a:t>10/10/2014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13EC-0DCE-4CD1-B938-E3FF1D3323FD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D7E-FAEE-4867-A22F-46C69033F0D6}" type="datetimeFigureOut">
              <a:rPr lang="fr-FR" smtClean="0"/>
              <a:t>10/10/2014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13EC-0DCE-4CD1-B938-E3FF1D3323FD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D7E-FAEE-4867-A22F-46C69033F0D6}" type="datetimeFigureOut">
              <a:rPr lang="fr-FR" smtClean="0"/>
              <a:t>10/10/2014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13EC-0DCE-4CD1-B938-E3FF1D3323FD}" type="slidenum">
              <a:rPr lang="fr-FR" smtClean="0"/>
              <a:t>‹#›</a:t>
            </a:fld>
            <a:endParaRPr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D7E-FAEE-4867-A22F-46C69033F0D6}" type="datetimeFigureOut">
              <a:rPr lang="fr-FR" smtClean="0"/>
              <a:t>10/10/2014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13EC-0DCE-4CD1-B938-E3FF1D3323FD}" type="slidenum">
              <a:rPr lang="fr-FR" smtClean="0"/>
              <a:t>‹#›</a:t>
            </a:fld>
            <a:endParaRPr lang="fr-F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D7E-FAEE-4867-A22F-46C69033F0D6}" type="datetimeFigureOut">
              <a:rPr lang="fr-FR" smtClean="0"/>
              <a:t>10/10/2014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13EC-0DCE-4CD1-B938-E3FF1D3323F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D7E-FAEE-4867-A22F-46C69033F0D6}" type="datetimeFigureOut">
              <a:rPr lang="fr-FR" smtClean="0"/>
              <a:t>10/10/2014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13EC-0DCE-4CD1-B938-E3FF1D3323F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D7E-FAEE-4867-A22F-46C69033F0D6}" type="datetimeFigureOut">
              <a:rPr lang="fr-FR" smtClean="0"/>
              <a:t>10/10/2014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13EC-0DCE-4CD1-B938-E3FF1D3323F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E077D7E-FAEE-4867-A22F-46C69033F0D6}" type="datetimeFigureOut">
              <a:rPr lang="fr-FR" smtClean="0"/>
              <a:t>10/10/2014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A6213EC-0DCE-4CD1-B938-E3FF1D3323FD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commons.wikimedia.org/wiki/File:Kosmas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commons.wikimedia.org/wiki/File:Cortona_Rape_of_the_Sabine_Women_01.jpg?uselang=fr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Soubor:Josef_Dobrovsky_Vilimek.jpg" TargetMode="External"/><Relationship Id="rId13" Type="http://schemas.openxmlformats.org/officeDocument/2006/relationships/image" Target="../media/image45.jpeg"/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12" Type="http://schemas.openxmlformats.org/officeDocument/2006/relationships/image" Target="../media/image4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oubor:Bohuslav_Balb%C3%ADn.jpg" TargetMode="External"/><Relationship Id="rId11" Type="http://schemas.openxmlformats.org/officeDocument/2006/relationships/hyperlink" Target="http://cs.wikipedia.org/wiki/Soubor:Josef_Jirecek_ZlataPraha_1888.png" TargetMode="External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hyperlink" Target="http://cs.wikipedia.org/wiki/Soubor:Tomas_Pesina_Vilimek.jpg" TargetMode="External"/><Relationship Id="rId9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http://europaien.centerblog.net/356120-Chateau-de-Loket-Republique-Tcheque--16" TargetMode="External"/><Relationship Id="rId7" Type="http://schemas.openxmlformats.org/officeDocument/2006/relationships/hyperlink" Target="http://cs.wikipedia.org/wiki/Soubor:M%C3%ADrov%C3%A9_n%C3%A1m%C4%9Bst%C3%AD.jpg" TargetMode="External"/><Relationship Id="rId12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hyperlink" Target="http://cs.wikipedia.org/wiki/Soubor:K%C5%82odzko_-_Gotycki_most_na_M%C5%82yn%C3%B3wce.JPG" TargetMode="External"/><Relationship Id="rId5" Type="http://schemas.openxmlformats.org/officeDocument/2006/relationships/hyperlink" Target="http://www.trutnov.cz/advert_redirect.asp?id=30&amp;url=http://www.trutnov.cz/virtual" TargetMode="External"/><Relationship Id="rId10" Type="http://schemas.openxmlformats.org/officeDocument/2006/relationships/image" Target="../media/image64.jpeg"/><Relationship Id="rId4" Type="http://schemas.openxmlformats.org/officeDocument/2006/relationships/image" Target="../media/image61.jpeg"/><Relationship Id="rId9" Type="http://schemas.openxmlformats.org/officeDocument/2006/relationships/hyperlink" Target="http://cs.wikipedia.org/wiki/Soubor:Zittau-06.IV.07-151.jpg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Soubor:Trutnov_Krakono%C5%A1ovo_n%C3%A1m%C4%9Bst%C3%AD.jpg" TargetMode="External"/><Relationship Id="rId13" Type="http://schemas.openxmlformats.org/officeDocument/2006/relationships/image" Target="../media/image70.jpeg"/><Relationship Id="rId18" Type="http://schemas.openxmlformats.org/officeDocument/2006/relationships/image" Target="../media/image73.jpeg"/><Relationship Id="rId3" Type="http://schemas.openxmlformats.org/officeDocument/2006/relationships/hyperlink" Target="http://www.vitejte.cz/obr.php?idf=8281&amp;j=cz&amp;n=0651_01_01" TargetMode="External"/><Relationship Id="rId7" Type="http://schemas.openxmlformats.org/officeDocument/2006/relationships/image" Target="../media/image68.jpeg"/><Relationship Id="rId12" Type="http://schemas.openxmlformats.org/officeDocument/2006/relationships/hyperlink" Target="http://cs.wikipedia.org/wiki/Soubor:Prachatice.jpg" TargetMode="External"/><Relationship Id="rId17" Type="http://schemas.openxmlformats.org/officeDocument/2006/relationships/hyperlink" Target="http://cs.wikipedia.org/wiki/Soubor:Bilina_from_Boren_Czech_Republic.JPG" TargetMode="External"/><Relationship Id="rId2" Type="http://schemas.openxmlformats.org/officeDocument/2006/relationships/image" Target="../media/image60.png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oubor:%C3%9Ast%C3%AD_nad_Labem,_Centrum,_M%C4%9Bstsk%C3%A9_l%C3%A1zn%C4%9B.JPG" TargetMode="External"/><Relationship Id="rId11" Type="http://schemas.openxmlformats.org/officeDocument/2006/relationships/image" Target="../media/image63.jpeg"/><Relationship Id="rId5" Type="http://schemas.openxmlformats.org/officeDocument/2006/relationships/image" Target="../media/image67.jpeg"/><Relationship Id="rId15" Type="http://schemas.openxmlformats.org/officeDocument/2006/relationships/image" Target="../media/image71.jpeg"/><Relationship Id="rId10" Type="http://schemas.openxmlformats.org/officeDocument/2006/relationships/hyperlink" Target="http://cs.wikipedia.org/wiki/Soubor:M%C3%ADrov%C3%A9_n%C3%A1m%C4%9Bst%C3%AD.jpg" TargetMode="External"/><Relationship Id="rId4" Type="http://schemas.openxmlformats.org/officeDocument/2006/relationships/image" Target="../media/image66.jpeg"/><Relationship Id="rId9" Type="http://schemas.openxmlformats.org/officeDocument/2006/relationships/image" Target="../media/image69.jpeg"/><Relationship Id="rId14" Type="http://schemas.openxmlformats.org/officeDocument/2006/relationships/hyperlink" Target="http://cs.wikipedia.org/wiki/Soubor:Budweis_016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en/f/f2/Ctirad_and_%C5%A0%C3%A1rka_at_Vy%C5%A1ehrad.jpg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hyperlink" Target="http://cs.wikipedia.org/wiki/Soubor:StribroTownHall.jpg" TargetMode="External"/><Relationship Id="rId18" Type="http://schemas.openxmlformats.org/officeDocument/2006/relationships/image" Target="../media/image80.jpeg"/><Relationship Id="rId26" Type="http://schemas.openxmlformats.org/officeDocument/2006/relationships/image" Target="../media/image84.jpeg"/><Relationship Id="rId3" Type="http://schemas.openxmlformats.org/officeDocument/2006/relationships/hyperlink" Target="http://www.vitejte.cz/obr.php?idf=8281&amp;j=cz&amp;n=0651_01_01" TargetMode="External"/><Relationship Id="rId21" Type="http://schemas.openxmlformats.org/officeDocument/2006/relationships/hyperlink" Target="http://cs.wikipedia.org/wiki/Soubor:Frydlant-dziedziniec.jpg" TargetMode="External"/><Relationship Id="rId34" Type="http://schemas.openxmlformats.org/officeDocument/2006/relationships/image" Target="../media/image69.jpeg"/><Relationship Id="rId7" Type="http://schemas.openxmlformats.org/officeDocument/2006/relationships/image" Target="../media/image74.jpeg"/><Relationship Id="rId12" Type="http://schemas.openxmlformats.org/officeDocument/2006/relationships/image" Target="../media/image71.jpeg"/><Relationship Id="rId17" Type="http://schemas.openxmlformats.org/officeDocument/2006/relationships/hyperlink" Target="http://cs.wikipedia.org/wiki/Soubor:Rumburk_1_-_T%C5%99%C3%ADda_9._kv%C4%9Btna_(Nerudova).jpg" TargetMode="External"/><Relationship Id="rId25" Type="http://schemas.openxmlformats.org/officeDocument/2006/relationships/hyperlink" Target="http://cs.wikipedia.org/wiki/Soubor:Chomutov_square.jpg" TargetMode="External"/><Relationship Id="rId33" Type="http://schemas.openxmlformats.org/officeDocument/2006/relationships/hyperlink" Target="http://cs.wikipedia.org/wiki/Soubor:Trutnov_Krakono%C5%A1ovo_n%C3%A1m%C4%9Bst%C3%AD.jpg" TargetMode="External"/><Relationship Id="rId2" Type="http://schemas.openxmlformats.org/officeDocument/2006/relationships/image" Target="../media/image60.png"/><Relationship Id="rId16" Type="http://schemas.openxmlformats.org/officeDocument/2006/relationships/image" Target="../media/image79.jpeg"/><Relationship Id="rId20" Type="http://schemas.openxmlformats.org/officeDocument/2006/relationships/image" Target="../media/image81.jpeg"/><Relationship Id="rId29" Type="http://schemas.openxmlformats.org/officeDocument/2006/relationships/hyperlink" Target="http://cs.wikipedia.org/wiki/Soubor:Vrchlabi_namesti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hyperlink" Target="http://cs.wikipedia.org/wiki/Soubor:Budweis_016.JPG" TargetMode="External"/><Relationship Id="rId24" Type="http://schemas.openxmlformats.org/officeDocument/2006/relationships/image" Target="../media/image83.jpeg"/><Relationship Id="rId32" Type="http://schemas.openxmlformats.org/officeDocument/2006/relationships/image" Target="../media/image87.jpeg"/><Relationship Id="rId5" Type="http://schemas.openxmlformats.org/officeDocument/2006/relationships/hyperlink" Target="http://cs.wikipedia.org/wiki/Soubor:Bilina_from_Boren_Czech_Republic.JPG" TargetMode="External"/><Relationship Id="rId15" Type="http://schemas.openxmlformats.org/officeDocument/2006/relationships/image" Target="../media/image78.jpeg"/><Relationship Id="rId23" Type="http://schemas.openxmlformats.org/officeDocument/2006/relationships/hyperlink" Target="http://cs.wikipedia.org/wiki/Soubor:Varnsdorf_n%C3%A1m%C4%9Bst%C3%AD.jpg" TargetMode="External"/><Relationship Id="rId28" Type="http://schemas.openxmlformats.org/officeDocument/2006/relationships/image" Target="../media/image85.jpeg"/><Relationship Id="rId10" Type="http://schemas.openxmlformats.org/officeDocument/2006/relationships/image" Target="../media/image76.jpeg"/><Relationship Id="rId19" Type="http://schemas.openxmlformats.org/officeDocument/2006/relationships/hyperlink" Target="http://www.mesto-sluknov.cz/cz/info/339-sluknovske-pamatky/1780-sluknovsky-zamek-po-vice-jak-20-letech-otevren-verejnosti.html" TargetMode="External"/><Relationship Id="rId31" Type="http://schemas.openxmlformats.org/officeDocument/2006/relationships/hyperlink" Target="http://cs.wikipedia.org/wiki/Soubor:Hostinn%C3%A9.jpg" TargetMode="External"/><Relationship Id="rId4" Type="http://schemas.openxmlformats.org/officeDocument/2006/relationships/image" Target="../media/image66.jpeg"/><Relationship Id="rId9" Type="http://schemas.openxmlformats.org/officeDocument/2006/relationships/hyperlink" Target="http://cs.wikipedia.org/wiki/Soubor:Horsovskytyn_most.jpg" TargetMode="External"/><Relationship Id="rId14" Type="http://schemas.openxmlformats.org/officeDocument/2006/relationships/image" Target="../media/image77.jpeg"/><Relationship Id="rId22" Type="http://schemas.openxmlformats.org/officeDocument/2006/relationships/image" Target="../media/image82.jpeg"/><Relationship Id="rId27" Type="http://schemas.openxmlformats.org/officeDocument/2006/relationships/hyperlink" Target="http://cs.wikipedia.org/wiki/Soubor:Kaa1.jpg" TargetMode="External"/><Relationship Id="rId30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upload.wikimedia.org/wikipedia/commons/f/f8/Ctin%C4%9Bves,_%C5%98%C3%ADp_a_obec.jpg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kudyznudy.cz/Aktivity-a-akce/Aktivity/Divoka-Sarka---oaza-v-ruchu-velkomesta.aspx#3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-8XjeAVsS7A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://texty.citanka.cz/hnevkovsky/dev1-12.html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commons.wikimedia.org/wiki/File:Hn%C4%9Bvkovsk%C3%BD_grav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hyperlink" Target="http://commons.wikimedia.org/wiki/File:Sebestian_Hnevkovsky_Scheiwl.png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Ol%C5%A1ansk%C3%A9_h%C5%99bitovy,_Klicpera.jpg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cs.wikipedia.org/wiki/Soubor:Jan_Vil%C3%ADmek_-_Josef_Kajet%C3%A1n_Tyl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hyperlink" Target="http://www.vitejte.cz/obr.php?idf=5307&amp;j=cz&amp;n=0455_01_0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Jan_Vil%C3%ADmek_-_Jaroslav_Vrchlick%C3%BD.jpg?uselang=fr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lturniportal.cz/fotky/199/3.jpg" TargetMode="External"/><Relationship Id="rId3" Type="http://schemas.openxmlformats.org/officeDocument/2006/relationships/image" Target="../media/image120.jpeg"/><Relationship Id="rId7" Type="http://schemas.openxmlformats.org/officeDocument/2006/relationships/image" Target="../media/image122.jpeg"/><Relationship Id="rId12" Type="http://schemas.openxmlformats.org/officeDocument/2006/relationships/image" Target="../media/image125.jpeg"/><Relationship Id="rId2" Type="http://schemas.openxmlformats.org/officeDocument/2006/relationships/hyperlink" Target="https://www.youtube.com/watch?v=hVB7-ngA8_4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kulturniportal.cz/fotky/199/2.jpg" TargetMode="External"/><Relationship Id="rId11" Type="http://schemas.openxmlformats.org/officeDocument/2006/relationships/image" Target="../media/image124.jpeg"/><Relationship Id="rId5" Type="http://schemas.openxmlformats.org/officeDocument/2006/relationships/image" Target="../media/image121.jpeg"/><Relationship Id="rId10" Type="http://schemas.openxmlformats.org/officeDocument/2006/relationships/hyperlink" Target="http://www.kulturniportal.cz/fotky/199/4.jpg" TargetMode="External"/><Relationship Id="rId4" Type="http://schemas.openxmlformats.org/officeDocument/2006/relationships/hyperlink" Target="http://www.kulturniportal.cz/fotky/199/1.jpg" TargetMode="External"/><Relationship Id="rId9" Type="http://schemas.openxmlformats.org/officeDocument/2006/relationships/image" Target="../media/image12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.cz/mag/articles_photo/12448.jpg" TargetMode="Externa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920879" cy="2787063"/>
          </a:xfrm>
        </p:spPr>
        <p:txBody>
          <a:bodyPr/>
          <a:lstStyle/>
          <a:p>
            <a:r>
              <a:rPr lang="cs-CZ" b="1" dirty="0" smtClean="0"/>
              <a:t>Dívčí válka od </a:t>
            </a:r>
            <a:r>
              <a:rPr lang="cs-CZ" b="1" i="1" dirty="0" smtClean="0"/>
              <a:t>Dalimilovy kroniky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po současnost</a:t>
            </a:r>
            <a:endParaRPr lang="fr-FR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29051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215900" y="15875"/>
            <a:ext cx="29051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 descr="http://www.cosmovisions.com/images/Amazones-Feuerb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01008"/>
            <a:ext cx="55245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30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6546" y="188640"/>
            <a:ext cx="7920879" cy="2232248"/>
          </a:xfrm>
        </p:spPr>
        <p:txBody>
          <a:bodyPr/>
          <a:lstStyle/>
          <a:p>
            <a:r>
              <a:rPr lang="cs-CZ" b="1" dirty="0" smtClean="0"/>
              <a:t>Dívčí válka v nejstarších kronikách</a:t>
            </a:r>
            <a:endParaRPr lang="fr-FR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omabt des Amazones et d'Héraclè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6912"/>
            <a:ext cx="47625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55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248347"/>
            <a:ext cx="8640960" cy="4349005"/>
          </a:xfrm>
        </p:spPr>
        <p:txBody>
          <a:bodyPr/>
          <a:lstStyle/>
          <a:p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Kosmas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děkan pražské svatovítské kapituly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1119-1125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 na poznání českého raného středověku</a:t>
            </a:r>
          </a:p>
          <a:p>
            <a:r>
              <a:rPr lang="cs-CZ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ideologický </a:t>
            </a:r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záměr: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Kosmově případě především snaha ospravedlnit nárok Čechů na české území,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vysvětlit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 instituce knížete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vymezit důležitou roli, jakou v politice hraje velmožská vrstva.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Kosmas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 formuloval v podstatě patriotickou představu fungování státu.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Chronica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Boemorum</a:t>
            </a:r>
            <a:endParaRPr lang="fr-F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91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2248347"/>
            <a:ext cx="4536504" cy="449302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Kronika je rozdělena do tří knih; začíná stavbou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babylonské věže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vznikem Čechů a chronologicky postupuje až do Kosmovy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současnosti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atinská rýmovaná próza</a:t>
            </a:r>
            <a:endParaRPr lang="fr-FR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upload.wikimedia.org/wikipedia/commons/thumb/f/fb/Kosmas.jpg/220px-Kosma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48880"/>
            <a:ext cx="2952328" cy="418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631"/>
            <a:ext cx="2952328" cy="198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88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15901" y="2248347"/>
            <a:ext cx="5724252" cy="4493021"/>
          </a:xfrm>
        </p:spPr>
        <p:txBody>
          <a:bodyPr/>
          <a:lstStyle/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myl pobělohorského dějepisce Tomáše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Pešiny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Čechorodu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(†1680)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Dalimil byl sečtělým básníkem s fabulačními schopnostmi a smyslem pro dramatičnost</a:t>
            </a:r>
          </a:p>
          <a:p>
            <a:r>
              <a:rPr lang="cs-CZ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</a:t>
            </a:r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esky</a:t>
            </a:r>
          </a:p>
          <a:p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bezrozměrný, sdruženě rýmovaný verš</a:t>
            </a:r>
            <a:endParaRPr lang="fr-FR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Dalimilova kronika</a:t>
            </a:r>
            <a:endParaRPr lang="fr-F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215900" y="1587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368300" y="16827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896" name="Picture 8" descr="http://www.schacco.savana-hosting.cz/vlastni_web/bcovers/dalimil_kronika_tak_receneho_dalimi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69" y="1996788"/>
            <a:ext cx="2962275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66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1" y="2248347"/>
            <a:ext cx="8640960" cy="4421013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český kronikář, spisovatel a farář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† 1380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 písařem pražského arcibiskupa a v letech 1373-1377 rektorem školy u sv. Jiljí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Praze. 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roku 1378 byl farářem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Chudenicích.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přání Karla IV. přeložil 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 Caroli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Nová kronika česká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byla napsána na podnět Karla IV. latinsky; překlad do češtiny snad Přibíkem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Pulkavou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ale velmi nepřesně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ronika byla mimořádně oblíbena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Kronika </a:t>
            </a:r>
            <a:r>
              <a:rPr lang="cs-CZ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Přibíka </a:t>
            </a:r>
            <a:r>
              <a:rPr lang="cs-CZ" sz="4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Pulkavy</a:t>
            </a:r>
            <a:r>
              <a:rPr lang="cs-CZ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Radenína</a:t>
            </a:r>
            <a:endParaRPr lang="fr-FR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4744"/>
            <a:ext cx="25431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1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C:\Users\Novotná\Pictures\Panorama-Chuden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" y="2217738"/>
            <a:ext cx="9138231" cy="302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3" y="2248347"/>
            <a:ext cx="8640960" cy="4421013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„lidová vzpomínka na dávný matriarchát“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Praotcem Amazonek byl bůh války </a:t>
            </a:r>
            <a:r>
              <a:rPr lang="cs-CZ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Arés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Národ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bojovných žen sídlil na severním pobřeží Malé Asie pod Kavkazem a na území dnešního Krymu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Antiopa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athénský král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Théseus.</a:t>
            </a:r>
          </a:p>
          <a:p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Poslední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lítá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řež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Amazonkami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Řeky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odehrála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Trójské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válk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y. 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 polovině 16. století voják </a:t>
            </a:r>
            <a:r>
              <a:rPr lang="cs-CZ" b="1" u="sng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Gonzala</a:t>
            </a:r>
            <a:r>
              <a:rPr lang="cs-CZ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Pisarra</a:t>
            </a:r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podél toku největší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jihoamerické řeky 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Pověst o Amazonkách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192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AutoShape 2" descr="data:image/jpeg;base64,/9j/4AAQSkZJRgABAQAAAQABAAD/2wCEAAkGBxQTEhUUExQWFhQXGB0XGBcYGB0fHRwYGRscGBwcHBwaHiggHBonHRcXITEhJikrLi4uHR8zODMsNygtLisBCgoKDg0OGhAQGy4kHCQsLCwsLCwsLywsLCwsLCwsLCwsLCwsLCwsLDQsLCwsLCwsLCwsLCwsLCwsLCwsLCwsLP/AABEIAMkA+wMBIgACEQEDEQH/xAAcAAACAwEBAQEAAAAAAAAAAAAEBQIDBgEHAAj/xABDEAABAwIEBAMFBQcCBQQDAAABAhEhAAMEEjFBBSJRYQYycROBkaGxFELB0fAHI1JicuHxM7IVJDRDkhZzg6IXU4L/xAAZAQADAQEBAAAAAAAAAAAAAAAAAQIDBAX/xAAtEQACAgEDAwMDBAMBAQAAAAAAAQIREgMhMRNBUQRh8IGRsSIyofFCwdFxFP/aAAwDAQACEQMRAD8AvF8EDnIhm7mHBEe/Ql+hoK5YBkqUU/8AuTqdXSwgiPpQF63cBbKZcBszKbVyCQDGj7adfjcWN1GN1Kl3LAPu2m7e6uyM64Zw4jK1gUbqUAWY5wGc5WIUA+2j/MVYLDBwtYYbKefp0cdxQZvaKI5YL5lEGHJmNNU+tWDGC2yj1LkEba8xnUfAdYo60vI69iX264jyrX2ZusR3qtHF7sjMv6tt0jRqmri1qH9ocpDkBLMzwfaDtDzJIgCh0cemLcv1AhmhgWOkSPlWq1LX7SXEMTxxYJ33Yh9fe2lG2fEiwwIUCH0O/wAX9w6UlVxvMOa0CD1Ltr2duxeoniiJ/dhOmpeXmSC8MKHT5iFM0A468Ps8KDe+B1b461cjjaYYegzDvMflWftcQtMNP/5bt1TLzXbvELJJdBEAEuAX6iPX4nWKil4YtzSjiY2mdp1LddmqKMZ1I7lof0Bg+87VnbOIsqAYq6SQ3ubpENvrvUrC7aiyUz/U41gSR6z030ppL3Dc0n2xLnzDeDH01qYxSYIJ12P4ej/DekRupT0BU4MGCA2ocM8T0PSrf3hUUsDpLKbV9dM3rHTWptBuPBcJDgt6sNQ49zN3qF5SngsTMqZ9+mujUB7MgeVnEBtWLy33Y2ePWuG6yoKhoJJAIL6Aggvyv6gUoz8BTCE4i50CvRz36djPcVNV9YBYAE9yw9Rl19e9BovoUx9oGMecTqX3MF9/wNNMPiMMknOo3C0JHKJfKkzm21+tW9X2EosqN+5q49ACfy+PevvtKxr9Pjv22qu5x1ILoypSS7JS5DxOd4cuw091XI4ndKmSbgVs1vUQ8BLvrFGb8DxJ/b2Z32Yvrr2dqs+38u5ZpAUfTQeo/wA0Vwk4hRS5Wn/3CpIIhxzHm9R2rV3eIWkKCF3EJUU5gCWcOEuH2dSfiKylqpOqNYad72Yu4ojW3dL/AMiz66JqHtyG5bgdwYZj6M7etau94kwqVBJvpch2Dnp/CD1FIeNcQwKi+S4VyfaWxkl8slRAJ3kGqjqeUEtNLhgH2kQ+d/6Va+5P6mqb2K183/ioN1+62k0sOLWqH9Tk2DS+m4+bdKkjHsJLSAwnUtt2n0+FXZiHrxoDjOG9e/f0/T1FOMfS4idOb3DQ6sKDRxNafvrBOoBZt99TB7RFEDxCsM6knsUIU5G0pfrLinl7DpE/tyj95LCXY/L3TD11eN6sezgR83qi3xlAAJt2RmGpQAolnj2ZSx66aRUlccsLY3LIDBz7O4tDDUQFEMxDuPrSy9gr3JKx7aJDPPOP8u5qCuJqEezT71H8qqu4/DKCv9cRAC0K2c6pSoDvmqFvGYUCbt950sW4cu3m20q00+35DH3FftUkOSlL/fGdLiBvrr6OelcVcDqP7yQTr952J8pIL9jt1ekq+LIV50Zi2wSwUJBGYSWb4VZ/xYLILFJd/MWALywg8qhrHwrx1Ca7HTQ9uYlMpBUzJAcMGJZ3KHJl53rlu27h+UEkhkR5uqEl3b4JehDxRKiGuFRSlRGgZg4BmBpoDROG4jmlSmDkAFYksBDzGmnUVm5Sith0iu5w4LBRbQsqAJA0LDVPqAp8rej0rxHB15ilNpQ0LFxBMNmA5dnPrTb22XM8BQJzAOCw1gGSzfSpYa45cZtfKeVLHcuqImZHQbbQ9TKKJxFljw3fUOWzcUdGTlOnX947d2auI4JfdhYvehtqHQtIHXT605s45Kc37lMKKQ+cOCDlcEsUsWlgAR7rx4kvIt27QUEpi3y5SS4PM/mJdWZk9tBXRH1b7hgjO3uE3Utns3UAmCpJY9gWZ/r3rQ8C4RglZftF+4lZk2xbUkAO3MvKdmchm61G3xtedSUqWDlORDFg6WE5mLB4HpQi+KlVyBcWVgF1KiQJVooMXGo0EvoP1MmthYpGu4d4U4Xp7cXDMG8BuGhLaad3p3Z8F4HzJspVuAVKUntqTH515dc4tlSTkLEyVZYZtEsCQztm94NUYXxQtBI0GhycsSDq7hmjTWhT1pf2Va8Gox2DxFsHPw8gEAH2KAUtIblVmID7gegoSz7ZJKjg7paGVh33Ic8hlo1+jlZg/FmItk5riw7MnOWCTMMWG5G86w1GYPxrfHnvXSqXDpIDqJ3A7Aeg6mh33X8i2DbHEb78tlaBJAOFU41YhkBxsU6yT3rh4spiooXO/sFPEASgfEDXaKpteO8RL3VkB3UBbf1DifgJBpiPGt4Avcdm2BLegSZPoGPrSbr/ABYfUFt8eIAYrSIeCBtEBgQ40/MVcvxMQWN4iHBCi0DMzaNuzvGlG2/EV9WXJdWQoOE5LclJcgadNNffTJXEsXdkW1pGrewfszr1GhiaWcfD+fQVGYxXipKlTePUMolgW0c+bzUBivEoZk37i3LkE/Iud209K2QwGMUlKzbsEp+6UJzlLuzXEACWMHbWll+1iLQCruGseYh1WLYDnMWdKdS/y167rU048pkuLMh/xomFHMl31nUdT+OwqaeNkMwPcuJ7M2nvp6cSl5weFUWLD2KQx1mQ5jRx+a9d+2XbDYYlRBA9irUNnCeYDKQIy+rzVrW0n2FiLE48MXT1btqwd4iPQkV8MY7s8gAkDRmHwpnfuWoP2LCFLhj+9QSDs4Uz9+tDrxFgP/yFvMTBRirrOHUoDozNNaLUgwxIYW45SQS4h2OkMQwj19OlFWkKWUjIWVCQlMt5Qw2A00M9NBKziMKBz4W+jWbOKWSGGhCso0bvBrWcF8U4W2G/5obPdVnknTlUfV/71lOa5Q1FdzIl2zKQQ0cyVM6pdKss61YMMVMbaFLTCSUJUsbAyBl6aj8631rxdg7gH74JdoWk/e0dwR8+lVfYsHdvC5bvoRcAb90oIcwQ7FlEHt2L1lmV015Mijw/iVMRZuEOw5cvZzmCTB16fUu34KxKjohDgypYB2jlePy+O6xOHxIttavpUvM+a9bHlfT92EiA8t/ZVxfiHELQSUWLV1yxyO/mDQVPp03M01qSexXTiuTGcU4OrDLHt0gv/wDrOpmCpSeYsNkncb0oNkueXc77PGg1anfEeL3r91CcbaNoNyD2KxJLGWJ2BdyIo6xwdJSCFQZDFZHxqZ+olp8onC+DyW7inclRdmGnV9BodnqyzjmDkOWgsCxG2mhGoE7vQdmwVbPszddPp86KRglAZkpjLmPMBys53nbTv0oePBrQUriac4VlKh5SmMrGX1L+/berUX0LATmbNLNuHh+jFZ+AbSqsLwsqZJSpzqAIcAliRIMGdKJHDAEkELBZoTIL/wAJmd/eQ9ZOUFsFFeE4iEJIQpSXIASCQCncHWNems06s8RRc/dKSopIIKlsogs4yumTCh6epdQcAkJAUJduYBnUOVJbu2rMDrV6kFMp5VKSnliDKhqXAIBkQcwjUVlNwlxyFFuHUopPtCSEqDKToE6SUgggfwwzDY1cksEMBmHMbjs6socAkQCEtMMSDu8FXWITaXlJLKZvUkhSSHHMNCCGmAanjbqgpKpSSoJ5eYF3IEaSp3iM3QVn1Lfz8BR1KUsm5zcinAnUuSl99CRp20NXezDpWjr5ypRckjl6EkOJ06TFIwhQVnMSTbKUbgmFhwQTrmAlp71P2RZWaQwkgP5WmIU4lzIIIYwDPwxUfJKSs21nQZgGDpliiJTMBW7wG0rXaVzDKhyIIQVA833soUH5mLTymBrU8LikASSR5SCHIUCHhoGjCflRGCs3lpIt2bqsiwFJylTAZVJUIgEOJaGp5SDFlSr2dQSUoUk5SkkpLsNUhnB5m9HBqFmxaUoDIxYoyuUBJDFJUdCpyxE9xReJ4ZiyCr7JcAcFRCVMWgrynUuAGUOrONT7fhnGAE/Zi0EHMDqAGCSp99Nmq05JbBgxRbsITyK5V5gACqFuBHaObfUzEXWsMjMGSylE+YEMXEO2pcxGYEbF6Zf+k+IhgLIkM/tEsIaSkukeVp2I9Jo8M8SKAfYpCtfOlyoHdJI7VTz8hgxc7IKLaLRBLgXEIIyj+fVvKw1G+7PuH+MLtpAQi1YQkKd8uXkJ1KEGDCp3beaqt+FuIBx7G2lOXMGWkjMJYfzO+zazQY8JcQbL7FILrYBacheXJzumISQOjiqWfcMGbrCeNMKsOpWTmysQSRAIcAQ5cDWiMdxTBX0BC7qVJMhszgp+8GDpZxPfvXn2I8JcQASfYWiSUg5VAqDQHYhh1OY1Vd8NcRcA4YMSxUFjNAgkpIYEMknQs21V+of6ifGim2p8OV3LUAKNy0VQHfLyrExI230oAKJScqkkCGKgosXAcknQvudxGlP7drjSWAQsgBLOq2wDZW3fR9299LcZwjiC8wuYLOPMGIEgggOkT5dC+3vnGXgWIqBFtICkhO5CQSCSGJEu8nR3DaPUlL8qiCxAJLskuJdTtvIeC3d7uIcJxllCHwa0ozI8pBKXI2Q7KJEnuNKHXwPHqH/SXo1DBx95jzO0u3du1aKMmS4kbhBWXJHKQSCCXHcOiX3mIrt0MAxSD3hSoYGSIgjX6Ry1w3FhAJwt4pAIf2ZJMsQXcuGqCbt5KXXZugApBKrZDB1CCzyXDeuk0mpBiSvWYeIYhlF3Ew6pDbJd3bo9l3B3QlPKtIEwl23D5czaiCPq1Ss4uJTeP3XNtWp8ruGYgakTFSuYy8CEIRfDh3Odmy5mYt01EwelZ56l0l9x4hGD4resLUlF64GdQDlmbRlOFCQGA6NWp4L4/cpRiEpJUWC7cf8A0Ou+lZrDcLxeJUCbd24CCoZgwk5T5+VGmgPXUTWp4d4CDg3VZQPuoLkuxM+UdNDvVZP6jUWjcYe4FJCkKBSQ4IMGrcx60PhbCbaAhAZKQw/M9T3q3NV063LPzP8A8UAUcoI0ClFnKUgiIg8zv1kVVd4l+8KksSxDl/KXDAOwg0qzAB9anmDafTShacUAZexhLlRJLu5zHM5k6+nWr0cXWARBcvO23o8O5GvqXXBEAn0rgPz/AF8daHCL7AMxxZYkKkggkbuN21LtPUCrLXHF8rPlTASSW3M67ksNp60rH6/zV9i1mUEp1JCQTEqLD3O1S9OD5Qh1w7ihVcylKRnWkDUzmdmAJU5LMOvetrw/wXil8/s02uUjKtsxCS6UsBmEKVJI0ZtCXfhDw1ZwYJKUqvqDLWeaHfKAYAcByAHYPoK1ecEafOlL0yuwjJGYR4CsoIe5cImHy9dG7KPxplw/w5hkM1pBIJIKuYif5uggUddOnbSoJitVpRoMxhhsNbR5UITvCQHPu9BVPGeNW8MkLukjMWASHUfd0HXuOtRRdrJ+OvDV7F3LdyzeCSlBTkX5fMFOGEPLnsnpUuD7FZBivHhUf3dg5WPMtXRTSEglIyzJ+DSFjfHN8MQi2mQCCFEsdwXAUmRI71ibvh3GWVAXMObgIUeQhUpcZmhoV8xpQ+LvG0tKbvtUjU5kqDuGGo5WdWhPrXHKOpfIOzbX/G98JzJIVzMQlIICXIzeTyxMnp3qkeNcS4K168rW2LEBy/KXZjMCR1rKo4mlZ5SlTvOz5FF1JjNsCwljVeIuArcABJTykrUwJAJAdwfLOhbeZj9Xe/uK2a6z40xGdIUtTHoAWLPPI4TBEgdZdhePGd7IFAqU4KhlCFbhpAYgv1SdImswbZRkUC+VwySwI/jbRwM0fASxjjWXmSgFw4TlthszCVQ4HpOuhFQpW9n/ACFmqxnjTEII8pfUBAeJIB0zN93X5UtP7TrwP+klQ9CIme0fSssUqz5UC4FhLEFnBSIBIcuRpILNu9EIIKUqJ5AFApNvNDpj+XzkgnUP2baLxW7b+rE2zR4f9qtzRVi2T/Ko+54NHo/aihpsF+x952esYtNskJggZgMztm0YO4DONHB+nMlpKcwQ4IAzEqABZKhqxKp0nTrWj1F2sNzZH9qg2wx9fa9fRJarLP7UEGDhiPS6H9ySkE+tYW/kRORIUEuQ7EasNTOu437VO7eU8OAkgLBGY5SHDBgUzlgE69Aarq7bAegq/aNbDf8ALXy/Qe/p/aoq/aKjMEnC3gX+8Ugul1A/LV6wJxJWGIUkRq8CA4cgGCC4Lh96pxF5QVlNxWnxB8p5cugYOO/uFqyA9Ww/jm2pnt3kuHAOV4YhgVDrB6g1Uf2iWGURbxBIZgUM5Z25jDd53avMEKTL51JADhWZ0EEgmBMFBaX69YJWoKKnKXBHMQ5lyrUBo0gwGL1K1JbhZ6bf/aRa1Fm4RzNKOYjYcxnV9T21pTf/AGlLcFGGGVnIKlFZGrhIQCzNsWY1iPbbEsWnMIA9QFOIIlxrrXMQ5L8sKIfKdFDLl5gdSH1G2xan1JC3Nhd/aJiStJTZtC2wJDlRLgHUlLalg23ehLnj/GuW9kz/AMA/M1mELClMpJKQGg/KVSWBdPaC9VX8QMymSlQcySJ+LH5U85AZTMdPw/Gun5frV6gNhrXfWPlO9dBRY/qR07V8F9tf100qvLoZqalfr07UgJBfYdBU7c1Wgsf0PnVilAxp6/5pMRquG+OsVbAzkXEghyoDMwMhxoWOpdq9B4T4xwl63nSq6CCMyMpWpLy7IDlA0KgIevGbVp9HfetLwDCIvWvYi+bN5SgoHKlIU5CQl4UQDtmBcmDoNIajbpsiUUt0j1i1xO3cRmtKFxLsSkvlP8wMg9i1HA15NfwuJtLVYvYq6MrJACykKDOGzEPGuu7Pv1GHxAXy4nEoDAkFWcaOcpCpDElgCZbvWM/WacXi+fn/AKNQfJ60hVXpPavN+CcexKAHu+1Dq8+YA5QD/wBxGY+5gO7U+wvjQhL3bKgrokpJIYkEMo6szdfdWT9Zp3TNFE1rPtX2IspWGUAodDP1rP2fGmHVsse7RyAH6a70xw/HrCxmTcDR8TAHq8NT6+m+5VMCxPhDCLXmVYtkEuU5QxLNIG34gUtxn7PcIojIlVuX5VECH2L9a1CMZbOikn3irCoVcZRl+12FnnGO/Z2sJSbWJW4UDlUxBnU7kgbH5Umu+EMULikrXmTkUcwSSPKXSBmzFyw1mDXryjVSg9Xig2PIL3CsdYC1qsBQ1WUGG0BfM8dQPkKDVibieZdq6gBXMEoDEkOklwzcpiAQSdq9tyuJD1FeHQoMUgjoRGjfQtUPSj4FSPEMZxdJclxlJSFFIl+b11+HcNRFviiLiChS1KgyhRAgakKKeojZgx3r2C/wmyuFW0FwR5RuG6RWb/8Ax7hMw5VNOiiNoIILhQM1PQVBijDJxTqLLYpPMlKhB5dHBZgCW71LEe0JWUstCgWSpRDzBKconYgk9BsK02N/Z2hVxWS9cthnk5pLjQx0EvD0u/8AQuLysm4hUyVFbguCCkh2MdNBUPQa4FiLs5CQCg5XILgqyjYFOoDdnA7VC7eSAp/Z8rqCRmT3kjqAR6sapvcFxSWJsqIUkKzJAUdcp0dSZyhtQ3pS9eMQlakLtKQXZlwBDJ1fQEz3qOi+RUE3k2yAXIGUgxM/zD7oPTYtpX2UCEq5QCc8mdGeGDjQuajcxCOYBoP3lnQyZAIIGYB3dpfeirODCmHNoC6SmGCS6SHLEEvuH2gBN0twooFhOfzanIyZdRkoaQVeZiBOk1qrXgjEQu6sYa1ylaipASEhbF2UztI9wrR8G4hgsJhkLUpF2+cuYoOZTAlSBzAFKUhW4jSYrL+I/GN7FPbUbabDJzICFkqcpInVwoEAnKOu1OMl3Y6SEPHUYNKwMGpa8oV7ValKUlRcpAQwAKjJZMcwA3erJ0Jbtp8mHyonEeGkpQlQxFwqEJUEhW2kEMxY7s5k0owt65kDouOI/wBMbQ0rEe6mtRau8GDT7maUX0jt/mrbZf3xE1PKJ93fWffXcrqEgjtr+VdLkBEIc6sfhV9m0/uO4nfp6NvtUVqSnLM6EEg6aGNN4LUQQEkZVcpBYy+8P+dQ5MKJWMJbVmBWD0AKXZ3JAVrykfg9FHh6QSpN1Kk7EulwTqYgiNpoRK3fIDlnlLSBD92BOz6VdhbiMozhSQCCSC7yCQJiAZrJuXkCxOFS4yqKTuClwGBOomJGh1itVwbF3bC0hOLtJKg7e1KUgqMZsyZ2cSzvFJMLYKt0lK/KxcqYKB1nMIbSUmj/ALUj2Ktf4cxTmEyMwyuIS3Zq5tTUd0tylsbTividF2wbRw67q1JyrTkZAKgWKTcDKeSG6PuHypv+VdlRChI8xKVBlAKYlLEFPQh9NWX27ilFiu0pCQlaQrkWkeVgRbBOYQIDb6UXaR7RYR7RCzmz22OVWhSQ5ypJeGDO3wz1ZN1n2+f3/sC1eITyEZR94XHZJWp4UAGJzBJJIJ1qxLBBRdKgWSQXCyDzDMHBUlICGZ+mmlCXlJKXWpNzMljbSsDSZKmgKBYgmDrQN25cS6bItoSBmnv5QVK5FNIJjQaFniEcvnz8BYTYxpQknKpT8pIQSlwWSrKoAuZB3DakEGpLvoWAApJUrlCmYEmJAB5vaF9HqmziVrAIW6mSoJTCYcF5klzIIhxXb2LtuUqUcwDFKhlcBwEnsTm0Lh/Srrfjf57CL0ZwGC1lZfVV6eVoW0Epy6DUAxUzxLEWUhVu5dRPkUsKcGWcqIyuDL6AxuFFlJ/7KzkSr7yoykkOoEEk9gNS8UbYvMcqVAfwjIpnIABBTryt90aM4JNPGn5A0+B8ZXSqShSWUcoHM4YgODuAqW2pvh/GlpRAZTuxdJAE9ZGk6sdawv2lQGbKglsrBAJLcy26gMrR/KHPTiLjEhdtVtR5XBQXYqAWUqS55jqC5BYvs1Oa4bX1v8/6HZ6rg+NWVh0rHviNPwpii4CHBBHUSOmorxBNsm2rIpC1IuAhJBSoBTOCHKVJIJLgQoJemGC4niERYWNXCXHKNMrFUlPQCt16ma5p/wAf9EewZ/SolZ7V57hPG9wJzXWLCUkgEEPqdcxAMSNGbd5gPF1i4kKcgEa6h9x6jpWy9VD/ACtfj7oDSd64n9bUJZxqFSlQL6Mau9t6V0xkpq4u0BPKBpEUtu8Aw9yLli2p05Scoc6B31cAa0cblSTcqmgTM3jf2dYVSVZM1pWUAKQQz5QCSlUEmSdJNYXjPhTH4e1nKzcQHSWJKgnXMSRo5bV56V7IL1QuXInSowQHgVrjCgQleYKgSSN2I9JYCTTM4G5CFC4UFLFBKkhWhfMoA6j02716dxbgNi/lC0pcF3EHVzIbWfjTIcKtZQEA2mAA9mWAA/kU6fez96x1NJreCRUcb3PIcSUWQLNnyhIJUTm5zzMCwKUggjMRI6Q6q5xlVslKvZuD/EBrLtmHWmPFvD2NsXikpNxJdlIQVBYMzlS5MsX3pJ9uup5SJEF8zx6aelQtKuVYnYN7My5aWIUIDyK+GDzJhTEahiW0nr3FRGFuNKS2o0frPw3qdnFXUHytDMIg+svpWkozXAki23aJUkgJCgQC5+6IJykMI+tM8RwVTqHk/d53IISSGAYqMQr4DvChWIWS5Cm2eWeIYvpNNF8eUVrLKB+7cIUpmADBMMOUfOWrCedqh4llrgmZRYkZQFBTulRygl3AmBodJq9PAriXlIRqcyZzEEMrUyTr0APalo48cpUQc5UHGZQTuSco0TJ1dngimWB8QouFaDAUYBPKoglpOigSD3AI3espLW57BsVXeGXkI5UkFCwIIJAYyGbK+xbfWjrRW5BWczFIChmGYFylRCWZWoVEP74YbFoN+4q1cAAZ0GAoqZKgHAKy+YiYjVya4nFhSiAkS3tWc+zZwgpyplMAEEPpo71m5TfP9BZDDpNtZSyYYCMx6iSWJAln2PvLTbWPMCoBecEK6gHch21Lv0GgobG4jIctxKSgABABzSCSkhMMmFAhoKUt2W/bmuO+VMBySSHcmXIdydtFaVWMpoA+8plSkhJUXYtooKcOl06yA4kaULav8pUE5PvH2a8rAliAqOhcHWIoRWNBZQzZUDKG5dZLkD+8fGnDqbMnXMp4I0Hr3HyrVadLckdYu5aUALySSGKsqmzKIPny6qltNu9XWuIpKkkgpBXzKdmDgsU5uZMbRDb1njmUY2fZQJ+MAyPyqtCo3AAYv103Or/Sjoprn4xj8XyDnUeX/uJWCYSQ6g6nDgI0OoqOC4iErtFNhCsjJ9uHBSkBwIbKzaHvNKTeBBGb3dNA7+75CuJthJGVZSDzAs42MFx3n/NN6SaaYD2xxEoWV5lKzEHK4ITGUM4YJJEKAfrQeG4gMyiVKho9nqoy7h1OSonu+wANB3ULBYKHZQMhjl0zPs++pmjcFcDFKhsdcph4SCQe4ZT61DhFJsQVi7huLHIZSRcAcFiSApM7K+85HUUPiMEfaspa0lgJ9mC4fKy2ZaSQQNJZ40HxV+3zIUlRTsoJEMJJ79+4cGvkLSQoABSFMSFv0cmSDszhtaIppDGyUsyRlUkIdykZl5VTmDkBTOoO4JGu1VFCklXs1BYUzBLW+ZCgQrKDlBblIiCD0pVeuXUujMh0sQDPKXBHw71cjFEEjmInKUmdSTorrGstSwaEN7HEV21Wij2gCpUM2YDRBOhzGOjsrWKc4PxdeEEIvAEuUEZoJBATpEQ413rMm+ta8xSkjIYIcukEEBKSFLHMARrDivk4pC8ruAQwWsBg4dkkdCB/EQSHBkiOnTtLf2+WO2bzA+LrS2clE5XUC2ZnZwfgd6cYbiAVKSFg7pLiD29K82wuFJSnIbilyHcebMCFMkuASxA0cEbtX3DcXet3AEgqSp1AQRmZiQyjlgFmENpW8fUzje6fs+fv/wBsKPVkYh+oPpFdf41neDccN0MtJSpnJLsCGcOzEhxTFGJS8KPpXbpasdVXH7BQd8DRCbkflS84gPt61bavP36EVo7AOz7ilt7h2ZRVyh/5Qfq9FpNSCx1+dSpUOjyezZ3J+VWnCILOkFqXrxJ6/M1QrFqG5rplFy5BSUeBxcw6CGIHuAj0ricDbOqRoz/4pMMaa4cWrrUS9PlyV1aHh4ZZP3dmZ/z371Unw9aJBDBus+hpRbxBemmDvVz6npqLjrJk1+ErKgCklKw50LE7GDy+6pr8JKzpKFavnW6gXPYHTK4cF9HpvgFuZmtBh0Bt/hWD065G5J9jFcY8BvaT7ErVcSWAUQRkkhLaBuo1cu1K7P7PcYu2FslL/cUSFg5mkEMIc616uhI2NXWy1O2RSPHOGeBsTdv3cPyhdtIKzmDAlsoJHVz8D2enifgnHWAhVywog6G2CtnE5ghyGHaveLCmkAP/AEt86L+0EUZMKR+dcRwDGW7iUKs3c6iyQAWUzykgMQwNSxXC8TbVluW1JzjMlLh4mWMNLj5V7ZxriASkt8KwHF8Ym4ZAJGhIMenyrWGnmS6R5+u1cQojKQTtrB+tRNxTNLu/4/PWtQsAkGCRoWn41bhMGhzAkuX/AL6Vs/T+5GSMgcQYd367t0evk35kP17w30rdK4QhQYgEdAP718vw/aOXlZtY+tQ9FIrYxIxDB9ZYyW94B3arbGISYJIL6HSehYt+ula2/wAGspHKg9NPx1oNPhcL8qVDvrSfp9rEZ43hmSokkdQ3z61enEIITytLQop0HZm1/wA1q1eDA0WzJDyx3D/OfSgF+CFA6AB4eY9zTvWUtKilGwTD37ZVBa40TEeUHqXBk9vdG1cQVqQDzAkqTkyqOU9RDwDtDkU3Hg5AAKnIEQNvw1NF/wDCrWbMUhx9ep6ms16dseHuZhd+3mHtEugvlyuS5DpcFtSDG/XerZAWLYJGV5UQkFLFgCWS+ZUAmTsQw0SuEWTBHIAwQPKNfzdtKstcPtgg5UuHAAdm2cHdqr/5pDUELvDYue2XzcsKUAxAUHEZYZTn0Zq2lop2IB/XelCGGgA9A1dKq69HSUFXcTS7D9FsET8iZ+dRUu3bbY9JL+56QpKtoqxVlZaCa0x8sg1OCxqVwHjtVq77H7vvIFZvD8LuHV47/wBqbWLCgkAi4/8AX/as5KKfI1Z5cnDtXbtqKLSpKpQQr0Pvrl0RIAqlOwxE90NVWeiMYKDet4yszaLkrmm+EOlIgaPwd9qU90OJtuEXdK1mGVEM/esHwbFyJHvrW4PEqbmSW7B64dRbmyGV1YGob0IqlWKR39z0FfxEQnL+ulK797q5qFEZpE8SAqm/xYday/2gHyqKT3MVUoXAfN7/AM6eCAc4zEhQ2pHibbnyD1mp+2VoQl+ulfC4p5PxrSLoVAa7HQD3H8xU7VknUD4UYEmr7KKpzYUWYHC+lNkYEEUPhfWmdlQ9a5pzlZaSBTwwbgGjMLw4DSKuT2q+2pqzeo/I6J2sL2qNzCdRRVq5Vrikpg0J7+BBSQ1Y/iNk21MRXpLBqynizhxUlxNb6U99xGWReepZ+9L7QI1eiULrpbCO4SDXCx1oc3R1oe7c/henF2EkkPLGQM4JHanAx6IyoNZGxxBQ1D0ys8XOjtSkmyNjf8NsuAToe9MfYDpWL4VxljlzOejt9P709HGvX/xP5VytOyqPzkkkev8AKWPqN3+FXoxdwGFqkfec/rahVoMera611ofoZHapMQ1eNJ1Y9WE/Kqr2JI0+Y2+NVhBlTukdwPe2tfIQ5YMe/b8apTa7jJJxZq+xjzqW/Xah02d4HRmL9d/lXLVvdtd219KfUl5FQ6scZYdD8Y9a0eC8SoYAqA6ufz2rBKPQt3YdIj8a+XpEt0dxvP50uoykz0hfHrZgLBLPrDDvQQ4/ZJKSoEjuW+OlYMvvEdvj66VzQRJ6/wCPSnkwyPQrmNRslPaRXLV0Dcp7DT4VgQSZB+Gke+KIHElv5lONBInuKSm/AZG4TefUA9/8VdbHZqxlrjd0b/Fvyq0+JLw0Cf8Axin1PYeSN3h0PtRaLPSvP7Pi2+kh/Z5XEZdh3ptZ8ZbLtsXaFVLmPJG1tKq9N6kWB4mm6kKSXGnoaJ+2dqKsqxovGRQ6eITQCrvWuIIJhxScUUh5Yx9MLOMpJbsw9E2X0rJxQ7HacZ1qjHLSpJFC2r6PaC2SApnkgDsHJk6lg8DaKGv8cwgCnxFoZdZ75YAkz06vpNILRm8Rhk5j1pbeskUz4lxrCEpyXCXIAUlMbOTmbKA/1oK9xXDKVl9o56gEj+1arVoq4sDKT2r4XKHucSQScrkQyoY/ONvjVKcWCWJAPf8AGtVqx8kNoYhdV3D6VCyHDhSG/rTt2d2jWvsRiLaCEm6kkwyQVN6mInUR3pdeCfIWqOyNyKl9rX/H8qAwOO9qq6AwSiHUPVvvAB8qi7lnTS7GcUWFkIVZKdpO4c/NxVdfeqM3JCoq0gM0kTP6h6rUoOTIf+aopWoMzt3j/NdtEnQR1Adn+lY0QWJTDDQ7AFq7dOgDACPhUQCouC5LSf12+lfJWR+R/E6yDQFnVJ3l+zSPzqarn0no3YV8CDADFtBu+hkuRUrOHBLO31/XuoSvYClRB294Deo01q6zazkBAk7E++enrTXC8PQA6gFHqR+FOMJaAgAAdg30rTp+RqIjwvBlKCitJDDlS4BJ9ZYf2q+14fWpQy2xbG+e4WLSeqtOkVokW2rN+J7ys4GZJA+4NhBnuT72FS4pIbVFSrGGSFEqK1vAtleUDutQ5vUdO9L7mJJAB5UjQAAD476661SFTv8Ah9K57TtPX+9TZJYm0FaddH2/XpUXDaQ0T9R0r4KcOUwdw9fWt2P50hEP0z1MJ6x3P6ivkno5h5/DepNsXehsDR+EiQV/w6e/1+FaX2tZbwyoBCmE5vkw0+G1PQXrWC2NI8DJC3omwhzSa7f9mhSz90P69B8WrGYjjF5Sys3Vp1gEgDplHvFKWw26PZLQDB68y8W4zGW7q0XVK9mTylAUEFJkMQ2jSDMVHhni3EIYFeYfzT9ZrRYfxwgpOcFK3bKHIIO56SCGms7XcV2edFZ/ifqPh191TRfYaA+nwiY9K2asRwtYz3LYDHyW0BJJbKWKQA0khyzh6y67FopHshccvmBKYaQzA5g27J9KbcSQD7SU9T+t4qacY0B9ZHTejLloZXCcwYxmObMz7JDKaWMmYipZOZLTDjK76gyltRoUk7DrU5LwIqRfcB1ZSRsxc7Ajr7xrV15KcvIsKGgB9A4nbbXeqUqJI5WBBLtMPp0nWqcRaVlZKyxL5e51L92ojpuW6GMMIpacoWkFIB8qt1MPLHQAau3cmgvaoISVEvKeaWAYDoxeevwoMYlQPM6SN06wIDt+nq9WLCgSpAzawBJJM6Zc09KOm07/AAI0HASD9oGbmy8rkJcDMBLSxiQzavWdTdtgByAWdiVgzMsGpx4YxRAuhlF0AmCWDlyCnZ2OQ69Q1J1Ygenb2aYp8dgKl6yr5fXTtUysjds0FtD8DB1qKsPuP7fqastWSzERrqN/f3odAfEE9e/ympJIdond5/xUVWSwOb3GDUU2iWY/M/p6WwE8ifTaJruUpL6965p+h+hVtu7HcaH4dNqcZuG4BFrEltaNw3ElJ70qAlwCB6HX1q4GuqMlJFIcXOLlpHwoW6i1dJdgpvM5A9cpDKMt/ihPaEaa0OpSukD7uw9BEVnqbA2cxFgJURmCgN0u07OQDBeqgegj3aVO4mXiZ9+71Sq3v30f5RpWPckk0MQfcY93auFEOzPoS360r70PzmvkGWDz8+9G4iI9e3aupXs07F3/AEKsIPVoYjX8agiPwIO34UAN+CYggkblte363rRW1vWMtXClQU8jr0H60rR4S+CHBcaVpBqqLiN1WBcQpCnZQaCx+PrWAvIZZSTKeVQcKZQhTdn22rdWL1JPGWEzBN4DRkqI6FyCejGH3ftTaHJGf9mSSCTH1ln20qdpZILkdJ1fqdtR/ehrV6YEt1f/ADuKYMA7fwggAkkHuk7basO1ZS2MyFlDEZlJcAZQwIL6sQe9TVmGdQBCUlgUhzmPWHlo/wAVWVpzJBBJDh9FM+h6iavUoukpU0Ormc5ngjvAHuqWxkDiFfz5GDlSdFT0T/eYrqVrAAy9VOlRHcvu/wAnq69hri7oUhRT7Tqoh5LOIOUkE9Qx7VabQ9qSFZkhQFy3JUDOZSQ0pZJOaPnUtoAZeNvOQ4KW9oAGMKBkdVGQd/ShU4lRUygZ7dnE1fxKx7NyCoAeUkMCgkEBtYZRY6M21DZtA5JS5By6tJAbUSf7VpDi4gTzgw+zselctJIBSQXZwxBDM+g71ZawaVWyu0oxKrZMEQGBB1kx9K+SGDuApLjIxJA7EHZjrTlPIBl4UuKIu5g6cm4JgvLe7XboXpAq/J0+P6itH4awoKV3PaZSEgezIcBTu87jto+1ILqEpJD5W2KRHbSlcW6AZJ4copOgQUggkEEFRPUP3/PSpWcKtPIljoXDE/zeaOurURw7yn+s/wC9FVcV/wCqH9ArnydtAV+yKVhOXJm0IIaOYEKLh2O2tVYnDiFAsXZve2ph6vxP+hZ9Pxpfb/0D/VTi29wIklBk6N8OlStyZlzSpGg9BTXC/wCn7j9a6JxpWBYgTpLvoT9PjVhH6n8aBX5D7vpU8H5k+lTFtPYAsKqlQAOnw/zVArprqasssUeg+VfabBjDD8qDu1zEfr4mpcU3RAUB+h29a6t5Hv8Ax0NALr65+NDgv4APJyt+c/rtXRJHKSeo3929Df3+gqxfkTWWIFwSwgz/AAkfhTbgKWVJg++dNppHc1t/0fiacYP/AFLX9Kf9tQ9hrk0SbTaUUi0FApUAUq1BEH1oa3U7mlas2Qu8QeHE5c+HASoTkG/ViTEbVlbV77phQDaEEfp3Y1uhWE8Sf9Qv1T/tTRVozmkgkrlS+bKAOYguRA6x8C/ap2koU6gCAlyWaWI0cEhwen50n+6r+k/hRmH86v6PyrGSpEB9vLuSklbc0uk+VQ2HM2g92tW4v2mfKFlevKFQzAOkg+Xl0YEO29BXvL7l/wC6mGE/0x/Rc/Cs5OtwOpfJbKCgrC2CFJSFBip3Uoj0DtqfeNieMD2hAtgBJI6EO2ZtQJzfGjMV/r//ABW/qaXeOP8Aq1f1H6ijTUZSprtY2thhhcUnKXAJCzrmAKSQEkEQ4LkD0FAYhKgnKEMVSCkgpMh2cOGAZ4qjBeY/1J/3mi8T5h/Sr8aP2y+eLAlwIZVXEm8u0MoMkp7F/wCmRFALxZJ8x+A2jpV3ij/Tsf0D6qpMjStoNTWQj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00" name="Picture 4" descr="http://www.multitour.fr/items/medias/m/3ae874412d0d14d24865aa693d2f20a2_fleuve-amaz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" y="7937"/>
            <a:ext cx="4480573" cy="357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10" y="7937"/>
            <a:ext cx="4771273" cy="376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" y="3573016"/>
            <a:ext cx="4385623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http://s3.amazonaws.com/mongabay/slides/300/slides_colombia_07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09" y="3763686"/>
            <a:ext cx="4744991" cy="309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91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248347"/>
            <a:ext cx="8640960" cy="4493021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encyklopedie Isidora ze Sevilly († 636),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Vergilia († 19 př. Kr.),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jehož 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Aeneidě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sepsal v 5. století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Servius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filologický komentář ohledně jmen a původu záhadně divokých žen.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Ústní tradice: o mužatkách žijících na opuštěných ostrovech nebo v přímořských baltských divočinách;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ověsti židovských kupců-cestovatelů;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Zdroje pro středověké vzdělance</a:t>
            </a:r>
            <a:endParaRPr lang="fr-F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096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Kosmas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spojení se zvrácenými mravy a ženskou nadvládou v dějinách-mýtech vlastní země</a:t>
            </a:r>
            <a:endParaRPr lang="fr-FR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Libušina smrt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ramatický rozvrat</a:t>
            </a:r>
          </a:p>
          <a:p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amazonomachie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 rodinné a společenské vztahy za vlády mužů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Děvín x Vyšehrad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4443413"/>
            <a:ext cx="3627549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72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248347"/>
            <a:ext cx="8496944" cy="4349005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Čtyři části:</a:t>
            </a:r>
          </a:p>
          <a:p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První část</a:t>
            </a:r>
          </a:p>
          <a:p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 Libuše odešla do </a:t>
            </a:r>
            <a:r>
              <a:rPr lang="cs-CZ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návi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espokojenost žen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Přemyslův sen</a:t>
            </a:r>
          </a:p>
          <a:p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Druhá část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Děvín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ázor mužů</a:t>
            </a:r>
          </a:p>
          <a:p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Pověst podle Aloise Jiráska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Magie de la carte post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415" y="1988840"/>
            <a:ext cx="4139966" cy="45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35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16632"/>
            <a:ext cx="7843950" cy="1507774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Sabinek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David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50" name="Picture 6" descr="L'Enlèvement des Sabines, par Davi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0541"/>
            <a:ext cx="7344816" cy="529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85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56263" cy="1054250"/>
          </a:xfrm>
        </p:spPr>
        <p:txBody>
          <a:bodyPr/>
          <a:lstStyle/>
          <a:p>
            <a:r>
              <a:rPr lang="cs-CZ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Pierre</a:t>
            </a:r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cs-CZ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Cortone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7170" name="Picture 2" descr="http://upload.wikimedia.org/wikipedia/commons/thumb/d/d8/Cortona_Rape_of_the_Sabine_Women_01.jpg/440px-Cortona_Rape_of_the_Sabine_Women_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50166"/>
            <a:ext cx="824639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31843" y="116632"/>
            <a:ext cx="7756263" cy="1054250"/>
          </a:xfrm>
        </p:spPr>
        <p:txBody>
          <a:bodyPr/>
          <a:lstStyle/>
          <a:p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Nicolas </a:t>
            </a:r>
            <a:r>
              <a:rPr lang="cs-CZ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Poussin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://m5.i.pbase.com/v3/93/329493/1/47977465.parisaug0518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064896" cy="53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4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7030A0"/>
                </a:solidFill>
              </a:rPr>
              <a:t>▬►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obraz společných her na Děvíně v době příměří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aždý z mužů unesl jednu dívku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yvrácení Děvína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bnovená nadvláda mužů</a:t>
            </a:r>
          </a:p>
          <a:p>
            <a:r>
              <a:rPr lang="fr-FR" dirty="0" smtClean="0">
                <a:solidFill>
                  <a:srgbClr val="7030A0"/>
                </a:solidFill>
              </a:rPr>
              <a:t>▬►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právo silnějšího</a:t>
            </a:r>
          </a:p>
          <a:p>
            <a:r>
              <a:rPr lang="cs-CZ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 budiž podrobena muži</a:t>
            </a:r>
          </a:p>
          <a:p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0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248347"/>
            <a:ext cx="8496944" cy="4349005"/>
          </a:xfrm>
        </p:spPr>
        <p:txBody>
          <a:bodyPr/>
          <a:lstStyle/>
          <a:p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Dalimil: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ytická doba po smrti kněžny Libuše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dramatizoval děj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zapamatovatelné české verše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ové podrobnosti: konflikty a postavy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Děvín x Vyšehrad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 x Přemysl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Šárka x Ctirad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 rozdělila úkoly: moudré, krásné a ostatní</a:t>
            </a:r>
            <a:endParaRPr lang="cs-CZ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5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7" y="2248347"/>
            <a:ext cx="8568952" cy="4421013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Tradice amazonek: 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budem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jako amazonské </a:t>
            </a:r>
            <a:r>
              <a:rPr lang="cs-CZ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panie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[…]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každá bratra i </a:t>
            </a:r>
            <a:r>
              <a:rPr lang="cs-CZ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otcě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svého, aby mohl sobě dobýti života pokojného…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Vlastin radikalismus x odpůrkyně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lest ▬►Šárka</a:t>
            </a:r>
          </a:p>
          <a:p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Hudba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Symfonická báseň B. Smetany 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Šárka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cyklu 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vlast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Fibicha 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Šárka</a:t>
            </a:r>
            <a:endParaRPr lang="cs-CZ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 L. Janáčka 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Šárka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2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2248347"/>
            <a:ext cx="8568951" cy="4421013"/>
          </a:xfrm>
        </p:spPr>
        <p:txBody>
          <a:bodyPr>
            <a:normAutofit/>
          </a:bodyPr>
          <a:lstStyle/>
          <a:p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Literatura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Jaroslav Vrchlický, epická báseň 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Šárka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(1874)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Julius Zeyer, 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Vyšehrad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Miroslav Horníček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Jablko je vinno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(1977)</a:t>
            </a:r>
            <a:endParaRPr lang="cs-CZ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</a:t>
            </a:r>
            <a:endParaRPr lang="cs-CZ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Československý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animovaný loutkový film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Staré pověsti české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(1952) režiséra Jiřího Trnky.</a:t>
            </a:r>
            <a:endParaRPr lang="cs-CZ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Česko-americký historicko-fantastický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snímek 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Kněžna Libuše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(2009).</a:t>
            </a:r>
            <a:endParaRPr lang="cs-CZ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4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3" y="2341848"/>
            <a:ext cx="4320480" cy="3877815"/>
          </a:xfrm>
        </p:spPr>
        <p:txBody>
          <a:bodyPr/>
          <a:lstStyle/>
          <a:p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</a:t>
            </a:r>
            <a:r>
              <a:rPr lang="fr-FR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</a:t>
            </a:r>
            <a:r>
              <a:rPr lang="fr-F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Myslbek</a:t>
            </a:r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sousoší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dirty="0"/>
              <a:t> 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Vyšehradě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980728"/>
            <a:ext cx="4193958" cy="559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71942" cy="1363758"/>
          </a:xfrm>
        </p:spPr>
        <p:txBody>
          <a:bodyPr/>
          <a:lstStyle/>
          <a:p>
            <a:r>
              <a:rPr lang="cs-CZ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</a:t>
            </a:r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</a:t>
            </a:r>
            <a:r>
              <a:rPr lang="cs-CZ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Myslbek</a:t>
            </a:r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sousoší </a:t>
            </a:r>
            <a:r>
              <a:rPr lang="fr-F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Ctirad</a:t>
            </a: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Šárka</a:t>
            </a:r>
            <a:r>
              <a:rPr lang="fr-FR" dirty="0">
                <a:solidFill>
                  <a:srgbClr val="FF0000"/>
                </a:solidFill>
              </a:rPr>
              <a:t/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00944"/>
            <a:ext cx="72008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64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1" y="2248347"/>
            <a:ext cx="8640960" cy="4421013"/>
          </a:xfrm>
        </p:spPr>
        <p:txBody>
          <a:bodyPr/>
          <a:lstStyle/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yvrácení starých dobrých pořádků ▬► 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zasloužená odplata (ale ne únos jako u Kosmy)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lest mužů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 Vlasty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oj na mostě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nastolení pořádku…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89" y="61120"/>
            <a:ext cx="314755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upload.wikimedia.org/wikipedia/commons/6/6d/Josef_Mathauser_-_P%C5%99emysl_v%C3%ADt%C3%A1n_Libu%C5%A1%C3%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06"/>
            <a:ext cx="313778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.radio.cz/pictures/historie/borivoj_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294" y="3356992"/>
            <a:ext cx="29146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.radio.cz/pictures/historie/premysl_orac1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338" y="82249"/>
            <a:ext cx="2871521" cy="199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45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2248347"/>
            <a:ext cx="8640959" cy="4565029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Vlasta:</a:t>
            </a:r>
          </a:p>
          <a:p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„Dáme-li 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přemoci,“ volala, „teprve se nám muži vysmějí. Za robotné budete a hůř, za otrokyně! Líp je třeba zahynouti nežli se jim dáti na milost. Protož na ně! Neživte nikoho, bijte každého, každého, ať je kdokoliv, a</a:t>
            </a:r>
            <a:r>
              <a:rPr lang="cs-CZ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ť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bratr, ať otec. 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mužů</a:t>
            </a:r>
          </a:p>
          <a:p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Třetí část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Ctirad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avran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Šárka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2772" name="Picture 4" descr="http://mrlamort.free.fr/wp-content/ANIM-Corbea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71933"/>
            <a:ext cx="34480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7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248347"/>
            <a:ext cx="8640960" cy="4493021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vycházel z Dalimila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 vládla z pýchy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pannám připravila čarovný nápoj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▬► kouzla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Přemyslův sen o dívce a kalichu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nové postavy: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Mladka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Hodka, Svatava,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Vracka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Radka,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Častava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Trstava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(= Šárka)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ramatický popis lstí, které ženy použily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Ctiradova smrt a smích démonů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Vlastino nařízení o každém narozeném chlapci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Přibík </a:t>
            </a:r>
            <a:r>
              <a:rPr lang="cs-CZ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Pulkava</a:t>
            </a:r>
            <a:r>
              <a:rPr lang="cs-C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Radenína</a:t>
            </a:r>
            <a:endParaRPr lang="fr-F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67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Přemyslova lest o podrobení se ženám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edmiletá válka (význam čísel ve středověku) 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příměs napětí, strachu a zábavy</a:t>
            </a:r>
            <a:endParaRPr lang="cs-CZ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04554"/>
            <a:ext cx="4074208" cy="270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upload.wikimedia.org/wikipedia/commons/9/9a/Adolf_Liebscher_-_D%C3%ADv%C4%8D%C3%AD_v%C3%A1l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76054"/>
            <a:ext cx="4581525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00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248347"/>
            <a:ext cx="8640960" cy="4421013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Kosmas byl zakazován školskou tradicí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Dalimil oživil dávný příběh dynamikou dějů, citovostí a dramatičností</a:t>
            </a:r>
          </a:p>
          <a:p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Pulkava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vnášel do příběhu prvky tajemna a zázraků</a:t>
            </a:r>
          </a:p>
          <a:p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Společný rys všech tří kronikářů: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dpor k ženské nadřazenosti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egativním příkladem zvýraznit tradiční roli jako matky a strážkyně rodiny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35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i="1" dirty="0" smtClean="0"/>
              <a:t>Dalimilova kronika</a:t>
            </a:r>
            <a:endParaRPr lang="fr-FR" b="1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800" b="1" dirty="0"/>
              <a:t>a</a:t>
            </a:r>
            <a:r>
              <a:rPr lang="cs-CZ" sz="4800" b="1" dirty="0" smtClean="0"/>
              <a:t> její význam</a:t>
            </a:r>
            <a:endParaRPr lang="fr-FR" sz="4800" b="1" dirty="0"/>
          </a:p>
        </p:txBody>
      </p:sp>
    </p:spTree>
    <p:extLst>
      <p:ext uri="{BB962C8B-B14F-4D97-AF65-F5344CB8AC3E}">
        <p14:creationId xmlns:p14="http://schemas.microsoft.com/office/powerpoint/2010/main" val="22059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248347"/>
            <a:ext cx="8640960" cy="4421013"/>
          </a:xfrm>
        </p:spPr>
        <p:txBody>
          <a:bodyPr/>
          <a:lstStyle/>
          <a:p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česká literatura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česká historie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národní hrdost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ejstarší česká kronika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4600 veršů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rvní editor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avel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Jašín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106 kapitol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potopy až po vládu Jana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Lucembruského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1310-1346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vlivy: Kosmas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eské legendy, vyprávění, pohádky, písně, zápisy v kronikách, </a:t>
            </a:r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vlastní zkušenosti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2" name="Picture 4" descr="http://mojebrno.wz.cz/inka--brno-dalsi-zajimavosti-er-jan-lucembur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76872"/>
            <a:ext cx="1503040" cy="22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22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1922140"/>
            <a:ext cx="7745505" cy="3877815"/>
          </a:xfrm>
        </p:spPr>
        <p:txBody>
          <a:bodyPr/>
          <a:lstStyle/>
          <a:p>
            <a:pPr lvl="0"/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husitské války;</a:t>
            </a:r>
          </a:p>
          <a:p>
            <a:pPr lvl="0"/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ovstání českých stavů, Bílá hora</a:t>
            </a:r>
            <a:r>
              <a:rPr lang="cs-CZ" dirty="0" smtClean="0"/>
              <a:t>;</a:t>
            </a:r>
            <a:endParaRPr lang="fr-FR" dirty="0"/>
          </a:p>
          <a:p>
            <a:pPr lvl="0"/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árodní obrození;</a:t>
            </a:r>
          </a:p>
          <a:p>
            <a:pPr lvl="0"/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oba mezi dvěma světovými válkami;</a:t>
            </a:r>
          </a:p>
          <a:p>
            <a:pPr lvl="0"/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ruhá světová válka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5260307" cy="291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9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248347"/>
            <a:ext cx="8496944" cy="4349005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Hájek z Libočan: kanovník z Boleslavi → Dalimil Meziříčský</a:t>
            </a:r>
          </a:p>
          <a:p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Tomáš </a:t>
            </a:r>
            <a:r>
              <a:rPr lang="cs-CZ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Pešina</a:t>
            </a:r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cs-CZ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Čechorodu</a:t>
            </a:r>
            <a:endParaRPr lang="cs-CZ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Bohuslav Balbín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jméno – fiktivní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snaha historiků o odhalení jména skutečného autora:</a:t>
            </a:r>
          </a:p>
          <a:p>
            <a:pPr lvl="1"/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anoš nebo autor placený šlechticem a žijící na jeho dvoře (Josef Dobrovský)</a:t>
            </a:r>
          </a:p>
          <a:p>
            <a:pPr lvl="1"/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vážený rytíř (František Palacký)</a:t>
            </a:r>
          </a:p>
          <a:p>
            <a:pPr lvl="1"/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ytíř řádu svatého Jana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(Josef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Jireček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Fratišek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M.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Bartoš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Tajemství jména Dalimil</a:t>
            </a:r>
            <a:endParaRPr lang="fr-F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307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 descr="Kos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7" y="332656"/>
            <a:ext cx="19113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vaclav-hajek-z-libo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94647"/>
            <a:ext cx="15843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40px-Tomas_Pesina_Vilime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6"/>
            <a:ext cx="18589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Bohuslav Balbín">
            <a:hlinkClick r:id="rId6" tooltip="Bohuslav Balbí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46720"/>
            <a:ext cx="180181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80px-Josef_Dobrovsky_Vilimek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4" y="2996952"/>
            <a:ext cx="200313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palack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68" y="2996952"/>
            <a:ext cx="202538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Josef Jireček">
            <a:hlinkClick r:id="rId11" tooltip="Josef Jireček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781" y="2996952"/>
            <a:ext cx="192065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F. M. Bartoš v 60. letech 20. stol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77" y="2996952"/>
            <a:ext cx="1735555" cy="245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2248347"/>
            <a:ext cx="9036495" cy="4421013"/>
          </a:xfrm>
        </p:spPr>
        <p:txBody>
          <a:bodyPr/>
          <a:lstStyle/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něz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lacený autor nebo zpěvák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(Adolf Bachmann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biskup Jan IV z Dražice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(M.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Očadlík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ronikář František Pražský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František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M.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Bartoš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soby žijící v prostředí církevním nebo šlechtickém:</a:t>
            </a:r>
          </a:p>
          <a:p>
            <a:pPr lvl="1"/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Záviš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Stružnice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(Eduard Maur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nl-NL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Vojtĕch</a:t>
            </a:r>
            <a:r>
              <a:rPr lang="nl-N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Ranĕk</a:t>
            </a:r>
            <a:r>
              <a:rPr lang="nl-N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nl-N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Ježov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nl-N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(J. </a:t>
            </a:r>
            <a:r>
              <a:rPr lang="nl-NL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Rieger</a:t>
            </a:r>
            <a:r>
              <a:rPr lang="nl-N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lvl="1"/>
            <a:r>
              <a:rPr lang="nl-NL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</a:t>
            </a:r>
            <a:r>
              <a:rPr lang="nl-N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Růže</a:t>
            </a:r>
            <a:r>
              <a:rPr lang="nl-N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nl-NL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Radko</a:t>
            </a:r>
            <a:r>
              <a:rPr lang="nl-N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Šťastný</a:t>
            </a:r>
            <a:r>
              <a:rPr lang="nl-N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lvl="1"/>
            <a:r>
              <a:rPr lang="nl-NL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Jindřich</a:t>
            </a:r>
            <a:r>
              <a:rPr lang="nl-N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nl-N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Varnsdorf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nl-N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nl-NL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Tomáš</a:t>
            </a:r>
            <a:r>
              <a:rPr lang="nl-N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Edel</a:t>
            </a:r>
            <a:r>
              <a:rPr lang="nl-N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8" name="Picture 4" descr="http://compaings.commeres.free.fr/calligraphie/calligraphie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00" y="4509120"/>
            <a:ext cx="3253199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france-pittoresque.com/IMG/jpg/Scribe-Moyen-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21" y="7937"/>
            <a:ext cx="1921049" cy="258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data:image/jpeg;base64,/9j/4AAQSkZJRgABAQAAAQABAAD/2wCEAAkGBxQTEhUUExQVFRUXGBwbGRcYGBwgHxocHxobHB4YIRwcHSggIh8lHBocITEhJykrLi4uHSAzODMsNygtLisBCgoKDg0OGxAQGywmICQ0LDQ0LDQsLywsNzc0NDQsLCwvLCwsLCwsLCwsLCwsLCwsLCwsLCwsNCwsLCwsLCwsLP/AABEIAMMA6wMBIgACEQEDEQH/xAAcAAACAgMBAQAAAAAAAAAAAAAFBgQHAAIDAQj/xABMEAACAQIEBAQCBwQFCQYHAAABAgMEEQASITEFBkFREyJhcTKBBxQjQpGhsTNSwfBDYnLR4RUkNFOCg6Ky8URUY5KTwhYlNUVzs9L/xAAaAQACAwEBAAAAAAAAAAAAAAADBAECBQAG/8QAMxEAAQQABAEKBgIDAQAAAAAAAQACAxEEEiExQRMiMlFhcYGhsfAFQpHB0eEUIzNS8ST/2gAMAwEAAhEDEQA/AIsfPiRg2gmchylvKNV31vpjpJ9Kci/BQkj+tKB/yqcJlRMErahSuZC/mW+91BuPUHHeso8lmBLRt8D239D2I7YC6QjZa0GDZIwFxOqeKX6UpSDeiPS1pQPe9wcSJvpKlP7GjXbeWW35Kp/XCDCthhkp4FjX9kspVFaQsxFs2oCqDewFrnXfECUngjO+HxN4n6hEX5x4m8RdI6aNQ1i9mb5W9NNcDzzlxK+stOP90f8A+sGIIqZaV3DkRyEM0V7uCuhjU9QWA17Yh8I4ozG6LTRR5soDpe5sTlLHXYati+c6aoYwsRBIadO2kOPN3Etft4R/uv8AHHSLmTirqzCaIKpAZ/CAAvtcluuGauhppcuSBS7xCUovlNjochHUb2O+FLiE9NGHHiS5DYPGVC3ym+UudrHqBfEOc4cQrMggcOiR9fz+l0q+b+JRPlkljDC2nhLYg7G4Y74iy881xFvHC+ojW/vriDKlRXO00cJK6KDfKigCyhS2pAHUDHQcmT2zT1EEC+gzH8SQMSI5nnRQ6TARjnCz2Wfv91rLzZXsLCrkHqES/wA9MRpeYa471s3yyj9Bjq0PC4zlaWoqnvoFYi/sEA0xNjoKdlDR8KqGJNrOcvz8xxd0L29J4CW/lYY9GEnxKEf5frm0+vTDfqB8rjGkPH6waGsqLEb5tR6jB8cLy6jhMWmv7ZSe/tgpw2phLCOfhwhFjZrKyE9rrcj3wIjqkBV2zwHeE/UpQbjnEYyL1k4uLi9iD+OJMXPHElFvrQb1aIYef8jUD5VWBfMDpGb5dL6noex9MBKvkylmF6WoKHazWcX9db/niwimOrSCp5fA/OwjxP5QhfpE4iBbxYj7xb/nj0/SNxIi3iQD1EX+OParkGqQeUxSm+ysQbd9cK9XE0TZJUaJ/wB1xa/t0PuMCdyzRZCbij+Hymm79VkeqYRz7xL/ALyN7/sl/D2xg5v4pIGy1J8ozMViXyqNz6DC5huco0ZdUkEgCrB4JLReUCSVGuL9cxXW2BiV54o8mBw7dmeZ/KEy82cQbetl+QUfoMYObuIjQVr+5Vb+17bYhcbdRK5DBrtqykEMx1OWwAsTsLYM8qcmT1qlw6QoLjMSGIYAEKyBgVBuNb99MWaZXbFDljwMYGcUerW/VPv0U8wT1McwqJBIY5AqmwBIK3N7fLD8j4SOSuDigZ4HUFpGzCcDyyHKMyC5JGW3XfUjY4dQ2GaPFYby0uOXZbtjQC++Nr41OJVVsRjwN2xoz4zPpiFy3vjPnjiZMeE4lQvnDjL/AOe1J/rL/wAowZ5c4l4LHMoeJxZ0OxHceowF4+uWtn9Sp/4cGKWgkVA7IwXoxBAws6w6wt/CBroGh3b6pir+T3tnpm8WI62+8v8AVPffQ4603CauQWZfDUAKZHAFlHQncgWxI4PxMxUcbkZlEnhuL7rYkWPcA/pjzjnCJHaNleWWBytn1coD3UHW3cYvlbVhQHvByuI40a96oZzTXxsI4YP2UIPm/fY/E+B9DX5EdDGsgcg+a/lYX109Dtj3j1AIJnjzhlQ/Ft2v7EbHE7gvARIPGnJWn3RG0aQd2PRPzPpjmRvkdoumxEUEQvW9us8UNopKqpmJgJuvlM18qRi1stxvp90YKNRUdH9pM/1iUHdwMqm33I/4m5xG4pzLJLdKZRHCmmcLpvYKqgaknQAaknBzlT6NyxNTXq211gJGa/8ArJBtfsg+eHXclhW5nanzWDJiJcS6th7+qh0PGa6rGampl8MmyzzGyix1sv3vljSfkq8hkqpmnJF8igqgbsBqSOw0xYbLnI0sFFrW0y3Gw7Yi1UOnXUXt2t3v7jGRNj5XnTQdibiwrG76lAaPhyQIBBGIu5UWJ+dvfGyFixvck9b7+/8AOmOk8y3yg2GoHoOp+eA/HuORwZRq7sNEXew0vuAB64VaHPNblMEhoRdT5O1wf+vzvgfUG5B1Gthfvv8A3fjiBS8wQTaeJ4b21jk8rfK5sflieGFh1AvqDtfU6/LHGNzTqFweDsurWdbEA3Fzp8iNfXC7LywgN4yYG6NHtrsSuxwfppEe6o6vffKRpmFjse9jjlOhAGuzaeoIvb8QfxxZkj4zzSQquY1w1CXX4txCjBZrTxKbFl6e43H5jDBwTnWmq1CSqLn7rAEfnjpUm48ul2Jv+f8AH8sLHF+W46gF47Ry73Hwt7jofUY1MP8AEr0lHikZsHxZ9Ez8U5Fpp7NTt4BN7ldVPbyXt+BGE7mDlyejH2rqUObIyFvM+W4UpupIG+uI/Cuaqikk8KZTpvfceo6MMH+a+ZEqKWJxZkSUF1H3vKQB3Gpth+XDxvbnAQ4cbiIeaHeG/qgVFwNsjSNYsActjoPLuD31N9sWBzXxVeG0UKU8aq7RIosouTYb9zcnfvgDwrgtWV8IU06h1GV3K5crfeJBIACm9t9MafSzWLLWRxpqEUm/S40FvlhJ3MajYUPnmt5snimblGsNSlO5laaSKQszZSoQshGQi9i630I+6T3w6mc9O2KX5XqqumpJaiF0EBnyyAx5itkQCTceW5APbfDpyvxmomklSadLhM0arEAHFrZr5jqrbqO474s1zdAdyomYQ91bAkJzWpYdtseyTt6aYrThXM9bJDJU54isNOJnQxCzEknwwQ1x5VJv7Y6txqtnlKxEE5BIyRhVCrcgXZwxZjY2Fhtjs7dO1UylP6VBvrt+uO6z+mEbgfGZqh/B8YRvZsjeEpzFTZkZSdHX03HQWwP4Bx6slmp42nVfFLByIl0yqx0+a21xAe2h2ri069isyFr7i2ODi53tiRSR2Ua5j1Nhqe+mOxj9sWUL5zqf/qT5/wB5N/bT5Xwa4TVZQzO7F2zI6G5LEjQewOA3EzE1dL4hYLZdU1N7aYaeH8SWAg3Zm0sGy5xp1IHl/M+2Fj0lt4Y/0gV1+pUziFN9Xgggf4yxlkHVVIAAPra5tjvJx+OmXLGS8Qzls11FmtYa3Olr398AaiseRmkc3ZjcknHfhNPG4NTPb6vF8AP9I4+96qDoO5wSFhe6mrsVI2GLNJqddO39L2hpEjjFTUqTe3gU53Y9Hcd+w6bnEekoZeI1LNUMfCjGoXQA/uC+/qcSayeUp9YkA8ac5aeM/cQbuff+F8MfD+D2WGiTN9rcyuN1T77E9Cx8o9/TGjmbCw1sF5+TNK63nU+QU7k6hR3FSVtBExWmjA+JxcNMfQAWX5nqMN0sokPw2HowO+OktMofKFyqqhQBsAQe/wAvwxwWMgC3VRbTsR1Op0OPO4iV0riSnYmtaNFq0GxFipv/AHdcCOMyqoJJI/n+fxwScOWZR8N/z6nA6rhsxLkG2352Fj/OmFtAm2hBURVuLga+a3p/O2Kw5hrrVs5JOhVRYbqFBGvucW14ChbAXA69fXXFN8wRB66fzHL4ltPQKMP4DV57kHEbBdWrY5hZwp/tDX8cQJ4IdlGnYMbfhtgxTcqSS38KOSXKcrZbkBrA5SRoDYjHZ+Rqn/UTbdv8catUkyQUL4IypU0zReVjMqnKN1PxD2tixal8+2jXudPkNPnhX5X4A0VZmdXXwULEOCLF9F39L64YqmYMSfbXuMZeNIMgHUE1h+iSuRJa+m1r9rb39vTGvh9Qfn87bfhjElbNuSLEW9enyx4kuh75evsD/DCZTCE8YoFmHhyABh8Eg3X+9e4wsQJ4EjJIqsRupNldb9/3WFx6XOHSpiuRY7SHp00Y/hr+OBnF6FZUAbysCSH6qTra3UdxjQwmLMXNPRKUxGHEgsbqz6tTHHGISER1UBFfMq5iAFDdQM1h6DFR84VxmrZBayx3RR/VU2/O18HOUONOo/ydPZXBH1bKoszlswzPfYkAA/LAbnSFfrrup/aJnKdY2vZkI9GBPsRg04oEhNfDyC8Dinn6JUVqKdWAKtPICCNwUQEeumA/FaFqKcIh0+KnY3sR96Fj3tp7G/TDF9D8ANE9+s7/AKJhu4zwWOpiaNxodiN1I2YHoQdR7YsWhzB16JOR1Su7z6pD5KoD/k2qFtJMyC+t1SLIf+LPgXynx+OlPiSfDJCguLaFLm2pGhzb98WXw3hS09OkN8wVcpYi2bufmST88VXyDJCaiAO0ZURut3K/EMtrg+gOKuFFle9FVpBDrRfkyhkqKlqtlCxh3dPVm8ottoFvc2sSdNsB+VHP16AX/wC0VNh/6uLfnoRIgCuyDvGRqO1yDp7YB0/IVIrBl8UOrFgwla4LXue2tz+OLlo077VM2/cmKC/S2JmU44ww5QBcmw3O/wA8dM2LFVXzpLTluISgDUJmUDuFNsTeFUyupWziRQWZmOmn3bEdR1vvgbxyVoq5nUkHKhH5jBaXiaslnQF9xLcgZe5XbNhZ1Wt3B5uSFe9SvIKV5pVhjNi3xP8AuIPif31sPXDHR0YrapIEGWlpgM3aw2W/y/XESnH1WjMtvtpwDY7hf6NN/XMfU4OSU/1DhrLf7VwM3cu+w+QufnjQY3kowBuVkTy/yJy75W7e/NcuHn65Wy1FrRR/ZxD0XTDry1RgB52+KVhbSxVF8oW+5GYFv9rCtwXhyrFBSG5MxOe2+QC7t6dFv64smJAqhVACgAKBbaw0wnj3aiIbBBi1tx4rhIDmza+pA97H88bxx3NjvbproehP8MSWive/8/4YgmbItwNWJNh+QGmMt7cu6ODm0C8K+GB/Ogwr8brEvmN/b8hgvNKzA5r5iBe+yga2wm80VZhikmY3CqSB62sB+JGBBuZ1JpgygkoVxrmEqXSHIfBjLyu5OVeqpp95trYQOFHPK0su3mlf9bfwxJpKcijnV/MwmRpPUXUk/wA9sS+AxKZYcyAq8oubaWBvr7sFHzxvRQtibokjIXnVWrwfhbU9OqliHCmRgu2d/MRobm50v0A2xJatkEcaMcjtdix1soA02Otza5xrSVTJmUMSB5rWBIHz64HTceDAyg3CoVN42tqc2t9LgDvriMwOqtko0gQqnlmmkOezFIrEi/2d7i40sHYj5HEWAKwORgwv01H4jEiGmvAqts0ZLZdCC92ax+eOECpmJmD2YACWGyyJl0uUtlkHyv6HGacsr3WaPkmNWNGlrMp83cjX8cRCDsNb3uPTBGopnRVeNkqo2NvEiOo1+Fo9WzD0HyGINMrSqWKhchudCPL+8MwF7de2mmuOOGlHBcJmE7raQZzcdtiPy/LHOSkzHTYaG/fv646fVCTdb6+uOJqCrBNXcnyxqCzNroQo/wAPfAQCdAiWBqUL4zwdmAN/tEPlbsb3A09RiVz+xc0M7WLTUuZyOrhhmP54baDk55bNVuYF38GM3kI7vJsgH9X8cJ3OHDzTrFTsxJppZljv1hlCSISb9CGX5HGgyN7YSHKmHe04phb1pt+iaYijl12qG/5I8MdbzhSxkq012B1WNWfKfXKDY4q/gnFZI6IwJdRPUS5nB1CKkQYD1a9va5x14PXcPhjK1FOZpbsNTHlVdlCgtpcak2vfBg8AAdiXmaTI49p9VYn+X6eqdadSsySLIXHbLlspU665uvbE+Onp4sqlIU0AAIQfqL4p2phWSpvBlVBE7mJpc5Ci10LJY5fvBTfUHphpouBCYzMmRPDsqq0avnPhq3mLXJHmtYWxPKbCkIM3VlLJpYG29vTHaNvU7fnhE5VrLSIqkiKWISopJ8jXyugvrlvbTprh5jI0GObIHC1xbS3jY3OPWTGwUY6ZR6YsSoC+e+bZAtXGxAYZASO9mOO/DUSpeGnXMQXZpGIAumhKgD2tf+tiHzsP85Tv4f8A7sFfo8i880x0EcYX5uSfyC/ngUbc0oC0uU5PCF3Hb6pniiFTxBFP7KAGRh0uNEX8cdeapjNU08A6M0repNgPytjORQck0umaVgF1ANh2uDfddMa8IcSV88v3IvKD6L/gBh+80vd79Vl1kh7/AL/pM/KkHiVdVKxASBUgT0a3iSG5/tIPlhwiqxcCzWOxOl/x1wqcnKwo42OjylpjfYvIxZVJ9EsPw7YnzVBvrpfX2PqT+HT2xjzy3IXBGiittI1ISb20XW/f5YGVtSAVC6ntfbGslcSuQadz/DEKo0Um+pso9zpf2GEXuJKZjjrdayVd1AJJ9e5OEP6RpcsMMJ3llBNv3U8x/Ow+eHyKgvds9io065Rtueptvis/pVrFWtiQEARRsTfuxXb5DDGDbmlC6dwDDSXy+WVi/wCymGR/Q2sL+4P4gYdOQeEp9WmRyHkJCvluCEH7MjrY6vcdSe2K0n4zmBAy5djm3YegxO4fXi6mOYqV+Ahsrr/UJuM6Hte4xuuFrMBpWrVcAlvZahwALjMEv63YgaeuF3htJLPFmMyNTsWJVUILAHKAWvazW1sP1wH4jx2aSMo7uUIsfEkUL8wgBYehNj1wU+j/AIos8JgLASIWa376Mb5h08pJUj2wjiw5kdtTcBDnUUYeNVzMwOltB07DTpbfC/xHjCC5F7j4fLpe2lzpYbe2GGZyoYWO/bcbYDcZnUqEzeH4zCME6ZQdGa57DX3I74zIWhzgKu03IaBK6xHwooVgVgcihyhjzy+U3u2a/wARBHTe+BZ4gYpmaTzsDquVkZCy2JLWykm2osBpixaHg8dVDmlDNoUQlRbIDYHLexBIvbrbtgFxSSKCpp4ZLL47ZEFpCLG4DFlypmuVGUDr6a7wpZZUahpUdFHisi3y+aMhyL7XII3PxgHToN8NXCJ4o0dIo/BYgMCB53TTzlj1tffQWBxCg4TPSy541EikHMF6jfXO+hFiNte+PY6hRLZYbMwAa+3hk+cMumWwuLntbXFA1rToFbM4jUqdHIJI3Z3yGMj7XUho/iBubISDe5swBF7HCR9IFJGaeKYF5HjOV2YZWZXJyuwsNC17EAXudBfDnwmsfx47ABB5bGwfwWUsj3GmXSwXQjId9sacZhjtLTZJKnxReQ6KIwUAU5jpmOUGw1JF9BiXDM0hWhkMbw8cFX3JvBmqKOZo7eLFUsY1OxvHHmU9r9D0IGJvBOJNRgxy8PZipvnCeYXN9fKVbf4g2Df0TUbwCtp5bZ0nF/UGMWb2IF8WIrADfAg2qPFXleHPcRsSSqYreKNJUeJNCYI2p6iKNfDYXcoCBfKCzG3QWGOtDx408U7MpaWRk8MMjLc+GqlhcahbDQbmw64szjtOzGB4xmaKZW32UhlY/wDlbETjPAvHqKeYSZDEdRlzE6hrA7C+x9D3GJLdbVA7gg/JnLsiRiScEPlCKh0KoLm7a/GzEsfkOmGwxXtpt2OJYYY1VhfpjgAAoJNrlDDYi+nzxKv6410wIn4gQxAGmJKi1RnOw/zpP/x/+7BTgLeFwyeS9jI7a+wCj+OB3PH+kx/2D/zDBrkunSopkWaOo8KNnsEjLLI2bfMBby/u98Rhf8l9iZxLv/MG9p9+aKcA53pY4ES8wIANhEcrWOYgm19MqgEY05Zf/MamTXM8btf3Bw00/BoN/Aq7Da8J/S2IfHuFiOlqDCkyh4nBj8F7Xy6MLbHcHoflhxrWssgpF8jn6FMqkiKK1zeOMj2yC4Hrax+W+POH3Y+bbox+9pv6n12xpwdBJTRZiSvhobakfCNe6/PTB+goFAvcnNrrYj5EY80G2VqF4aFrScNFiddcdm4QvS2mxIub274nQLqbnrjuRgzIbFpZ0rr3QxIgoKtoB+gGK4+k+sihVViRPrFV9mJCASsQN2YX6kta/tiya9LqQRuf5OKG+kqqL8QmIJIgjjVfTXMw98Ew0YMoHUpceZahNTxr5VRSLbketvxJxB4nw3J54lB/eS3lYe3fEwPckjXQEW62JOJMxNh6/wBxONpJoLTeA3wogbsV1HyxPWCxBVijrqjDcEbbdPTtfGlVQpLZvhcDRxv/AI+2Bs/EHh0lQ3OzL8J9f8McQCNV3HRNXGuckC/AzSAXZALZT2J2tftfELgz1U8zKCDmjQyNlFsrf0Qvoubza9wMLXFPEVSrWyvrmBvmXcEN29hh94DMIIp5zp4dJT2S17sc7ZBruSR7XvhWKBkTuaEeSRzxZVhS8fgSmAhvIxWyxxi7i2hXLutrWN7WxAi5dkkVpJSRMdQA1wgtoqkiwOly3U+lsA/o44uwlJl1astIXIsfEAt4d/3coGUHse+LL8dOhGLBwOoVSCNCowga1u9r4F8YpUKszh/KNRGLs3oNP5v0wd8QMpItYdjjgXS3QjY+/bE2oS1SVjTRv4KRiSOyN5h5E0Oja3IT5Zr9sRIqsyxS+aSIRgMQQxfwclroWAuWYfHYgX74KUjutS1sqRgiMAjVwFzCx2y3awUbWO98Da6sWlm8U5YohcNNK1gyk3yILl3boB5QDsMSCuIXZKzw5s5Xw8+WOVWYEq2oiclTbzA5b+2I3LnNMTK6VM0STRyyoQzBTYSMF30+G2Ic4kqCtJCBT008BcuyhpGFwM4F7oWzDzMSdOltUSt4c1PUPTCVmAkijzsBe8hXO+2p89xfFJXULCswXurQ49zHGkeSnlieeRkjjCsG8zOFzEDoL3+WOfE+bo4mKKply6O4IVARuMx3PoMQq/liKFS8U8imLzjxCMl1BsSAo62+eEaFJJHgWBJS8QEgMYUgEeUlg5tvfAnPcKFb+P4V2tBvVOk/0h04aJrsq3cvpfMAjEAMNM2YAZd9dsc6f6Q3JJamVUX4gHYlAdi7ZMikjoSB64R+Y6aaWoRapnheUXJaNACI1Zs5VCTcEWv2v2xOhFTDaV1lhDhQXFmhkvoAw1BU7eYA62viS52n4+y4NbqrU5SmM1NHPdvtrvYna50FtbWFhpiW/DmudQcReRq9JqVQqCMxkxlF+EFbfD6EEH0vbDFnAwS71Qy1fOHO0gM0Vv3W/UYL8Kq5KWjhmj+8tnUfeFyQR0DC517HC/zaPt4+2Q/82GWkTPwtbHzLcD0KkjE4TV3gi4m+RHefspcHNFaVBWmqCCAQfQ7H0B9bYJ8FrJKuCoebRkV08O+xyXuT310GCPK1TmoVPihAYmB8tyzRtcL+Df8ATAnl60XEKqL7klmA9Df+DYYjlLyQUCWAMbYTrykC1JTNmzExJoCb/CNiNf1w30SG2ot7gX/LCp9GMYWhjQEMUzRn/YdhY+2HFZBt+NsYgaGk2mHvzL2EAbY3d7Y5nrbU3xydQOltLC+J5QtCHVrlV1Olra/yBj514tUFqysY6kzFbd8oAti/a06329OptfTFKc1JAlQ3hFSWLZyv7xYlr6/FsPli+Bf/AGlFlZUaXFzQ2NiUB3GuX+qbfrie06lQwN13GvrtiRCRqBbsMQuIcNUAshKE75TofltjYpJ5qXaCQAlem49sRuYG+yUi1/EW354gxtKtlIWTexGjeo7HEavrTJkQgqQcxuLbC2IOykDVSJ4C9OIhus/hp7PlIHyLHDPzSz3q0GkUJjH9uXw0RF9lFz7kdsDeHoPHpYmvm8QTSehuAqn2sPwwa5vHhFYTYtPUtO3oiABR+IH4HCz3c/KEy1n9Zeffu134BQmSjQKSuV2yN1UqxysPY2xYXLFf48WZgBID4cq/uuN/kbhh6EYS+TXH1Zh1SWQHruxYf8LDEyi4h9Um8c/snss1ugB8stv6pJB9D6YRilyTOYdiUV7M0YcE/wAMLL102+XfHKqUIGZyqoNWYkAAAbknAPinOCEmCmAqKghsqXstwM1mbuQNFGpxXddNNPZp5Xk1zCLZAd/gPY/vXw3JMGCygMjLjonB+Z/rEwp6TIGKs31iUHItuiLuzG4sdB74QkonqCrzM88rkxxl9RmZsqhV2Av2wW4S3gipqWt9lCct/wDWMfKPll/PG9G/1CnWpk/a5SlJGdyxFmnYb2Fzb098BLnSAcBx7kVrA1xA1PDvTpwCNXqqgqbiBYqYHp5FzNb3ZvywI575Pmlcz0w8QuB4kdwpJXaRGOga2lj2GFzgPEKheFz+AzfWHqCilQMzEqCx162zG/QYsflTjHj0VPJcEvGOt/MBZvcgjXDHSCG9vJvI6vZScvCeKVhjirAIoUKszWUFgpBscrm5NrdB1wZreTJVmMtLKqZrnI1wQTqcrC/lO+UjQ3xJ5V4m6JXNVSlxFUkBiANPDjIUAerWt3OJzcVf68kHhgRmEyZyTe4YC1ugF8cWgjVVDiNkr1vKksJFXPKZXWQFwouAmVgSWOtgDfQADAzhHJfEJIEhMgigyqchlzDo3w5c1uuXMBhn+kLjriOWmhVSwpzNIXOnhBiCi23ZspHp88Q+JU00MVTULMIFqGgaMC+ZJbKqxtmOXwyTqO18dlAUWU4cscvrRxeGrFySWZjuzG1yQNtgAOgGDOnbC7yjxmefxY6iNUmgk8OQofIxyhgy+4YadMHnzX2xKi18083/AOkR/wBg/rhh5FbPBPF1DZh7ML/qDhc5uQipF/3P44I8l1WSoUXsJPIff4lP43HzwKF2WQJ98Rkwrq4G08fR5VeHFNHnyeE4NwuYhWurG3X7uBnGH8GsglFyGTISRYmxIuR0Pl29cSKR/qvEFvcRzjI3p2P5j8MSueaV2jMrZmdX1JW3m0va3QOlv9rDZGWbv+6Tbz4D72TdyNMoNVDsyyCQW/dlGa//AJlfDZHp7fzrit+TqsfXI36T05F/WJgR+KudfQ4seI9e+w7enzxl4lmWZwXMNtBUpW1/nXATmbjAgCqFMkz3EcQ3YgXOp0AHUnbBQP23H64r3hkn1upnqiLPmMUJuT4YQkX7eZrk9xYYrGzOaKkCiuuetlTxDNHBnAskSBiu4N5JOoI18oxT7X8efOzHLK+YkWJNydtgTvi7ZprMBl/aE5VB2lBs6E/uNYN8jimuYqcisqYzqBIZLgWz5gCPkWvjQgY1p0Cia6WqcUTpmYj7qKTb0uNscqji67FJB/s4zgVP9mf3ixze+O9RR62Gny1w3qljRQwVMbKbN5gQQDob37H0wQ4VTq08srWyRgC/9YDMfw3xFr6UKjM4L2F/Qen44m0PDSVjpQHJZTJIFF2yLqxy7m7dBrYG2KONK7RegTBwLk/61F9ZWoeCWYkroroV+6p6hxudeu3cXzLylxCEmaS1ToB4qPcgL0yGx2Owvg7wmmqaZs0TRzQyAMFF8soG5XqJFHTf3wV47xp0hdwY8zMix+ITZY2I+1DoR1PmIItlGmuFWvN2nZYgG0Dp74IPyHU3p6hNmEgbXQ2ZFGoOu6nE6QXFm63Fu9+nzwMr6Sogmp5pZ1mLSLE3lIbI5tlDXJYA666jvgvUNr3Oot29ffrjNxQqQuHFEivLR4IQaVY0UK2QK10INijDUN6nEkv9bnjjUiOombVwt4yoBLOVH3rDSxGp10xrWMCfQ3G21rfrgXXxHylLqysmVtfKc4F9NeuKxO5wDtQVLxpYTFxuaLhqfV58tTIrCaONbgTOSQryjXKkeQeXXNob9MIPF+LzVUpmnfM5000Cj91R0GCn0gUDRcQlVmzsVQ5rWvfN6ntucDpuEupIJXMqF3UmxWxtlIP3uth3w1O83kGy0vhuHY1gld0jae/o14RTzUniTjWOpfKxcqLkILaEXve1uu2Hnh/LdPTmRoY8hckkAmwJ3ygmy3623xVHDOHCfhlNGzMA9cw8rEbkre3oQDhoTnCqhokDRgziY05lYErcfDLlXVgdNB1vhtthoWHOc0rj2lNlFyrTpK0yIVd7FlDHKWB0cp8Ja/W2Jj8EhMyzst5VUqHufhve1r23wt82cyTJSxSRZVSRo0llNw0auwUsqEb6nU7aaHHFuPVdJw2F5k8SYsELEHRWfKsjKPMxy2OUb4lCR/j/ACzS1QBniDEKVVtcyg9iPXX3xpRctKaZqeplaqW2UlxlOXpt94aebf2wKbmqdOHPUGLPLEQGLI0av5rEqp19Laa4jcF5wqKpqrwI42aLIY4XzRkqQc1yQSTmFu2OXbJ34fw9IUCRrZR6kn3JOpPqcS8JvLHNU1XK5MYSBEAZSDnSfMQYydibAEAdCO+GU+KdRYehuSPmNMcpAtfPPNc2Sqhaymytodt+uMqz9nHMoCs1zoLDMjDW3rpcY586AeNCe4cfp/fg9XcFHgU+eZI7oAiNub2LEnpcka4VIO4WvhC3LR4kjyR/jMQqqNJ4/iAzAdj2/UYO0lQKyjuPiZcrf21Fx/5gB+Bwqcq1ZgmeCXyrKbEHZZP0swt8x64m0kpoapo2No5tUPQMDcfgfyJ7Y0CeVjDhuFl5DBMYzsdkM4PWGGNZBe9JKHt1Mezrb1jJ/DF408iEAgizAEC4Om4sMU5xZFgrTb9lML27HW6/8w+WHz6P6rND4G0lO2Uk6lkOsb3OtiND6g4WxrcwbKPFDYMpLE1VkemYX099R298JdfwWameSWlXPDLrLENWW/xSRDqxG6bE6jXQudRUgLbUkjb++22PI18oB1It8umM/OWuzBFBoJBj49SPlVZ4Vf7qO4RoyuqoVexBJBDX74SvpKeEPFUQSxOCmSRVkQsFPmQ5Qb+U5lPpbBb6RuGrFWCokpjKkyhEEZGcMtyfKQQQQQb9LeuAZqVtaPhbtf8A1rkDX0RR+uNGAveA5gUvMdU91eH7S1SV4jcm4MbkG4OgJ6+19Dg1J5rW/EYEcfoZ4yZTBDGrDWJFIUWFrgZib9ziDTyyR2GcoDbKG1Uj0a1vzw7qN0kaOyN10RPhxj70qA+wNz+mDn0YWl4rLIT8MTgX7BgP7zheiqrSQlnByypoANATlO3vjbkbiDUtepDIL54z4hyg3OgzdCSLD3wOTZEjVt1fDQshjHlSoJZD/q51F7jtmAv7g98LXMMHiokBQETvmb/wXj1nUajRwAbd2v1wz11Z48DlAVlhYOY20ZGQ5gD3BAIDDQ3wE49GPrnjIfLLSPIg6BiUVm9yAv4YTcaBKfYCSGnj79Etc0U7OtFTrIVcqXVrdY18o+bEa4JGqWVY5lHxop06Nax39b6Y4yteqY/92ip/+KW7fkBgfPJJRzVCSIfqoqGCSD+jZsr2a33DmFj74WmiLowRuFZzwJD1fhSJHGoUNcHU9COg998c6tz4Ttl2sQfYg74JyxhrEW2uCOo/x74hV8bNFKAMoVG9rgXt76DCjTzgruGiD891rycQkd0CkBLCxtbU633vr6Yyt4wrJGFZfsmzxxmEDUsbozA6qBqB626Ync6rFUvPVrKSVWEWUWAJYoVYNrfQkbYTxhycFr+9afw4tlhA/wBf+/dWz9HXAaep4bEZ4lf7SUgkaj7VtQenyw3cQ5dp5oxE6WRSCoQlSpBuCCtiDfriuOG8QnpuDU3hMF8SbK1rB8ryEHJfTNrucGKPj7vwp/CqWFTFG+Yst5FZATZl6aWGa3thwLzrzbiU2cc4CtTAIFfwwro1wob4GDAWPtviRx3g8VSgjmzFbggqxUgjUNcdQdb4UeM8wuvD4Wp5gJplUI+UsGbJci9tG0sD3ODfAOYhUxxFAT5PtSbjI4AGQ3HxX6dMSqosaCIwiLIrRbZSLg63ub7m+t8cYOCr9a+s2CFYfBAA+Jc2a59BsB01wM5q4iYqa3iND4hyCRRqrHRdbEAX3NttBvhZi5qlnhoQ1UacuhZpVUMHmRlHgMO7C5y7knErqVnw0yrfKoFzc2G5O598dsuIPCpZGjQygK5ALKOh7Yn4qVy+Zebx5of7TD8hhlralJBDI6lonpxFdbXjdd7dL7YWua2/Zf2z+mGvlnisbxyvNCgiAAexNmciy2T971HTCw2WthrDS6ro/hDuIVImkZipAawy32AAA176b4O0sn12D6tObVEYvHJ++B19xsRiJxCjiyCamYmO9mVvijbsfQ9DiRTcBlkWN4ns9wwI/o98rsdrGxBwTDyGN6JjYGTRCtCNvwvVBqoGgk8lVDYoO5HQe4At7Ykcucb8Jkq9fIPDqVG5jv8AFbe8Z1/slse2+vJ4sdoquLRl6HsfVTa4PTAOm4p4VSxdchc2kU7X6P6g7H3xoGNrmlvyuWE8n5uk30/Sud5gRdTmDm622YEXFj3y2IPQY60Tny+bMB1t0Pcd/wCGEDljiy0rfVpiRTSn/N5T/Rsf+zue37p6bYsSFMupufcAfkB20xgzROiOUplrw4WEB56iAWGo+7A5Lb2COhUsfQHKSegBwLiBMSlyuc2JZRpbra9x88Mla4uRuGBFiLg33Fu1sUxBy3ChaCcVrzR2zLCC6FTezDKbKDb4TbY9sOYDE00spVlw9066707VfFKdSDLJGFtYg5dd76E9bj2t64qbis0MVTkhdXp2y5luStibMNSbEb6Ya4uXKYfDw+qf1cxIP+Jr/ljrxTlhpYHSOjihOUlWM5Z7joFVQuu2+Hy9zvlQuTjaDz78EmzKYzLDuVvlYG113Unva2+OM5RpY3lVnikZSyIbMQ29jY63OntghLSGoRJUt4qDJIh01G6nqD298e0FPlqaKN2WNkyElhcKQSyggEdcotcb4k67KjTW6d+TOLtLFfzGopPK6sLNLD1Vh+8Bse9sSPEEhpApuqwTJfuvjRqPyGB3Apj/AJXlkSQSIyRh2C5bl/KNAe9hjrQuY56odKeKRh2Bdi4H/DhOUHUFaEJFB3j6rKGlulfOf6QOR3yo4RflmRiMb80cSMFfULJE0lPIkRkAFwLqyliu+oXcdsFKejCUrR32ip4rnuSpJPuXOPeYY/8A5lL608Rt3s8gGKSnLGT3KrSczfH0S2kTwRK9Oy1NKSBGCwDISdFDGwK5tLHUYDc58RqEiysYomkaxiVs0mW2rMw0UdLD8cac88MMaHJKI4mOZoejydwOp79MLvA+CyzyLGiu7N5iFsWyj4iLnot/c2xbDQRy8/q3QppXM5qOU1AYuEeJcHxatFsOiopGvu7bemBYw285ArSBA7mKGeOGMFQpJADs7gAAkKUX3vhSI174BiTmda3fhDSxjmnsV3/R3QJJwymEqJILEgMAbeY2364aBTIrMQqgtqxAF2t3+WKh4LXSx0/DrVckEciuhRUU6AGzC6m7M9gL98E+epZkemhV5DFKjK6MzqWLDR2dUJBzbdL6Ww4F546lWeka2sABbYDp2t2x4bA2tv2xXnGhXD6iYc/iK5DRWZowBGbGRgATrYXJAub20xpyxTVE8dRFJPPBVRVDMzowb4lUx/EDdLaW02xwUKyZALbX2x5HGmgCgZdR5Rp6jTTCRwha90nmqWkjYQtGqKN3Qt9si2JAYWtfUm/S2BnEBUScPo5c9akiSQrLlVgzKWUO5TKW01sccuVoXGMzDFYcbedJ4RGlX9lNC7yvmIZWYBlAXytZRa3r88WMI82uov0IxCml83c1jzQ6feb9BgjwKUPA0BZUPiCRSxspsCCpP5j54g84nzQi+lyf0xwo7jbCbtKW5gm2wpx4PGGapUap4bEWHYjLb57e+CEFe1GnhB18SS3jEjMI11sltrm5JHyxpwmvFDEbrmqJQPKdo16X631vb2xkVXmUNUUw8F/vomUj+srDQkb2O+LDTvRTbibHN9ffmhlTUkSmanPhtfydRY65SOqnt0wWqRBxBckyiGoA2vv6oTuPTcYGcd4a1LJluHUi6MuzC2/oddRiN/kqaeJpD4axg2zSMFu2+VSdzgsOIdGaQMVgYp2B4NHr6+9di8lOrQViF4DpnANx2J7EdDhk4fzfJBEqTN4tMNEqV1t2WUDVfRtsLVBxOugXJPC1RCo6izqL2uH+Fhr/AI4mUMcEzFqObwpSPNCwCk+8baN7rh14ixTaO6w3RTYZ2o/CeqStLiNzYggka6X010PvbCjzDxlKWqWR2sJorX9Y30G9r2f1wPSqqqEkxKAh+KKxaJu9h8UZPoSMT+Xua6OWaWatyxzmyxpKvlSNRcBSfLcsSTt0wlFhHwTZtwivnbKzKN0Al5uBfMGkI8W4Av8AAUAtoO+JR5nL6JHO/YCNz+gxYfLfGlkTzGK4SM+QKLsyXbb1xL4lx9YvDtazyBWLaWBBJI/DD38rsCB/FN0qe4jwarmcSwUVXHIRqfDZQ/a4NtcbcL5eraUS1NVTRhAmpnkW2982hLFr2sO+LYouZY3jRjJGGYXtnG/bU4S5OJmrZZJVSqdJSgozIECG+jqpH2hyXbxGIUbYpyxJsKTFl0Klcj8CkjgM8q5ZqueJlS1sqK2YadCbE4T6TmiUVlTC0IvUSeG4YkZLkxg6DYK23564s+SoEdpPrEcMSDyipIIV2GqjzC9hYWudzgFXcCiqjP4s8OeRg6HwwGa0QYmM5s4A+YwE67hMVQ5p2UngtWPAjadgLS3kNiNYNwBuTmEYA63wI575iSKrE0Z8TxKVMgGx+0fc9PW+F3h/Ga2mqyHiepKFS3hDNdrKQxOQjMQqgi19N8EuDctxyK1RWEwhiSVlBiVbsWIGexOpPocXbCJBTtkJ8uWiN0peHLVM087WVR8VjlUdlHXDn9FFEk0lRJ4RCwKoRzJZgxvckAjdfWwAtrfHfj1XQyUzQQTJJK5VUVLm5zqALgWwN5F4W0E5njYqwzKc8bFddxqRe29w3ywSaRrGhjdGocbHOdmO6l8+RH6mw/1dSGb+y4QK3tmQr+GEgDXFs/SCFloJZ1GRwjo+XY5SNLG/ofTFRZ9L+l/yxlzCqXpvhsmYO8Purz+j6dU4XTM9gojuWNrKNfMSdvfDNJVRgKbg57Zba3v2t0trfpirOTeBM2RXSpeB6WLR3bwixLZ+trWIslu+Ck/DZI+JHw46lYWgWNWjHlJDEkFjcooUjbLe3XDxC84CrCqoiylUfIToGABt62OhONeH0SRAhSWZjdmY+Zza1ydLmwA0wrc60EslE6QeMJABkEbG7G40N9xbfXAXgUVVFxJPrZBeemYIULWujajKSQrFSLgaaXxFLrThxLiFWsgWKKnKtcL4kpD375ANV62B264LCrQMEZ1MhW+W4uRsWC3va/XFW1XCauHiL1UdPJMkcq2zE+IysmVvDbNYhSScpFrjEjivCa36zDUR04PgSIwysDJKrm0qNe2oHS4AtjqUlWcX1sMbjAvhUcvmaYi7NdUH3FsAFJ6m4JJ9fTBQYgqF81c5fFB7n+GCHBVWALLKBmOsaH/9jDsOg64k8Z4bJM8JVY2yMSQ5NthYadPTHA8t8Qdyx8BiTuWO3TS22Fy1aeHxDWAtdstqifOS5YlidSf1wWqKkTgDxfBiCoCrBtWUEXUDf8t8Qk5Rrri5pxe/VtP78T4+Taoglp6ZVA1OV9PzxGQ9ib/mw9unYitYiyUqSscqvI0a3+7lAyMfzB9x2wL8CYwCmMDsyuWVlVjcMLEaAggkAg++JJ5G4hlsHgYX2u4/I4m0fLfFowPDnij9FZ7YuYid0MY2Jo011RKuofCpo1nlyfZLG2oLWBLMqKNyxsOwy4Xo6eikP2lNIIwyr4vjHOrHYgWtfS9htjaq5R4mzXdqeRu5dr2+eNqbgXE4b5I4Sbg2zDcbEZhvi2R16KgxMWQgk6+A8kPlrqmnkeMOJQrEZJ9dB2kWx+Zvjq3F6SZbVFO8bdwudfkyi9vcDEWo4PXZzmpZGJ1JV0br744S0NYp1oqj5ID+h3wVk0zO1Cfh8FILDqPl5rq3LvDJT5aiJG7F8h/BrY6//AED/DMH9pEb+GIhoapx/oVV84j/ABxHn5ZqT/8Abpj/ALtf78GGJdxYlXYGL5ZQih+jqEfFIAPdB+oxvT8t0FPqaxEsb2EyAgjY+U3vgC3L83Xh8w/3V/8ADHdeDVCDTh849or/AKY44o8GeiqMDHxlHmi9XPw02PjSyupuHGZmHcKSCBfEGv4vBmzRUsjPt4s07hiOxytmI9DYYgzxTjT6nVi3/gv/AHYgyvLr/m1R/wCk392APnk4NpNxYTCDpSX5KdJzRVZciOkCfuwpb82ufniPR0Hj/aTNMxLqoJVpLjeQg62KrrbAtmk3NPP/AOmf7sTeFcekhBVY5lIJKui2YMVy2vY+W26gAnvhZxlcedaeBwUbf66v3xK8mRoJFeGQCxLRuuUm2qgka5WtrY6i4wS4HxISzAVk8llG4Js4voGs299soGAFZxS9gUZFW+Vcp0BN7XOp16nEGasU6g2PtuP+uIaHDQjRVxZgkZmaRm7/AHwV28OhSaiq0jsyeMbWN94YiB+IxT80eUOvVcwt+n5EYd/oq5iSHPFIsngzlbzFbJHIFyksx0CkWG+4HfDBU8HWOX6xTVUUUcgYuwAbPGhzMUN9bHa3frfBnx3SRwuJMYdW6K8tcyRRxU8FncLEA8wF40cKpKF9gbMPxGC9NzNTS+IUni8pKkF1BBXclSb2+WFnglDFHPJIWkjgnczLFIoRMylApKkZg5Pmy6DbTE7jtPQVcNSJI4/shcyKYw22a6tfQ6fewdIUjqcYiaD6yHvCATmVSbhd7C1ztgRwrmGnlngszySTRNJGzqAFS+qrbroL7nTHOVFqkiRDLTwoqsCrR3axAERQ3Otx88DqvkqmhX/S3gPiGSDVSYntdgNLsCL+X1OmIXJ88W5tff8ALCtQc5iWp8KGF2iUyLJKRYhkUNop1ym9rm1yR74J8L4rCzJHHIZWK3Jtbt5iSABqRoO9rYiHk3WqP1mRPrDq5MaqCuWwy3IN1IABB/jiLUrnQc+0jqrFnXMzgAofiQ28O4uM50IUG5BGGzhlWs0UcqghXUMAwINiOo6YV4+Q6ezAtIyPOk2UtoGW17WH3suv4C2Gg0w7kegawHpbEFcqQ4NWu0uUny9rD+7DPJMweEA2u2vro2PcZhYJko4WOf5N+mI8Tf5ix65Tr7PjMZi3FVCbRjZceYzBggFLMQuEck5hKVBufhsTb2vrhggN7eoxmMxVqI9Yii/898a1I0PyxmMwVCXlRoNPTASmr5G4o8JY+GlPmVegYkXPr88e4zEFcmGf4cRuJm0ZsSNtj6jrjMZjlIVYcTqHso8SQhlYEF21shYde6g3w98tkmESEsXLNcljrbUdbdTjMZjgrnZBOZoA1RNmzEeA72zNbOhQo1r2uMx1wV5KhHhX1Jzybkn+kbe5198ZjMVCjgudDOZOK1ET2aOOCMopUWBZjmO3W3XBDmWljUQWjjGaeND5F1VmsRt1GMxmJKjik7jT5eKeEtlS6jKAALZW00GHBOCwB1YRJe4N7bHfS+2uumMxmJbupf0Qi31OOQguoYi+/uD/AAH4YVecuEwxoCiBLkg5SQNUkXYG2xOMxmO4qqUlFljYABmGYmw1Kzw2PysMOHNOruDsIRKP7YkAD+4GMxmOVkc4Tw+NAuVR5B5Sbm2Yhm1Pci+CDHU+2PMZiVQ7rnSucu/XHfNjMZiqsF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274" name="Picture 10" descr="http://www2.ac-toulouse.fr/eco-renan-toulouse/moyen_age/images/copist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75"/>
            <a:ext cx="1684180" cy="219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www.encyclopedie-universelle.com/images/copiste-decoupage-feuil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837" y="13075"/>
            <a:ext cx="2172163" cy="25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img.over-blog.com/339x500/4/02/69/04/Arts-oeuvres-3/Moine-copiste-Eadwinus-Psautier-dit-d-Aedwinus-vers-1170-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874" y="7937"/>
            <a:ext cx="1495802" cy="219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onditmedievalpasmoyenageux.fr/wp-content/uploads/2012/04/f1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788" y="-6684"/>
            <a:ext cx="22764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5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248347"/>
            <a:ext cx="8568952" cy="4349005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„Dalimil“ – velmi vzdělaný a oduševnělý člověk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mluvil česky, latinsky a německy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ýrazně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protigermánský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charakter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přeložena do němčiny někdy v letech 1330-1346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Němci dobyvatelé a Němci spontánně integrovaní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někteří historikové byli přesvědčeni, že existoval i překlad 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Dalimilovy kroniky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latiny x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2005, NKP koupila od BNF vzácný zlomek latinského textu bohatě iluminovaného</a:t>
            </a:r>
          </a:p>
          <a:p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85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5529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260350"/>
            <a:ext cx="4316412" cy="6264275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fr-FR" altLang="fr-FR" smtClean="0"/>
          </a:p>
          <a:p>
            <a:pPr eaLnBrk="1" hangingPunct="1"/>
            <a:endParaRPr lang="fr-FR" altLang="fr-FR" smtClean="0"/>
          </a:p>
          <a:p>
            <a:pPr eaLnBrk="1" hangingPunct="1"/>
            <a:endParaRPr lang="fr-FR" altLang="fr-FR" smtClean="0"/>
          </a:p>
          <a:p>
            <a:pPr eaLnBrk="1" hangingPunct="1"/>
            <a:endParaRPr lang="fr-FR" altLang="fr-FR" smtClean="0">
              <a:cs typeface="Arial" pitchFamily="34" charset="0"/>
            </a:endParaRPr>
          </a:p>
        </p:txBody>
      </p:sp>
      <p:sp>
        <p:nvSpPr>
          <p:cNvPr id="5530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260350"/>
            <a:ext cx="4316413" cy="5865813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fr-FR" altLang="fr-FR" smtClean="0">
              <a:cs typeface="Arial" pitchFamily="34" charset="0"/>
            </a:endParaRPr>
          </a:p>
          <a:p>
            <a:pPr eaLnBrk="1" hangingPunct="1"/>
            <a:endParaRPr lang="fr-FR" altLang="fr-FR" smtClean="0">
              <a:cs typeface="Arial" pitchFamily="34" charset="0"/>
            </a:endParaRPr>
          </a:p>
          <a:p>
            <a:pPr eaLnBrk="1" hangingPunct="1"/>
            <a:endParaRPr lang="fr-FR" altLang="fr-FR" smtClean="0">
              <a:cs typeface="Arial" pitchFamily="34" charset="0"/>
            </a:endParaRPr>
          </a:p>
          <a:p>
            <a:pPr eaLnBrk="1" hangingPunct="1"/>
            <a:endParaRPr lang="fr-FR" altLang="fr-FR" smtClean="0">
              <a:cs typeface="Arial" pitchFamily="34" charset="0"/>
            </a:endParaRPr>
          </a:p>
          <a:p>
            <a:pPr eaLnBrk="1" hangingPunct="1"/>
            <a:endParaRPr lang="fr-FR" altLang="fr-FR" smtClean="0">
              <a:cs typeface="Arial" pitchFamily="34" charset="0"/>
            </a:endParaRPr>
          </a:p>
          <a:p>
            <a:pPr eaLnBrk="1" hangingPunct="1"/>
            <a:endParaRPr lang="fr-FR" altLang="fr-FR" smtClean="0">
              <a:cs typeface="Arial" pitchFamily="34" charset="0"/>
            </a:endParaRPr>
          </a:p>
          <a:p>
            <a:pPr eaLnBrk="1" hangingPunct="1"/>
            <a:endParaRPr lang="cs-CZ" altLang="fr-FR" smtClean="0"/>
          </a:p>
        </p:txBody>
      </p:sp>
      <p:pic>
        <p:nvPicPr>
          <p:cNvPr id="55301" name="Picture 14" descr="DÍVČÍ VÁLK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621213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5" descr="DÍVČÍ VÁLKA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0"/>
            <a:ext cx="4926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2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http://upload.wikimedia.org/wikipedia/commons/c/c4/Dalimilova_kronika_parizsky_frag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" y="764704"/>
            <a:ext cx="911460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http://img.radio.cz/pictures/knihy/dalimilova_kronika_pariz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1634"/>
            <a:ext cx="4678638" cy="66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://img.radio.cz/pictures/knihy/dalimilova_kronika_pariz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758"/>
            <a:ext cx="4427984" cy="665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28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9220" name="Picture 5" descr="PAŘÍŽSKÁ D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8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PAŘÍŽSKÁ D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AŘÍŽSKÁ DK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0"/>
            <a:ext cx="4638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3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10244" name="Picture 4" descr="PAŘÍŽSKÁ D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PAŘÍŽSKÁ DK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0"/>
            <a:ext cx="4638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87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2248347"/>
            <a:ext cx="8784975" cy="4421013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století: čeští králové povolali Němce, aby tak zaplnili nedostatek pracovních sil a obdělávali půdu v pustých oblastech ▬►zvláštní výhody pro Němce;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ozmach dolů;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ěsta založená ve 12. a 13. století jsou převážně německá;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Cheb,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Loket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Trutnov,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Broumov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Žitava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Kladsko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hraniční oblasti;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konomická moc německé menšiny postupně rostla ▬►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vliv na politiku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ntegrovaní Němci se považovali více za Čechy než Němce</a:t>
            </a:r>
          </a:p>
          <a:p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Protiněmecké zaměření?</a:t>
            </a:r>
            <a:endParaRPr lang="fr-F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743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248347"/>
            <a:ext cx="8568952" cy="4493021"/>
          </a:xfrm>
        </p:spPr>
        <p:txBody>
          <a:bodyPr/>
          <a:lstStyle/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rivilegovaná pozice Němců, jejich převaha v některých městech a klášterech provokovala národní české povědomí;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1409 – hádky o charakter pražské univerzity – Kutnohorský dekret;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usitské války způsobily odchod Němců z některých měst, které se tak staly znovu českými: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Žatec, Litoměřice,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Ústí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Labem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Trutnov,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Broumov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Prachatice,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Budějovice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Chomutov,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Bílina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Němci zůstali hlavně na Moravě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3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2060849"/>
            <a:ext cx="8784975" cy="4680520"/>
          </a:xfrm>
        </p:spPr>
        <p:txBody>
          <a:bodyPr>
            <a:normAutofit fontScale="92500"/>
          </a:bodyPr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15. století se český jazyk stal oficiálním jazykem místo latiny: na úřadech, u soudů, v diecézích;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nový příliv Němců po r. 1526 s nástupem Habsburků;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Bílé hoře (1620) je němčina zrovnoprávněna s češtinou;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18. století se stává úředním jazykem němčina ve státních a královských úřadech a u soudů;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Terezie a Josef II – významné reformy, ale současně sílící germanizace;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průběhu 17.-19. století byla germanizována tato města: Žatec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Bílina, </a:t>
            </a:r>
            <a:r>
              <a:rPr lang="cs-CZ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Lobosice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Úštěk, </a:t>
            </a:r>
            <a:r>
              <a:rPr lang="cs-CZ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Horšův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Týn, Budějovice, Stříbro, Chotěšov, Všeruby, Liberec, Rumburk, Šluknov, Frýdlant, </a:t>
            </a:r>
            <a:r>
              <a:rPr lang="cs-CZ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Warnsdorf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Chomutov, Kadaň, Vrchlabí, Hostinné, Trutnov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76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13316" name="Picture 5" descr="08_drzavy_poslednich_premyslovcu_13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88575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82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14340" name="Picture 7" descr="carte_rep_tcheque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Château de Loket (République Tchèque)   (1/6)">
            <a:hlinkClick r:id="rId3" tooltip="Agrandir l'image de europaien.centerblog.net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12875"/>
            <a:ext cx="1617662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Virtuální procházka Trutnovem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41438"/>
            <a:ext cx="15430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3" descr="Mírové náměstí, sloup Panny Marie">
            <a:hlinkClick r:id="rId7" tooltip="Mírové náměstí, sloup Panny Mari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908050"/>
            <a:ext cx="1584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5" descr="Zittau-06.IV.07-151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0350"/>
            <a:ext cx="1584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7" descr="Kłodzko - Gotycki most na Młynówce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60350"/>
            <a:ext cx="151288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91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15364" name="Picture 6" descr="carte_rep_tcheque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0651_01_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00213"/>
            <a:ext cx="13906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Město Litoměř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287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4" descr="180px-%C3%9Ast%C3%AD_nad_Labem%2C_Centrum%2C_M%C4%9Bstsk%C3%A9_l%C3%A1zn%C4%9B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12890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6" descr="Náměstí v Trutnově">
            <a:hlinkClick r:id="rId8" tooltip="Náměstí v Trutnově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44675"/>
            <a:ext cx="17145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8" descr="Mírové náměstí, sloup Panny Marie">
            <a:hlinkClick r:id="rId10" tooltip="Mírové náměstí, sloup Panny Mari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765175"/>
            <a:ext cx="17145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0" descr="Náměstí s kostelem sv. Jakuba">
            <a:hlinkClick r:id="rId12" tooltip="Náměstí s kostelem sv. Jakub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437063"/>
            <a:ext cx="185737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2" descr="180px-Budweis_016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644900"/>
            <a:ext cx="12827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4" descr="Městská věž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20050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26" descr="pohled na Bílinu z Bořně (539 m)">
            <a:hlinkClick r:id="rId17" tooltip="pohled na Bílinu z Bořně (539 m)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178593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File:Ctirad and Šárka at Vyšehra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89446" cy="596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69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17412" name="Picture 4" descr="carte_rep_tcheque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0651_01_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41438"/>
            <a:ext cx="1439863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pohled na Bílinu z Bořně (539 m)">
            <a:hlinkClick r:id="rId5" tooltip="pohled na Bílinu z Bořně (539 m)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178593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20713"/>
            <a:ext cx="19812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Město Úště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1582738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Horsovskytyn most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33825"/>
            <a:ext cx="164147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180px-Budweis_016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933825"/>
            <a:ext cx="12827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300px-StribroTownHall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068638"/>
            <a:ext cx="1789112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9" descr="rybnik 19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31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21" descr="klaster2nah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9525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27" descr="Nároží ulic Třída 9. května a Nerudova">
            <a:hlinkClick r:id="rId17" tooltip="Nároží ulic Třída 9. května a Nerudova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164147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Picture 29" descr="Šluknovský zámek po více jak 20 letech otevřen veřejnosti">
            <a:hlinkClick r:id="rId19" tooltip="Šluknovský zámek po více jak 20 letech otevřen veřejnosti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7" name="Picture 31" descr="120px-Frydlant-dziedziniec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60350"/>
            <a:ext cx="1143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33" descr="180px-Varnsdorf_n%C3%A1m%C4%9Bst%C3%AD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08050"/>
            <a:ext cx="17145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1" name="Picture 35" descr="Chomutov">
            <a:hlinkClick r:id="rId25" tooltip="Chomutov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19304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3" name="Picture 37" descr="Kadaň z mostu přes řeku Ohři">
            <a:hlinkClick r:id="rId27" tooltip="Kadaň z mostu přes řeku Ohři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65400"/>
            <a:ext cx="24193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5" name="Picture 39" descr="120px-Vrchlabi_namesti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33388"/>
            <a:ext cx="15843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7" name="Picture 41" descr="180px-Hostinn%C3%A9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620713"/>
            <a:ext cx="1714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9" name="Picture 43" descr="Náměstí v Trutnově">
            <a:hlinkClick r:id="rId33" tooltip="Náměstí v Trutnově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12875"/>
            <a:ext cx="24193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11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8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1" y="2248347"/>
            <a:ext cx="8640960" cy="4493021"/>
          </a:xfrm>
        </p:spPr>
        <p:txBody>
          <a:bodyPr/>
          <a:lstStyle/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 sílící a silná germanizace nemohla přehlušit české národní vědomí;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Národní obrození od 70. let 18. století;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konec rakousko-uherské monarchie, vznik Československa;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Mnichovská zrada a druhá světová válka;</a:t>
            </a:r>
            <a:endParaRPr lang="cs-CZ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95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Dívčí válka v literární tradici</a:t>
            </a:r>
            <a:endParaRPr lang="fr-FR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16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38916" name="Picture 4" descr="Ř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3630"/>
            <a:ext cx="9144000" cy="495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4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39940" name="Picture 4" descr="D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8640763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0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40964" name="Picture 5" descr="Soubor:Ctiněves, Říp a obec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72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41988" name="Picture 4" descr="ČEC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9144000" cy="63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94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43012" name="Picture 4" descr="PŘEMY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91440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51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44036" name="Picture 4" descr="LIBUŠ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3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8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5" name="Picture 3" descr="http://images2.kudyznudy.cz/_t_/KzN/media/Aktivita/Fotografie/MirImport-2010-06-18-092910-f4c1ba5b-7aaa-11df-9e1d-001a64a218ce_690_460_crop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0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0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1" y="2248347"/>
            <a:ext cx="8712968" cy="4421013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Kronika, 1543</a:t>
            </a:r>
          </a:p>
          <a:p>
            <a:r>
              <a:rPr lang="cs-CZ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odklady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Dalimila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díla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Mikuláše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Konáše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Hodiškova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knihtiskař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žijícího v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 stol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etailní líčení dívčí války:</a:t>
            </a:r>
          </a:p>
          <a:p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Vlastinu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nevraživost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Přemyslovi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snahu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mužů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nadvládu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ženami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jejich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neustálé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ostouzení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nevážnost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 dívek</a:t>
            </a:r>
          </a:p>
          <a:p>
            <a:r>
              <a:rPr lang="pl-P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 za svobodu a nadvládu nad muži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Hájek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Libočan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23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1" y="2248347"/>
            <a:ext cx="8784976" cy="449302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řidal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několik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významnějších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moudr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Stratka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výmluvné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Všemil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Hrátk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Pětisíl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Budeslávk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Hejtmankami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Vlastina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vojska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bojovnice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Mladka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Svatava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Vratka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Radka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Častava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Umělecké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invence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vzbuzovala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postava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Šárky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nebyla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chytrá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bojovná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ale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velice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krásná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lstivá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 dříve po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Ctirad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ovi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toužila, avšak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jim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odmítnuta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08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3" y="2248347"/>
            <a:ext cx="8784976" cy="4493021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Hájek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ádí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735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▬►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éra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vzbouření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dívek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vedením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Vlastislavy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posměšné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řeči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mužů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vaše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paní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kteréž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i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vám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klaněti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musili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již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jsú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vám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věci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nazpátek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obrátily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tento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nemáte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žádného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příbytku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obránce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ale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ovce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bludné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běháte</a:t>
            </a:r>
            <a:r>
              <a:rPr lang="fr-F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.“</a:t>
            </a:r>
            <a:endParaRPr lang="cs-CZ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▬►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vyprovokov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ání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té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vážen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služebnici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svolala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Vidovli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letní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sídlo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druž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řekla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jim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zlý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muž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jenom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čárami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Tetky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Libuše</a:t>
            </a:r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8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2248347"/>
            <a:ext cx="8784975" cy="4421013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moudrá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Stratka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prohlásila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Paní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zajisté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kdož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jí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líbíl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manžela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sobě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volila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k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tomu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všecka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země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jí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povoliti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musila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Měvši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muže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proto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její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poctivost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svoboda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nebyla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umenšena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Zdaliž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nevíme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svou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radou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spravovala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Na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tento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pochyby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budou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sobě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chtíti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ženy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voliti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protož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takové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volení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nebylo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tudy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odňato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vidí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 se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slušné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Vlásto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poslala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Přemyslovi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já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také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pošli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Hynchvojovi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tomu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chceme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manželé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byli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.“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91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4493021"/>
          </a:xfrm>
        </p:spPr>
        <p:txBody>
          <a:bodyPr/>
          <a:lstStyle/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dpověď mužů</a:t>
            </a:r>
          </a:p>
          <a:p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Motolův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statek</a:t>
            </a:r>
          </a:p>
          <a:p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▬►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Přemyslův posel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vrz Děvín naproti Libínu 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▬►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Vyšší hrad 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▬►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Vyšehrad</a:t>
            </a:r>
          </a:p>
          <a:p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 smtClean="0"/>
          </a:p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3283556" cy="24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www.treky.cz/vylet/galerie/d/5673/miklin_divci_hrady.jpg?g2_GALLERYSID=5463784da7eb7d258f69296a403746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71437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81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3" y="2248347"/>
            <a:ext cx="8856984" cy="4493021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1792</a:t>
            </a:r>
            <a:endParaRPr lang="cs-CZ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České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Amazonky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aneb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Děvčí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Čechách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správou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rekyně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Vlasty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endParaRPr lang="cs-CZ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fr-FR" alt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Ctirad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(Přemyslova rada)</a:t>
            </a:r>
          </a:p>
          <a:p>
            <a:pPr>
              <a:lnSpc>
                <a:spcPct val="90000"/>
              </a:lnSpc>
            </a:pPr>
            <a:r>
              <a:rPr lang="cs-CZ" alt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Radoj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alt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Militka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Ctiradova krutá smrt, (srdce, kolo)</a:t>
            </a:r>
          </a:p>
          <a:p>
            <a:pPr>
              <a:lnSpc>
                <a:spcPct val="90000"/>
              </a:lnSpc>
            </a:pP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 zabita kopím </a:t>
            </a:r>
            <a:r>
              <a:rPr lang="cs-CZ" alt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Šťasoně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hradě Děvín</a:t>
            </a:r>
          </a:p>
          <a:p>
            <a:pPr>
              <a:lnSpc>
                <a:spcPct val="90000"/>
              </a:lnSpc>
            </a:pP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kapitol v próze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843950" cy="1363758"/>
          </a:xfrm>
        </p:spPr>
        <p:txBody>
          <a:bodyPr/>
          <a:lstStyle/>
          <a:p>
            <a:r>
              <a:rPr lang="cs-CZ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Prokop Šedivý </a:t>
            </a:r>
            <a:r>
              <a:rPr lang="fr-FR" alt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altLang="fr-FR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1764-1</a:t>
            </a:r>
            <a:r>
              <a:rPr lang="cs-CZ" altLang="fr-FR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fr-FR" altLang="fr-FR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fr-FR" alt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r-FR" altLang="fr-FR" sz="4400" dirty="0"/>
              <a:t/>
            </a:r>
            <a:br>
              <a:rPr lang="fr-FR" altLang="fr-FR" sz="4400" dirty="0"/>
            </a:br>
            <a:endParaRPr lang="fr-FR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63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2248347"/>
            <a:ext cx="8856983" cy="4493021"/>
          </a:xfrm>
        </p:spPr>
        <p:txBody>
          <a:bodyPr>
            <a:normAutofit lnSpcReduction="10000"/>
          </a:bodyPr>
          <a:lstStyle/>
          <a:p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začátku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kněžn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muže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Stadic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vládu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Kazi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Tetce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 lid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▬►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zapomněl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Libušiny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služebnice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především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fr-FR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myslela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postoupí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Libuše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včetně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lože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Přemyslem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dmítnutí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▬►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konflikt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zuřila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nedokázala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odmítnutí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přijmout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Šedivý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důvěryhodně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líčí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příběh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popisuje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dialozích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detailně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8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1" y="1988841"/>
            <a:ext cx="8568952" cy="4608511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dívkám: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statný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muž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dělat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proto,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dívky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útlaku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 </a:t>
            </a:r>
            <a:r>
              <a:rPr lang="fr-FR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Vratka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panna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vyslaná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Vlastou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nepořídila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dobře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který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vzkázal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jiného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manžela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mu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nelíbí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ívky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přísaha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jí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Vlastin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meč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potupu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pomstí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stojí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nejsilnější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dívky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Budeslávka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Krásobila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Hravka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Stratka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5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833193" cy="3988965"/>
          </a:xfrm>
        </p:spPr>
        <p:txBody>
          <a:bodyPr/>
          <a:lstStyle/>
          <a:p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Přísahám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hanbu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kterouž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učinil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pomstíti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ohněm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mečem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mozek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ať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vyschne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hnátek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mých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ať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ruka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shnilý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oud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upadne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mého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těla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dříve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než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vypustím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meč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svůj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aneb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nevykonám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uložené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pomsty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.“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16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2248347"/>
            <a:ext cx="8856983" cy="4493021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roce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1792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rytířský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román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Prokopa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Šedivého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České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Amazonky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aneb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Děvčí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Čechách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správou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rekyně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Vlasty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80.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letech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byla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uváděna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českém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divadle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romanticky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vlastenecká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pětiaktová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činohra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Václava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Thama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Šárka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Dívčí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Prahy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66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etní den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https://www.youtube.com/watch?v=-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8XjeAVsS7A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Čtvrtá část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 a Vlastina smrt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konec Děvína</a:t>
            </a:r>
          </a:p>
          <a:p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3767184"/>
            <a:ext cx="5057530" cy="29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5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3" y="2248347"/>
            <a:ext cx="8856984" cy="4609653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bě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Hněvkovský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zřejmě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dobře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oblíbené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také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německých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spisovatelů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dodal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Hněvkovskému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inspiraci -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komick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epos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půtkách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smíru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českých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děv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1795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Puchmajerově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prvém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almanachu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uveřejnil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ukázku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první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zpěv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epopeje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Děvčí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Druhý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zpěv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týmž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titulem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teprve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r. 1798 v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třetí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sbírce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Puchmajerově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nazvané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"Nové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básně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třetí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r. 1802 v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knize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čtvrté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71942" cy="1130652"/>
          </a:xfrm>
        </p:spPr>
        <p:txBody>
          <a:bodyPr/>
          <a:lstStyle/>
          <a:p>
            <a:r>
              <a:rPr lang="cs-CZ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Šebestián Hněvkovský </a:t>
            </a:r>
            <a:br>
              <a:rPr lang="cs-CZ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1770-1847)</a:t>
            </a:r>
            <a:endParaRPr lang="fr-FR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552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Děvín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1805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2.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vyd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1829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Komický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epos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dívčí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válce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zvané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též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báseň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směšnohrdinská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dvanácti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zpěvích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1829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Hněvkovský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epos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nepříliš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šťastně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přepracoval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báseň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romantickohrdinskou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osmnácti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zpěvích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elká obliba</a:t>
            </a:r>
          </a:p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Hněvkovský si ze všech svých děl nejvíc cenil právě 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Děvína</a:t>
            </a:r>
            <a:endParaRPr lang="fr-FR" i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6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5" y="1916833"/>
            <a:ext cx="8640960" cy="4536503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Hněvkovský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vypravoval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svém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Děvínu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mu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lidé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nazpaměť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učili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vyšel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světlo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prý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bylo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mu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častěji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usmáti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šel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trhu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Klatovech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náměstí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domácí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lidé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okazovali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Vidíte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tohle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náš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pan rada!" a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cizí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to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dokládali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kudrlinky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píše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?" 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slečna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Hartigu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vnučka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Colloreda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přeložila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druhý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zpěv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Šárce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Běle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němčiny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2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Vojtěch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Nejedl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Nebude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-li se ta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kniha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líbiti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tedy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konec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Čechy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Tať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mého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zdání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rovná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cizozemským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ač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nepřevyšuje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-li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jich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Jediný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Ariosto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Voltaire a Wieland s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Oberonem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mohou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naproti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postaviti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plánu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vyvedení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výborný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Kdo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 do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ruky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dostane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neodloží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ho,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hotov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Wielandovy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verše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nejlíbeznější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němčině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jaký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rozdíl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mezi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Hněvkovským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Zde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Ariostovi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rovný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</a:t>
            </a:r>
            <a:r>
              <a:rPr lang="fr-F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8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„rytířský román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</a:p>
          <a:p>
            <a:pPr>
              <a:lnSpc>
                <a:spcPct val="90000"/>
              </a:lnSpc>
            </a:pP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příběhy velké lásky</a:t>
            </a:r>
          </a:p>
          <a:p>
            <a:pPr>
              <a:lnSpc>
                <a:spcPct val="90000"/>
              </a:lnSpc>
            </a:pPr>
            <a:r>
              <a:rPr lang="fr-FR" alt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Kasal</a:t>
            </a:r>
            <a:r>
              <a:rPr lang="fr-FR" alt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alt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alt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Bĕla</a:t>
            </a:r>
            <a:r>
              <a:rPr lang="fr-FR" alt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cs-CZ" alt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 a </a:t>
            </a:r>
            <a:r>
              <a:rPr lang="cs-CZ" alt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Přemil</a:t>
            </a:r>
            <a:endParaRPr lang="cs-CZ" altLang="fr-FR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fr-FR" alt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Šárka</a:t>
            </a:r>
            <a:r>
              <a:rPr lang="fr-FR" alt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alt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alt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Ctirad</a:t>
            </a:r>
            <a:endParaRPr lang="cs-CZ" altLang="fr-FR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nadšení všech druhů čtenářů:</a:t>
            </a:r>
          </a:p>
          <a:p>
            <a:pPr lvl="1">
              <a:lnSpc>
                <a:spcPct val="90000"/>
              </a:lnSpc>
            </a:pP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melancholické a dojemné příběhy</a:t>
            </a:r>
          </a:p>
          <a:p>
            <a:pPr lvl="1">
              <a:lnSpc>
                <a:spcPct val="90000"/>
              </a:lnSpc>
            </a:pP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zábava pro náročnější čtenáře</a:t>
            </a:r>
          </a:p>
          <a:p>
            <a:pPr lvl="1">
              <a:lnSpc>
                <a:spcPct val="90000"/>
              </a:lnSpc>
            </a:pP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konec není tragický</a:t>
            </a:r>
          </a:p>
          <a:p>
            <a:pPr lvl="1">
              <a:lnSpc>
                <a:spcPct val="90000"/>
              </a:lnSpc>
            </a:pP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6000 veršů rozdělených do 12 zpěvů, každý z nich do strof po 8 verších</a:t>
            </a:r>
          </a:p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37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texty.citanka.cz/hnevkovsky/dev1-12.html</a:t>
            </a:r>
            <a:endParaRPr lang="cs-CZ" dirty="0" smtClean="0"/>
          </a:p>
          <a:p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Všickni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cítili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býti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šťastné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Hle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 tom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spatřilo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hradu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roznícení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Hořel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hrad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vesele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jasně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nebylo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vidět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žádné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zarmoucení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b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valem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dožírá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již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oheň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střechu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Zdi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věže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někdy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mužům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nebezpečné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stojí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hrdě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pověst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dívek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věčně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hlásat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měly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časích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příštích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Čečhů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5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8916" name="Picture 4" descr="http://upload.wikimedia.org/wikipedia/commons/thumb/d/d3/Hn%C4%9Bvkovsk%C3%BD_grave.jpg/220px-Hn%C4%9Bvkovsk%C3%BD_grav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17" y="764704"/>
            <a:ext cx="394692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Šebestián Hněvkovský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888432" cy="43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11560" y="1916832"/>
            <a:ext cx="7745505" cy="3877815"/>
          </a:xfrm>
        </p:spPr>
        <p:txBody>
          <a:bodyPr/>
          <a:lstStyle/>
          <a:p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Žensk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veselohra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třech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jednáních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Šubert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vyjádřil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méně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zdařilé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Hru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napsal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1827.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Děj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odehrává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Krkonoších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12.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století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71942" cy="1363758"/>
          </a:xfrm>
        </p:spPr>
        <p:txBody>
          <a:bodyPr/>
          <a:lstStyle/>
          <a:p>
            <a:r>
              <a:rPr lang="sv-SE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Kliment Klicpera </a:t>
            </a:r>
            <a:r>
              <a:rPr lang="cs-CZ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sv-SE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1792 – 1859) </a:t>
            </a:r>
            <a:endParaRPr lang="fr-FR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8" name="Picture 2" descr="http://img.radio.cz/pictures/historie/klicp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21336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://upload.wikimedia.org/wikipedia/commons/thumb/d/d8/Ol%C5%A1ansk%C3%A9_h%C5%99bitovy%2C_Klicpera.jpg/220px-Ol%C5%A1ansk%C3%A9_h%C5%99bitovy%2C_Klicper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7" y="4067175"/>
            <a:ext cx="2095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://www.ebookeater.cz/upload/img/catalog/products/gallery/detail/201207/335-329-134131812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65104"/>
            <a:ext cx="1656184" cy="24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http://www.cbdb.cz/img.php?type=book&amp;size=book_detail&amp;id=85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4361926"/>
            <a:ext cx="1757047" cy="247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578100"/>
            <a:ext cx="7745505" cy="3877815"/>
          </a:xfrm>
        </p:spPr>
        <p:txBody>
          <a:bodyPr/>
          <a:lstStyle/>
          <a:p>
            <a:pPr algn="r"/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pohádkově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romantická kompozice</a:t>
            </a:r>
          </a:p>
          <a:p>
            <a:pPr algn="r"/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soudce </a:t>
            </a:r>
            <a:r>
              <a:rPr lang="cs-CZ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Storoh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žena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Božena. Dalšími účinkujícími jsou dívky, chlapci, staré ženy a muži, </a:t>
            </a:r>
            <a:r>
              <a:rPr lang="cs-CZ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Krákonoš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čarodějka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Lidomůra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ácený strom</a:t>
            </a:r>
          </a:p>
          <a:p>
            <a:pPr algn="r"/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piknutí žen</a:t>
            </a:r>
          </a:p>
          <a:p>
            <a:pPr algn="r"/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říběh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Slavoše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Libomíry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Ženský boj</a:t>
            </a:r>
            <a:endParaRPr lang="fr-FR" sz="4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2" name="Picture 2" descr="http://g.denik.cz/62/15/publikum_041011_denik-3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" y="3933056"/>
            <a:ext cx="36195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</a:t>
            </a:r>
            <a:r>
              <a:rPr lang="fr-FR" sz="4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Kajetán</a:t>
            </a:r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Tyl (1808 – 1856) </a:t>
            </a:r>
          </a:p>
        </p:txBody>
      </p:sp>
      <p:pic>
        <p:nvPicPr>
          <p:cNvPr id="4" name="Picture 4" descr="Jan Vilímek - Josef Kajetán Tyl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277162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0455_01_0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52936"/>
            <a:ext cx="5184576" cy="358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187624" y="2132856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Nové Amazonky aneb Ženská vojna</a:t>
            </a:r>
            <a:endParaRPr lang="fr-F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066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http://malotridka.wz.cz/gallery/historie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2" y="332656"/>
            <a:ext cx="915804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82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Julius Zeyer</a:t>
            </a:r>
            <a:r>
              <a:rPr lang="cs-CZ" altLang="fr-FR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(1841-1901)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</a:t>
            </a:r>
            <a:r>
              <a:rPr lang="fr-FR" altLang="fr-FR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šehrad</a:t>
            </a:r>
            <a:r>
              <a:rPr lang="fr-FR" altLang="fr-F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fr-FR" altLang="fr-F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(1879) </a:t>
            </a:r>
            <a:r>
              <a:rPr lang="cs-CZ" alt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fr-FR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Libuše</a:t>
            </a:r>
            <a:r>
              <a:rPr lang="fr-FR" altLang="fr-F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fr-F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Zelený vítěz</a:t>
            </a:r>
            <a:r>
              <a:rPr lang="fr-FR" altLang="fr-F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Vlasta</a:t>
            </a:r>
            <a:r>
              <a:rPr lang="fr-FR" altLang="fr-F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Ctirad</a:t>
            </a:r>
            <a:r>
              <a:rPr lang="fr-FR" altLang="fr-F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Lumír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8132" name="Picture 4" descr="01JZ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557338"/>
            <a:ext cx="3167062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9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2248347"/>
            <a:ext cx="9036495" cy="4421013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nárožní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pilíř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mostu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původně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budky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výběrčích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mostného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později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sousoší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Myslbeka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novoměstském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břehu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 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1889-92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 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Lumír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 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Píseň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1887-88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smíchovském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Záboj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 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Slavoj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1892-95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 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Ctirad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Šárkou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(1897). 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náletu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 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sousoší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silně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poškozena</a:t>
            </a:r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opravě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sousoší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přemístěna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Vyšehrad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čtvrtému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nejsilněji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poničenému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sousoší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Libuše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 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pořízena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kopie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později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umístěná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tamtéž</a:t>
            </a: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Palackého most</a:t>
            </a:r>
            <a:endParaRPr lang="fr-FR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489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35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663"/>
            <a:ext cx="91440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54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0"/>
            <a:ext cx="5126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03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30163"/>
            <a:ext cx="813593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2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654" y="2060848"/>
            <a:ext cx="7745505" cy="3877815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Báseň </a:t>
            </a:r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Šárka</a:t>
            </a:r>
          </a:p>
          <a:p>
            <a:endParaRPr lang="fr-FR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Jaroslav Vrchlický (1853-1912)</a:t>
            </a:r>
            <a:endParaRPr lang="fr-F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501" y="1628800"/>
            <a:ext cx="6768075" cy="507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alt=Description de l'image Jan Vilímek - Jaroslav Vrchlický.jpg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2095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0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Staré pověsti české </a:t>
            </a:r>
            <a:r>
              <a:rPr lang="cs-CZ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(1894)</a:t>
            </a:r>
          </a:p>
          <a:p>
            <a:endParaRPr lang="fr-FR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Alois Jirásek </a:t>
            </a:r>
            <a:r>
              <a:rPr lang="fr-FR" altLang="fr-F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</a:t>
            </a:r>
            <a:r>
              <a:rPr lang="fr-FR" altLang="fr-F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1851-1930)</a:t>
            </a:r>
            <a:br>
              <a:rPr lang="fr-FR" altLang="fr-F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5" descr="DÍVČÍ VÁLKA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532" y="2791747"/>
            <a:ext cx="3074467" cy="409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DÍVČÍ VÁLKA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80929"/>
            <a:ext cx="3496631" cy="409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http://www.antikopava.cz/upload/c69f0a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72477"/>
            <a:ext cx="2865685" cy="410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916832"/>
            <a:ext cx="8856983" cy="4276997"/>
          </a:xfrm>
        </p:spPr>
        <p:txBody>
          <a:bodyPr/>
          <a:lstStyle/>
          <a:p>
            <a:r>
              <a:rPr lang="cs-CZ" alt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fr-FR" altLang="fr-FR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František</a:t>
            </a:r>
            <a:r>
              <a:rPr lang="fr-FR" alt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Ringo </a:t>
            </a:r>
            <a:r>
              <a:rPr lang="fr-FR" altLang="fr-FR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Čech</a:t>
            </a:r>
            <a:r>
              <a:rPr lang="cs-CZ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  <a:r>
              <a:rPr lang="fr-FR" alt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altLang="fr-FR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Dívčí válka</a:t>
            </a:r>
            <a:r>
              <a:rPr lang="fr-FR" alt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(1999) </a:t>
            </a:r>
            <a:r>
              <a:rPr lang="cs-CZ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fr-FR" altLang="fr-FR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cs-CZ" alt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altLang="fr-FR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Jiří</a:t>
            </a:r>
            <a:r>
              <a:rPr lang="fr-FR" alt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altLang="fr-FR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Černý</a:t>
            </a:r>
            <a:r>
              <a:rPr lang="fr-FR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Pavel </a:t>
            </a:r>
            <a:r>
              <a:rPr lang="fr-FR" altLang="fr-FR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Zátka</a:t>
            </a:r>
            <a:r>
              <a:rPr lang="fr-FR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fr-FR" altLang="fr-FR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Zdenĕk</a:t>
            </a:r>
            <a:r>
              <a:rPr lang="fr-FR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altLang="fr-FR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Adla</a:t>
            </a:r>
            <a:r>
              <a:rPr lang="fr-FR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  <a:r>
              <a:rPr lang="fr-FR" alt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altLang="fr-FR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Jiří</a:t>
            </a:r>
            <a:r>
              <a:rPr lang="fr-FR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alt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altLang="fr-FR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Kalousek</a:t>
            </a:r>
            <a:r>
              <a:rPr lang="cs-CZ" alt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cs-CZ" altLang="fr-FR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Obrazy z českých dějin </a:t>
            </a:r>
            <a:r>
              <a:rPr lang="fr-FR" alt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(2007)</a:t>
            </a:r>
            <a:endParaRPr lang="cs-CZ" altLang="fr-FR" sz="32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cs-CZ" altLang="fr-FR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alt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Lucie Seifertová, </a:t>
            </a:r>
            <a:r>
              <a:rPr lang="cs-CZ" altLang="fr-FR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Dějiny udatného českého národa </a:t>
            </a:r>
            <a:endParaRPr lang="fr-FR" altLang="fr-F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570156"/>
            <a:ext cx="8784976" cy="1058644"/>
          </a:xfrm>
        </p:spPr>
        <p:txBody>
          <a:bodyPr/>
          <a:lstStyle/>
          <a:p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Dívčí válka v moderních adaptacích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65104"/>
            <a:ext cx="1656184" cy="245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99476"/>
            <a:ext cx="1840979" cy="251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2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61444" name="Picture 4" descr="D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344988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BD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476250"/>
            <a:ext cx="4754562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56324" name="Picture 4" descr="DÍVČÍ VÁLKA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8"/>
            <a:ext cx="914400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7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62468" name="Picture 4" descr="D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9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0"/>
            <a:ext cx="459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248347"/>
            <a:ext cx="8496944" cy="434900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alt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ekce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Podnebí</a:t>
            </a: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cs-CZ" alt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alt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ekce</a:t>
            </a: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Vzdělání a písemnictví</a:t>
            </a:r>
            <a:endParaRPr lang="cs-CZ" alt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alt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ekce</a:t>
            </a: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Posel starých Slovanů</a:t>
            </a:r>
            <a:endParaRPr lang="cs-CZ" alt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alt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ekce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Politický život</a:t>
            </a:r>
            <a:endParaRPr lang="cs-CZ" alt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alt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ekce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Gastronomie 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strava</a:t>
            </a:r>
            <a:endParaRPr lang="cs-CZ" alt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alt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ekce</a:t>
            </a: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 a svatba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alt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</a:t>
            </a:r>
            <a:r>
              <a:rPr lang="cs-CZ" alt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kce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starých Slovanů</a:t>
            </a: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cs-CZ" alt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alt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ekce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Amazon</a:t>
            </a:r>
            <a:r>
              <a:rPr lang="cs-CZ" altLang="fr-F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</a:t>
            </a:r>
            <a:endParaRPr lang="cs-CZ" alt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alt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ekce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Hudba</a:t>
            </a:r>
            <a:endParaRPr lang="cs-CZ" alt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alt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ekce</a:t>
            </a:r>
            <a:r>
              <a:rPr lang="fr-FR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</a:t>
            </a:r>
            <a:r>
              <a:rPr lang="cs-CZ" altLang="fr-F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Války a mimozemšťané </a:t>
            </a:r>
            <a:endParaRPr lang="cs-CZ" altLang="fr-F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Fr. </a:t>
            </a:r>
            <a:r>
              <a:rPr lang="cs-CZ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Ringo</a:t>
            </a:r>
            <a:r>
              <a:rPr lang="cs-CZ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Čech, </a:t>
            </a:r>
            <a:r>
              <a:rPr lang="cs-CZ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Dívčí válka</a:t>
            </a:r>
            <a:endParaRPr lang="fr-FR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4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 noGrp="1" noChangeArrowheads="1"/>
          </p:cNvSpPr>
          <p:nvPr>
            <p:ph type="title"/>
          </p:nvPr>
        </p:nvSpPr>
        <p:spPr>
          <a:xfrm>
            <a:off x="677587" y="116632"/>
            <a:ext cx="7756263" cy="1054250"/>
          </a:xfrm>
        </p:spPr>
        <p:txBody>
          <a:bodyPr/>
          <a:lstStyle/>
          <a:p>
            <a:r>
              <a:rPr lang="fr-FR" altLang="fr-FR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František</a:t>
            </a:r>
            <a:r>
              <a:rPr lang="fr-FR" alt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Ringo </a:t>
            </a:r>
            <a:r>
              <a:rPr lang="fr-FR" altLang="fr-FR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Čech</a:t>
            </a:r>
            <a:r>
              <a:rPr lang="fr-FR" alt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alt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alt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(1943)</a:t>
            </a:r>
            <a:endParaRPr lang="es-ES" altLang="fr-FR" sz="4000" dirty="0" smtClean="0">
              <a:solidFill>
                <a:srgbClr val="FF0000"/>
              </a:solidFill>
            </a:endParaRPr>
          </a:p>
        </p:txBody>
      </p:sp>
      <p:sp>
        <p:nvSpPr>
          <p:cNvPr id="59396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45430" y="968875"/>
            <a:ext cx="4819058" cy="875950"/>
          </a:xfrm>
          <a:prstGeom prst="rect">
            <a:avLst/>
          </a:prstGeom>
        </p:spPr>
        <p:txBody>
          <a:bodyPr/>
          <a:lstStyle/>
          <a:p>
            <a:r>
              <a:rPr lang="es-ES" altLang="fr-FR" dirty="0">
                <a:hlinkClick r:id="rId2"/>
              </a:rPr>
              <a:t>https://</a:t>
            </a:r>
            <a:r>
              <a:rPr lang="es-ES" altLang="fr-FR" dirty="0" smtClean="0">
                <a:hlinkClick r:id="rId2"/>
              </a:rPr>
              <a:t>www.youtube.com/watch?v=hVB7-ngA8_4</a:t>
            </a:r>
            <a:r>
              <a:rPr lang="cs-CZ" altLang="fr-FR" dirty="0" smtClean="0"/>
              <a:t> </a:t>
            </a:r>
            <a:endParaRPr lang="es-ES" altLang="fr-FR" dirty="0" smtClean="0"/>
          </a:p>
        </p:txBody>
      </p:sp>
      <p:pic>
        <p:nvPicPr>
          <p:cNvPr id="59397" name="Picture 13" descr="Dívčí vál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33580"/>
            <a:ext cx="39814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5" descr="Dívčí válka">
            <a:hlinkClick r:id="rId4" tooltip="Dívčí válk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61" y="2129532"/>
            <a:ext cx="1944688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7" descr="Dívčí válka">
            <a:hlinkClick r:id="rId6" tooltip="Dívčí válka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55" y="3717032"/>
            <a:ext cx="1944688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19" descr="Dívčí válka">
            <a:hlinkClick r:id="rId8" tooltip="Dívčí válka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149" y="2116003"/>
            <a:ext cx="194310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21" descr="Dívčí válka">
            <a:hlinkClick r:id="rId10" tooltip="Dívčí válka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91" y="3732854"/>
            <a:ext cx="1944688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22" descr="František Ringo Čec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5496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88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fr-FR" smtClean="0"/>
          </a:p>
        </p:txBody>
      </p:sp>
      <p:pic>
        <p:nvPicPr>
          <p:cNvPr id="60420" name="Picture 6" descr="D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3375"/>
            <a:ext cx="5297487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7" descr="František Ringo Čech se svými obrazy, vlevo nahoře dílo Zvířátka obdivují píču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860800"/>
            <a:ext cx="36004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7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552</TotalTime>
  <Words>2487</Words>
  <Application>Microsoft Office PowerPoint</Application>
  <PresentationFormat>Předvádění na obrazovce (4:3)</PresentationFormat>
  <Paragraphs>320</Paragraphs>
  <Slides>93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93</vt:i4>
      </vt:variant>
    </vt:vector>
  </HeadingPairs>
  <TitlesOfParts>
    <vt:vector size="94" baseType="lpstr">
      <vt:lpstr>Tvrdý obal</vt:lpstr>
      <vt:lpstr>Dívčí válka od Dalimilovy kroniky po současnost</vt:lpstr>
      <vt:lpstr>Pověst podle Aloise Jiráska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Dívčí válka v nejstarších kronikách</vt:lpstr>
      <vt:lpstr>Chronica Boemorum</vt:lpstr>
      <vt:lpstr>Prezentace aplikace PowerPoint</vt:lpstr>
      <vt:lpstr>Dalimilova kronika</vt:lpstr>
      <vt:lpstr>Kronika Přibíka Pulkavy z Radenína</vt:lpstr>
      <vt:lpstr>Prezentace aplikace PowerPoint</vt:lpstr>
      <vt:lpstr>Pověst o Amazonkách</vt:lpstr>
      <vt:lpstr>Prezentace aplikace PowerPoint</vt:lpstr>
      <vt:lpstr>Zdroje pro středověké vzdělance</vt:lpstr>
      <vt:lpstr>Prezentace aplikace PowerPoint</vt:lpstr>
      <vt:lpstr> Únos Sabinek Louis David </vt:lpstr>
      <vt:lpstr> Pierre de Cortone </vt:lpstr>
      <vt:lpstr>Nicolas Poussin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Josef Václav Myslbek, sousoší Ctirad a Šárka </vt:lpstr>
      <vt:lpstr>Prezentace aplikace PowerPoint</vt:lpstr>
      <vt:lpstr>Přibík Pulkava z Radenína</vt:lpstr>
      <vt:lpstr>Prezentace aplikace PowerPoint</vt:lpstr>
      <vt:lpstr>Prezentace aplikace PowerPoint</vt:lpstr>
      <vt:lpstr>Dalimilova kronika</vt:lpstr>
      <vt:lpstr>Prezentace aplikace PowerPoint</vt:lpstr>
      <vt:lpstr>Prezentace aplikace PowerPoint</vt:lpstr>
      <vt:lpstr>Tajemství jména Dalimil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Protiněmecké zaměření?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Dívčí válka v literární tradici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Václav Hájek z Libočan</vt:lpstr>
      <vt:lpstr>Prezentace aplikace PowerPoint</vt:lpstr>
      <vt:lpstr>Prezentace aplikace PowerPoint</vt:lpstr>
      <vt:lpstr>Prezentace aplikace PowerPoint</vt:lpstr>
      <vt:lpstr>Prezentace aplikace PowerPoint</vt:lpstr>
      <vt:lpstr> Prokop Šedivý (1764-1810) </vt:lpstr>
      <vt:lpstr>Prezentace aplikace PowerPoint</vt:lpstr>
      <vt:lpstr>Prezentace aplikace PowerPoint</vt:lpstr>
      <vt:lpstr>Prezentace aplikace PowerPoint</vt:lpstr>
      <vt:lpstr>Prezentace aplikace PowerPoint</vt:lpstr>
      <vt:lpstr>Šebestián Hněvkovský  (1770-1847)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Václav Kliment Klicpera  (1792 – 1859) </vt:lpstr>
      <vt:lpstr>Ženský boj</vt:lpstr>
      <vt:lpstr>Josef Kajetán Tyl (1808 – 1856) </vt:lpstr>
      <vt:lpstr>Julius Zeyer (1841-1901)</vt:lpstr>
      <vt:lpstr>Palackého most</vt:lpstr>
      <vt:lpstr>Prezentace aplikace PowerPoint</vt:lpstr>
      <vt:lpstr>Prezentace aplikace PowerPoint</vt:lpstr>
      <vt:lpstr>Prezentace aplikace PowerPoint</vt:lpstr>
      <vt:lpstr>Prezentace aplikace PowerPoint</vt:lpstr>
      <vt:lpstr>Jaroslav Vrchlický (1853-1912)</vt:lpstr>
      <vt:lpstr> Alois Jirásek (1851-1930) </vt:lpstr>
      <vt:lpstr>Dívčí válka v moderních adaptacích</vt:lpstr>
      <vt:lpstr>Prezentace aplikace PowerPoint</vt:lpstr>
      <vt:lpstr>Prezentace aplikace PowerPoint</vt:lpstr>
      <vt:lpstr>Fr. Ringo Čech, Dívčí válka</vt:lpstr>
      <vt:lpstr>František Ringo Čech  (1943)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Dívčí válka od Dalimilovy kroniky po současnost</dc:title>
  <dc:creator>Novotná</dc:creator>
  <cp:lastModifiedBy>Novotná</cp:lastModifiedBy>
  <cp:revision>43</cp:revision>
  <dcterms:created xsi:type="dcterms:W3CDTF">2014-09-29T09:49:14Z</dcterms:created>
  <dcterms:modified xsi:type="dcterms:W3CDTF">2014-10-10T11:17:45Z</dcterms:modified>
</cp:coreProperties>
</file>