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7" r:id="rId3"/>
    <p:sldId id="292" r:id="rId4"/>
    <p:sldId id="260" r:id="rId5"/>
    <p:sldId id="261" r:id="rId6"/>
    <p:sldId id="294" r:id="rId7"/>
    <p:sldId id="295" r:id="rId8"/>
    <p:sldId id="296" r:id="rId9"/>
    <p:sldId id="297" r:id="rId10"/>
    <p:sldId id="293" r:id="rId11"/>
    <p:sldId id="298" r:id="rId12"/>
    <p:sldId id="299" r:id="rId13"/>
    <p:sldId id="300" r:id="rId14"/>
    <p:sldId id="301" r:id="rId15"/>
    <p:sldId id="279" r:id="rId16"/>
    <p:sldId id="280" r:id="rId17"/>
    <p:sldId id="302" r:id="rId18"/>
    <p:sldId id="304" r:id="rId19"/>
    <p:sldId id="278" r:id="rId20"/>
    <p:sldId id="305" r:id="rId21"/>
    <p:sldId id="265" r:id="rId22"/>
  </p:sldIdLst>
  <p:sldSz cx="9144000" cy="6858000" type="screen4x3"/>
  <p:notesSz cx="6646863" cy="97774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Vakuum - nízký tlak vné nádoby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38421344120976"/>
          <c:y val="0.20714684348666942"/>
          <c:w val="0.78528225806451613"/>
          <c:h val="0.646653220978956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1.9984002761023537E-2"/>
                  <c:y val="-0.27789344128594096"/>
                </c:manualLayout>
              </c:layout>
              <c:numFmt formatCode="0.00E+00" sourceLinked="0"/>
            </c:trendlineLbl>
          </c:trendline>
          <c:xVal>
            <c:numRef>
              <c:f>[hustota3.xlsx]List2!$B$1:$B$5</c:f>
              <c:numCache>
                <c:formatCode>General</c:formatCode>
                <c:ptCount val="5"/>
                <c:pt idx="0">
                  <c:v>50000</c:v>
                </c:pt>
                <c:pt idx="1">
                  <c:v>30000</c:v>
                </c:pt>
                <c:pt idx="2">
                  <c:v>20000</c:v>
                </c:pt>
                <c:pt idx="3">
                  <c:v>10000</c:v>
                </c:pt>
                <c:pt idx="4">
                  <c:v>5000</c:v>
                </c:pt>
              </c:numCache>
            </c:numRef>
          </c:xVal>
          <c:yVal>
            <c:numRef>
              <c:f>[hustota3.xlsx]List2!$C$1:$C$5</c:f>
              <c:numCache>
                <c:formatCode>General</c:formatCode>
                <c:ptCount val="5"/>
                <c:pt idx="0">
                  <c:v>1.2E-4</c:v>
                </c:pt>
                <c:pt idx="1">
                  <c:v>1.9000000000000001E-4</c:v>
                </c:pt>
                <c:pt idx="2">
                  <c:v>2.4000000000000001E-4</c:v>
                </c:pt>
                <c:pt idx="3">
                  <c:v>2.5999999999999998E-4</c:v>
                </c:pt>
                <c:pt idx="4">
                  <c:v>2.7999999999999998E-4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488384"/>
        <c:axId val="131490560"/>
      </c:scatterChart>
      <c:valAx>
        <c:axId val="13148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 [Pa]</a:t>
                </a:r>
              </a:p>
            </c:rich>
          </c:tx>
          <c:layout>
            <c:manualLayout>
              <c:xMode val="edge"/>
              <c:yMode val="edge"/>
              <c:x val="0.9143400796115061"/>
              <c:y val="0.921273218251564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490560"/>
        <c:crosses val="autoZero"/>
        <c:crossBetween val="midCat"/>
      </c:valAx>
      <c:valAx>
        <c:axId val="1314905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 [kg]</a:t>
                </a:r>
              </a:p>
            </c:rich>
          </c:tx>
          <c:layout>
            <c:manualLayout>
              <c:xMode val="edge"/>
              <c:yMode val="edge"/>
              <c:x val="4.2392117069002352E-2"/>
              <c:y val="9.94430143347466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488384"/>
        <c:crosses val="autoZero"/>
        <c:crossBetween val="midCat"/>
      </c:valAx>
    </c:plotArea>
    <c:plotVisOnly val="1"/>
    <c:dispBlanksAs val="gap"/>
    <c:showDLblsOverMax val="0"/>
  </c:chart>
  <c:spPr>
    <a:solidFill>
      <a:srgbClr val="FFFF00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Závislost hmotnosti na tlaku uvnitř uzavřené nádoby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57887976768861"/>
          <c:y val="0.2039230272095385"/>
          <c:w val="0.77581355522049111"/>
          <c:h val="0.637257849850921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3090579103144021"/>
                  <c:y val="0.10177158759677653"/>
                </c:manualLayout>
              </c:layout>
              <c:numFmt formatCode="0.00E+00" sourceLinked="0"/>
            </c:trendlineLbl>
          </c:trendline>
          <c:xVal>
            <c:numRef>
              <c:f>[hustota3.xlsx]List4!$A$17:$A$27</c:f>
              <c:numCache>
                <c:formatCode>General</c:formatCode>
                <c:ptCount val="11"/>
                <c:pt idx="0">
                  <c:v>4000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40000</c:v>
                </c:pt>
                <c:pt idx="5">
                  <c:v>50000</c:v>
                </c:pt>
                <c:pt idx="6">
                  <c:v>60000</c:v>
                </c:pt>
                <c:pt idx="7">
                  <c:v>70000</c:v>
                </c:pt>
                <c:pt idx="8">
                  <c:v>80000</c:v>
                </c:pt>
                <c:pt idx="9">
                  <c:v>90000</c:v>
                </c:pt>
                <c:pt idx="10">
                  <c:v>100000</c:v>
                </c:pt>
              </c:numCache>
            </c:numRef>
          </c:xVal>
          <c:yVal>
            <c:numRef>
              <c:f>[hustota3.xlsx]List4!$B$17:$B$27</c:f>
              <c:numCache>
                <c:formatCode>General</c:formatCode>
                <c:ptCount val="11"/>
                <c:pt idx="0">
                  <c:v>0.49149999999999999</c:v>
                </c:pt>
                <c:pt idx="1">
                  <c:v>0.49160000000000004</c:v>
                </c:pt>
                <c:pt idx="2">
                  <c:v>0.49169999999999997</c:v>
                </c:pt>
                <c:pt idx="3">
                  <c:v>0.49180000000000001</c:v>
                </c:pt>
                <c:pt idx="4">
                  <c:v>0.49180000000000001</c:v>
                </c:pt>
                <c:pt idx="5">
                  <c:v>0.4919</c:v>
                </c:pt>
                <c:pt idx="6">
                  <c:v>0.49199999999999999</c:v>
                </c:pt>
                <c:pt idx="7">
                  <c:v>0.49210000000000004</c:v>
                </c:pt>
                <c:pt idx="8">
                  <c:v>0.49219999999999997</c:v>
                </c:pt>
                <c:pt idx="9">
                  <c:v>0.49230000000000002</c:v>
                </c:pt>
                <c:pt idx="10">
                  <c:v>0.4924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918464"/>
        <c:axId val="129920384"/>
      </c:scatterChart>
      <c:valAx>
        <c:axId val="12991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 [Pa]</a:t>
                </a:r>
              </a:p>
            </c:rich>
          </c:tx>
          <c:layout>
            <c:manualLayout>
              <c:xMode val="edge"/>
              <c:yMode val="edge"/>
              <c:x val="0.90697492600658958"/>
              <c:y val="0.925675622205515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920384"/>
        <c:crosses val="autoZero"/>
        <c:crossBetween val="midCat"/>
      </c:valAx>
      <c:valAx>
        <c:axId val="1299203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 [kg]</a:t>
                </a:r>
              </a:p>
            </c:rich>
          </c:tx>
          <c:layout>
            <c:manualLayout>
              <c:xMode val="edge"/>
              <c:yMode val="edge"/>
              <c:x val="2.1276595744680851E-2"/>
              <c:y val="0.1130407945238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918464"/>
        <c:crosses val="autoZero"/>
        <c:crossBetween val="midCat"/>
      </c:valAx>
    </c:plotArea>
    <c:plotVisOnly val="1"/>
    <c:dispBlanksAs val="gap"/>
    <c:showDLblsOverMax val="0"/>
  </c:chart>
  <c:spPr>
    <a:solidFill>
      <a:srgbClr val="FFFF00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26395697857663"/>
          <c:y val="0.17872463125207941"/>
          <c:w val="0.8369523886972513"/>
          <c:h val="0.6959180806624524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List4!$F$2</c:f>
              <c:strCache>
                <c:ptCount val="1"/>
                <c:pt idx="0">
                  <c:v>přetlak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linear"/>
            <c:dispRSqr val="1"/>
            <c:dispEq val="1"/>
            <c:trendlineLbl>
              <c:layout>
                <c:manualLayout>
                  <c:x val="-7.4136288509609072E-2"/>
                  <c:y val="6.6245240471701598E-4"/>
                </c:manualLayout>
              </c:layout>
              <c:numFmt formatCode="0.00E+00" sourceLinked="0"/>
            </c:trendlineLbl>
          </c:trendline>
          <c:xVal>
            <c:numRef>
              <c:f>List4!$E$3:$E$14</c:f>
              <c:numCache>
                <c:formatCode>General</c:formatCode>
                <c:ptCount val="12"/>
                <c:pt idx="0">
                  <c:v>4000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  <c:pt idx="6">
                  <c:v>50000</c:v>
                </c:pt>
                <c:pt idx="7">
                  <c:v>60000</c:v>
                </c:pt>
                <c:pt idx="8">
                  <c:v>70000</c:v>
                </c:pt>
                <c:pt idx="9">
                  <c:v>80000</c:v>
                </c:pt>
                <c:pt idx="10">
                  <c:v>90000</c:v>
                </c:pt>
                <c:pt idx="11">
                  <c:v>100000</c:v>
                </c:pt>
              </c:numCache>
            </c:numRef>
          </c:xVal>
          <c:yVal>
            <c:numRef>
              <c:f>List4!$F$3:$F$14</c:f>
              <c:numCache>
                <c:formatCode>General</c:formatCode>
                <c:ptCount val="12"/>
                <c:pt idx="0">
                  <c:v>0.49149999999999999</c:v>
                </c:pt>
                <c:pt idx="2">
                  <c:v>0.49160000000000004</c:v>
                </c:pt>
                <c:pt idx="3">
                  <c:v>0.49169999999999997</c:v>
                </c:pt>
                <c:pt idx="4">
                  <c:v>0.49180000000000001</c:v>
                </c:pt>
                <c:pt idx="5">
                  <c:v>0.49180000000000001</c:v>
                </c:pt>
                <c:pt idx="6">
                  <c:v>0.4919</c:v>
                </c:pt>
                <c:pt idx="7">
                  <c:v>0.49199999999999999</c:v>
                </c:pt>
                <c:pt idx="8">
                  <c:v>0.49210000000000004</c:v>
                </c:pt>
                <c:pt idx="9">
                  <c:v>0.49219999999999997</c:v>
                </c:pt>
                <c:pt idx="10">
                  <c:v>0.49230000000000002</c:v>
                </c:pt>
                <c:pt idx="11">
                  <c:v>0.4924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24896"/>
        <c:axId val="113826432"/>
      </c:scatterChart>
      <c:valAx>
        <c:axId val="1138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826432"/>
        <c:crosses val="autoZero"/>
        <c:crossBetween val="midCat"/>
      </c:valAx>
      <c:valAx>
        <c:axId val="11382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824896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4602191922333225"/>
          <c:y val="0.44340246201619166"/>
          <c:w val="0.10609599422640009"/>
          <c:h val="0.11319507596761673"/>
        </c:manualLayout>
      </c:layout>
      <c:overlay val="0"/>
    </c:legend>
    <c:plotVisOnly val="1"/>
    <c:dispBlanksAs val="gap"/>
    <c:showDLblsOverMax val="0"/>
  </c:chart>
  <c:spPr>
    <a:solidFill>
      <a:srgbClr val="FFFF00"/>
    </a:solidFill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0.19236</cdr:x>
      <cdr:y>0.52241</cdr:y>
    </cdr:from>
    <cdr:to>
      <cdr:x>0.51376</cdr:x>
      <cdr:y>0.71228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98546" y="1418147"/>
          <a:ext cx="1668453" cy="515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/>
            <a:t>V</a:t>
          </a:r>
          <a:r>
            <a:rPr lang="cs-CZ" sz="2400" b="1"/>
            <a:t>ZDUCH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0.17021</cdr:x>
      <cdr:y>0.27136</cdr:y>
    </cdr:from>
    <cdr:to>
      <cdr:x>0.39362</cdr:x>
      <cdr:y>0.41206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14400" y="1028700"/>
          <a:ext cx="12001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/>
            <a:t>VZDUCH</a:t>
          </a:r>
          <a:endParaRPr lang="cs-CZ" sz="20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0.86935</cdr:x>
      <cdr:y>0.92723</cdr:y>
    </cdr:from>
    <cdr:to>
      <cdr:x>0.98387</cdr:x>
      <cdr:y>0.99296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133975" y="3762375"/>
          <a:ext cx="6762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/>
            <a:t>p</a:t>
          </a:r>
          <a:r>
            <a:rPr lang="en-US" sz="1200" b="1"/>
            <a:t> [Pa]</a:t>
          </a:r>
          <a:endParaRPr lang="cs-CZ" sz="1200" b="1"/>
        </a:p>
      </cdr:txBody>
    </cdr:sp>
  </cdr:relSizeAnchor>
  <cdr:relSizeAnchor xmlns:cdr="http://schemas.openxmlformats.org/drawingml/2006/chartDrawing">
    <cdr:from>
      <cdr:x>0.01272</cdr:x>
      <cdr:y>0.07981</cdr:y>
    </cdr:from>
    <cdr:to>
      <cdr:x>0.13548</cdr:x>
      <cdr:y>0.14554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5091" y="323851"/>
          <a:ext cx="72501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/>
            <a:t>m [kg]</a:t>
          </a:r>
          <a:endParaRPr lang="cs-CZ" sz="1200" b="1"/>
        </a:p>
      </cdr:txBody>
    </cdr:sp>
  </cdr:relSizeAnchor>
  <cdr:relSizeAnchor xmlns:cdr="http://schemas.openxmlformats.org/drawingml/2006/chartDrawing">
    <cdr:from>
      <cdr:x>0.14355</cdr:x>
      <cdr:y>0.06338</cdr:y>
    </cdr:from>
    <cdr:to>
      <cdr:x>0.91613</cdr:x>
      <cdr:y>0.14554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847726" y="257175"/>
          <a:ext cx="4562476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600" b="1"/>
            <a:t>P</a:t>
          </a:r>
          <a:r>
            <a:rPr lang="cs-CZ" sz="1600" b="1" baseline="0"/>
            <a:t>řetlak vzduchu uvnitř láhve</a:t>
          </a:r>
          <a:endParaRPr lang="cs-CZ" sz="16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65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C5A79-FD68-48FF-9140-ED7BF095B42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993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6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6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6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6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6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6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6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6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36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6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36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6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6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6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136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EEA398-68EE-49C1-BE76-F6E2D2B427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B73A1-7536-4C76-8368-1AA062FDE5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517E-144A-443E-98A6-79485373981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38893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71A866-F91F-43DA-86E8-897F23D0EE4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313" y="6245225"/>
            <a:ext cx="38893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577030-24AF-4A2A-8ABE-1B8DFC3A7E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0934C-893C-4057-ADCF-35EA0E07AE2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A30B0-1EE9-446B-8612-62C2F4B32E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CF69-B290-4477-A44C-975BB04F98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733E-1D84-4583-AB01-38EE0D5998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7BC2A-89F6-495A-A4B1-1B417AB981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9D57E-BC39-42C4-A86C-4B08CA6BB0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58B2-C9F8-4165-84FA-B6521D9A98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EBA4-BC92-41B0-ABC8-2A33A83416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5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5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5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5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5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5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5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5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35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5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5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5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5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35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5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5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35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245225"/>
            <a:ext cx="388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135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2E337C-1BC6-4A50-8231-A7DD00507837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1808733"/>
          </a:xfrm>
        </p:spPr>
        <p:txBody>
          <a:bodyPr/>
          <a:lstStyle/>
          <a:p>
            <a:r>
              <a:rPr lang="cs-CZ" dirty="0" smtClean="0"/>
              <a:t>Hustota plynů –</a:t>
            </a:r>
            <a:br>
              <a:rPr lang="cs-CZ" dirty="0" smtClean="0"/>
            </a:br>
            <a:r>
              <a:rPr lang="cs-CZ" dirty="0" smtClean="0"/>
              <a:t>jak ji změřit?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89513"/>
            <a:ext cx="6400800" cy="1247799"/>
          </a:xfrm>
        </p:spPr>
        <p:txBody>
          <a:bodyPr/>
          <a:lstStyle/>
          <a:p>
            <a:r>
              <a:rPr lang="cs-CZ" dirty="0" smtClean="0"/>
              <a:t>Petr Sládek, Lukáš Pawera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PdF </a:t>
            </a:r>
            <a:r>
              <a:rPr lang="cs-CZ" dirty="0" smtClean="0"/>
              <a:t>MU</a:t>
            </a:r>
            <a:endParaRPr lang="cs-CZ" baseline="30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EA398-68EE-49C1-BE76-F6E2D2B4270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 smtClean="0"/>
              <a:t>Veletrhu nápadů učitelů fyziky </a:t>
            </a:r>
            <a:r>
              <a:rPr lang="cs-CZ" dirty="0" smtClean="0"/>
              <a:t>19, Cheb, 29.8 </a:t>
            </a:r>
            <a:r>
              <a:rPr lang="cs-CZ" dirty="0" smtClean="0"/>
              <a:t>- </a:t>
            </a:r>
            <a:r>
              <a:rPr lang="cs-CZ" dirty="0" smtClean="0"/>
              <a:t>31. 8. 2014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10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r>
              <a:rPr lang="cs-CZ" dirty="0">
                <a:effectLst/>
              </a:rPr>
              <a:t>Vakuum (nízký tlak</a:t>
            </a:r>
            <a:r>
              <a:rPr lang="cs-CZ" dirty="0" smtClean="0">
                <a:effectLst/>
              </a:rPr>
              <a:t>)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>
                <a:effectLst/>
                <a:latin typeface="Times New Roman"/>
                <a:ea typeface="Times New Roman"/>
              </a:rPr>
              <a:t>Z uzavřené láhve s vakuometrem je postupně čerpán vzduch (pomocí rotační 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vývěvy</a:t>
            </a:r>
            <a:r>
              <a:rPr lang="cs-CZ" sz="2400" dirty="0">
                <a:effectLst/>
                <a:latin typeface="Times New Roman"/>
                <a:ea typeface="Times New Roman"/>
              </a:rPr>
              <a:t>, vodní vývěvy, vakuové pumpy).To můžeme obejít buď 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vytvořením vakua </a:t>
            </a:r>
            <a:r>
              <a:rPr lang="cs-CZ" sz="2400" dirty="0">
                <a:effectLst/>
                <a:latin typeface="Times New Roman"/>
                <a:ea typeface="Times New Roman"/>
              </a:rPr>
              <a:t>kolem nádoby s plynem 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(vakuum </a:t>
            </a:r>
            <a:r>
              <a:rPr lang="cs-CZ" sz="2400" dirty="0">
                <a:effectLst/>
                <a:latin typeface="Times New Roman"/>
                <a:ea typeface="Times New Roman"/>
              </a:rPr>
              <a:t>vně) nebo vyčerpáním plynu z nádoby </a:t>
            </a:r>
            <a:r>
              <a:rPr lang="cs-CZ" sz="2400" dirty="0" smtClean="0">
                <a:effectLst/>
                <a:latin typeface="Times New Roman"/>
                <a:ea typeface="Times New Roman"/>
              </a:rPr>
              <a:t>(vakuum </a:t>
            </a:r>
            <a:r>
              <a:rPr lang="cs-CZ" sz="2400" dirty="0">
                <a:effectLst/>
                <a:latin typeface="Times New Roman"/>
                <a:ea typeface="Times New Roman"/>
              </a:rPr>
              <a:t>uvnitř). </a:t>
            </a:r>
            <a:endParaRPr lang="cs-CZ" sz="2400" dirty="0" smtClean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27355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5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11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r>
              <a:rPr lang="cs-CZ" dirty="0">
                <a:effectLst/>
              </a:rPr>
              <a:t>Vakuum (nízký tlak</a:t>
            </a:r>
            <a:r>
              <a:rPr lang="cs-CZ" dirty="0" smtClean="0">
                <a:effectLst/>
              </a:rPr>
              <a:t>)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 smtClean="0">
                <a:effectLst/>
                <a:latin typeface="Times New Roman"/>
                <a:ea typeface="Times New Roman"/>
              </a:rPr>
              <a:t>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124537"/>
            <a:ext cx="3888431" cy="23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44979"/>
              </p:ext>
            </p:extLst>
          </p:nvPr>
        </p:nvGraphicFramePr>
        <p:xfrm>
          <a:off x="4932040" y="3789040"/>
          <a:ext cx="34379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Rovnice" r:id="rId5" imgW="1943100" imgH="444500" progId="Equation.3">
                  <p:embed/>
                </p:oleObj>
              </mc:Choice>
              <mc:Fallback>
                <p:oleObj name="Rovnice" r:id="rId5" imgW="19431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789040"/>
                        <a:ext cx="3437999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8024" y="2044005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Jedná se o obdobný vztah, jako v předchozím </a:t>
            </a:r>
            <a:r>
              <a:rPr lang="cs-CZ" sz="2400" dirty="0" smtClean="0"/>
              <a:t>případě, </a:t>
            </a:r>
            <a:r>
              <a:rPr lang="cs-CZ" sz="2400" dirty="0"/>
              <a:t>avšak tentokrát je měřena </a:t>
            </a:r>
            <a:r>
              <a:rPr lang="cs-CZ" sz="2400" b="1" dirty="0"/>
              <a:t>hustota obsahu láhve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0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12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r>
              <a:rPr lang="cs-CZ" dirty="0">
                <a:effectLst/>
              </a:rPr>
              <a:t>Vakuum (nízký tlak</a:t>
            </a:r>
            <a:r>
              <a:rPr lang="cs-CZ" dirty="0" smtClean="0">
                <a:effectLst/>
              </a:rPr>
              <a:t>)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 smtClean="0">
                <a:effectLst/>
                <a:latin typeface="Times New Roman"/>
                <a:ea typeface="Times New Roman"/>
              </a:rPr>
              <a:t>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3538"/>
            <a:ext cx="2376264" cy="350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4330"/>
            <a:ext cx="2355385" cy="347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11102" y="5138003"/>
            <a:ext cx="7869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Tento případ je méně náročný na provedení experimentu. </a:t>
            </a:r>
            <a:endParaRPr lang="cs-CZ" dirty="0" smtClean="0"/>
          </a:p>
          <a:p>
            <a:r>
              <a:rPr lang="cs-CZ" dirty="0" smtClean="0"/>
              <a:t>Máme-li </a:t>
            </a:r>
            <a:r>
              <a:rPr lang="cs-CZ" dirty="0"/>
              <a:t>vhodnou transparentní vakuovou nádobu na uchovávání potravin, dostatečné </a:t>
            </a:r>
            <a:r>
              <a:rPr lang="cs-CZ" dirty="0" smtClean="0"/>
              <a:t>vakuum </a:t>
            </a:r>
            <a:r>
              <a:rPr lang="cs-CZ" dirty="0"/>
              <a:t>vytvoříme i pomocí vakuové pumpy.</a:t>
            </a:r>
          </a:p>
        </p:txBody>
      </p:sp>
    </p:spTree>
    <p:extLst>
      <p:ext uri="{BB962C8B-B14F-4D97-AF65-F5344CB8AC3E}">
        <p14:creationId xmlns:p14="http://schemas.microsoft.com/office/powerpoint/2010/main" val="686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r>
              <a:rPr lang="cs-CZ" dirty="0">
                <a:effectLst/>
              </a:rPr>
              <a:t>Vakuum (nízký tlak</a:t>
            </a:r>
            <a:r>
              <a:rPr lang="cs-CZ" dirty="0" smtClean="0">
                <a:effectLst/>
              </a:rPr>
              <a:t>)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 smtClean="0">
                <a:effectLst/>
                <a:latin typeface="Times New Roman"/>
                <a:ea typeface="Times New Roman"/>
              </a:rPr>
              <a:t>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969754182"/>
              </p:ext>
            </p:extLst>
          </p:nvPr>
        </p:nvGraphicFramePr>
        <p:xfrm>
          <a:off x="971600" y="1484784"/>
          <a:ext cx="53721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81119"/>
              </p:ext>
            </p:extLst>
          </p:nvPr>
        </p:nvGraphicFramePr>
        <p:xfrm>
          <a:off x="6588223" y="4221088"/>
          <a:ext cx="2410949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Rovnice" r:id="rId5" imgW="1066800" imgH="228600" progId="Equation.3">
                  <p:embed/>
                </p:oleObj>
              </mc:Choice>
              <mc:Fallback>
                <p:oleObj name="Rovnice" r:id="rId5" imgW="1066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3" y="4221088"/>
                        <a:ext cx="2410949" cy="5166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395536" y="4941168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Dosazením do vztahu pro aktuální atmosférický tlak 99500 Pa; naměřené </a:t>
            </a:r>
            <a:r>
              <a:rPr lang="cs-CZ" sz="2000" b="1" dirty="0" smtClean="0">
                <a:solidFill>
                  <a:srgbClr val="FFFF00"/>
                </a:solidFill>
              </a:rPr>
              <a:t>V</a:t>
            </a:r>
            <a:r>
              <a:rPr lang="cs-CZ" sz="2000" b="1" baseline="-25000" dirty="0" smtClean="0">
                <a:solidFill>
                  <a:srgbClr val="FFFF00"/>
                </a:solidFill>
              </a:rPr>
              <a:t>int</a:t>
            </a:r>
            <a:r>
              <a:rPr lang="cs-CZ" sz="2000" dirty="0" smtClean="0"/>
              <a:t> </a:t>
            </a:r>
            <a:r>
              <a:rPr lang="cs-CZ" sz="2000" dirty="0"/>
              <a:t>; teplota v místnosti 26°C, dostáváme hodnotu hustoty vzduchu. </a:t>
            </a:r>
          </a:p>
          <a:p>
            <a:r>
              <a:rPr lang="cs-CZ" sz="1400" dirty="0"/>
              <a:t>Odhadujeme, že při měření se dopouštíme nejistoty měření do 5%. Tabelovaná hodnota pro dané podmínky (suchý vzduch) 1,16 </a:t>
            </a:r>
            <a:r>
              <a:rPr lang="cs-CZ" sz="1400" dirty="0" err="1"/>
              <a:t>kg·m</a:t>
            </a:r>
            <a:r>
              <a:rPr lang="cs-CZ" sz="1400" dirty="0"/>
              <a:t> </a:t>
            </a:r>
            <a:r>
              <a:rPr lang="cs-CZ" sz="1400" baseline="30000" dirty="0"/>
              <a:t>-3</a:t>
            </a:r>
            <a:r>
              <a:rPr lang="cs-CZ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22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14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Přetlak (vysoký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/>
              <a:t>Tato situace je obdobná jako v předchozím případě. Uzavřená láhev s manometrem je postupně tlakována vzduchem (pomocí kompresoru nebo hustilky). Výsledný vztah pro výpočet hustoty vzduchu má tvar jako </a:t>
            </a:r>
            <a:r>
              <a:rPr lang="cs-CZ" sz="2400" dirty="0" smtClean="0"/>
              <a:t>vztah </a:t>
            </a:r>
            <a:r>
              <a:rPr lang="cs-CZ" sz="2400" dirty="0"/>
              <a:t>při čerpání obsahu láhve.</a:t>
            </a:r>
            <a:endParaRPr lang="cs-CZ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28757"/>
              </p:ext>
            </p:extLst>
          </p:nvPr>
        </p:nvGraphicFramePr>
        <p:xfrm>
          <a:off x="827584" y="3789040"/>
          <a:ext cx="3471915" cy="79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Rovnice" r:id="rId4" imgW="1943100" imgH="444500" progId="Equation.3">
                  <p:embed/>
                </p:oleObj>
              </mc:Choice>
              <mc:Fallback>
                <p:oleObj name="Rovnice" r:id="rId4" imgW="1943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3471915" cy="79990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 descr="D:\hustota\hustotafoto\IMG_3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16" y="3789040"/>
            <a:ext cx="3532134" cy="23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15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Přetlak (vysoký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uvnitř nádoby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11560" y="4538514"/>
            <a:ext cx="8068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Odhadujeme</a:t>
            </a:r>
            <a:r>
              <a:rPr lang="cs-CZ" dirty="0"/>
              <a:t>, že při měření se dopouštíme nejistoty měření do 5%. Na rozdíl od případu b), byla teplota stlačovaného vzduchu zřejmě vyšší než teplota okolí, proto je získaná hodnota hustoty menší. Pro eventuální přepočet na standardizovanou tabelovanou hodnotu 0°C použijeme stavovou rovnici.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213006"/>
              </p:ext>
            </p:extLst>
          </p:nvPr>
        </p:nvGraphicFramePr>
        <p:xfrm>
          <a:off x="611560" y="1484784"/>
          <a:ext cx="4896544" cy="354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43966"/>
              </p:ext>
            </p:extLst>
          </p:nvPr>
        </p:nvGraphicFramePr>
        <p:xfrm>
          <a:off x="5724128" y="4538514"/>
          <a:ext cx="2294079" cy="48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Rovnice" r:id="rId5" imgW="1079500" imgH="228600" progId="Equation.3">
                  <p:embed/>
                </p:oleObj>
              </mc:Choice>
              <mc:Fallback>
                <p:oleObj name="Rovnice" r:id="rId5" imgW="1079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538514"/>
                        <a:ext cx="2294079" cy="487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16</a:t>
            </a:fld>
            <a:endParaRPr lang="cs-CZ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Určování hustoty </a:t>
            </a:r>
            <a:r>
              <a:rPr lang="cs-CZ" dirty="0" smtClean="0"/>
              <a:t>plynů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a N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30469"/>
            <a:ext cx="8229600" cy="4525963"/>
          </a:xfrm>
        </p:spPr>
        <p:txBody>
          <a:bodyPr/>
          <a:lstStyle/>
          <a:p>
            <a:pPr algn="just"/>
            <a:r>
              <a:rPr lang="cs-CZ" sz="2400" dirty="0" smtClean="0"/>
              <a:t>Kritérium </a:t>
            </a:r>
            <a:r>
              <a:rPr lang="cs-CZ" sz="2400" dirty="0"/>
              <a:t>výběru těchto 2 plynů vychází ze snadné dostupnosti, protože mají využití v domácnosti. Jsou dostupné v malých bombičkách, ve kterých jsou uchovávány v tekutém stavu. </a:t>
            </a:r>
            <a:endParaRPr lang="cs-CZ" sz="2400" dirty="0" smtClean="0"/>
          </a:p>
          <a:p>
            <a:r>
              <a:rPr lang="cs-CZ" sz="2400" dirty="0" smtClean="0"/>
              <a:t>Jako </a:t>
            </a:r>
            <a:r>
              <a:rPr lang="cs-CZ" sz="2400" dirty="0"/>
              <a:t>nádoba pro měření se použije láhev na výrobu sifonu (pokud není kovová, můžeme použít skleněnou, nejlépe se závitem – od šampaňského, jinak bychom byli nuceni měřit objem a modifikovat vztahy pro výpočet), která se předem vyčerpá. </a:t>
            </a:r>
            <a:endParaRPr lang="cs-CZ" sz="2400" dirty="0" smtClean="0"/>
          </a:p>
          <a:p>
            <a:r>
              <a:rPr lang="cs-CZ" sz="2400" dirty="0" smtClean="0"/>
              <a:t>Lze </a:t>
            </a:r>
            <a:r>
              <a:rPr lang="cs-CZ" sz="2400" dirty="0"/>
              <a:t>použít oba případy, kdy je tlak v láhvi vyšší než atmosférický, nebo můžeme plyn čerpat a dosáhnout nižšího tlaku. </a:t>
            </a:r>
            <a:endParaRPr lang="cs-CZ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17</a:t>
            </a:fld>
            <a:endParaRPr lang="cs-CZ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Určování hustoty </a:t>
            </a:r>
            <a:r>
              <a:rPr lang="cs-CZ" dirty="0" smtClean="0"/>
              <a:t>plynů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a N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30469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cs-CZ" sz="2400" dirty="0" smtClean="0"/>
              <a:t> 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0856"/>
            <a:ext cx="22129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D:\hustota\hustotafoto\IMG_3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0856"/>
            <a:ext cx="2210305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18</a:t>
            </a:fld>
            <a:endParaRPr lang="cs-CZ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1132" y="1412776"/>
            <a:ext cx="3426515" cy="2016224"/>
          </a:xfrm>
        </p:spPr>
        <p:txBody>
          <a:bodyPr/>
          <a:lstStyle/>
          <a:p>
            <a:r>
              <a:rPr lang="cs-CZ" sz="3200" dirty="0"/>
              <a:t>Určování hustoty </a:t>
            </a:r>
            <a:r>
              <a:rPr lang="cs-CZ" sz="3200" dirty="0" smtClean="0"/>
              <a:t>plynů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r>
              <a:rPr lang="cs-CZ" sz="3200" dirty="0"/>
              <a:t>CO</a:t>
            </a:r>
            <a:r>
              <a:rPr lang="cs-CZ" sz="3200" baseline="-25000" dirty="0"/>
              <a:t>2</a:t>
            </a:r>
            <a:r>
              <a:rPr lang="cs-CZ" sz="3200" dirty="0"/>
              <a:t> a N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endParaRPr lang="cs-CZ" sz="32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30469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cs-CZ" sz="2400" dirty="0" smtClean="0"/>
              <a:t> 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8394706" cy="272412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350"/>
            <a:ext cx="4669572" cy="34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D823-B1C0-41B8-BE9A-18F9FB824B8D}" type="slidenum">
              <a:rPr lang="cs-CZ"/>
              <a:pPr/>
              <a:t>19</a:t>
            </a:fld>
            <a:endParaRPr lang="cs-CZ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sz="2800" dirty="0"/>
              <a:t>V příspěvku jsme ukázali tři cesty, jak je možné naměřit hustotu vzduchu s poměrně velkou přesností v podmínkách školy.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Při </a:t>
            </a:r>
            <a:r>
              <a:rPr lang="cs-CZ" sz="2800" dirty="0"/>
              <a:t>měření je potřeba dbát na dostatečně pomalé připouštění vzduchu do vakua a současně je nezbytné vyčkat na dostatečnou </a:t>
            </a:r>
            <a:r>
              <a:rPr lang="cs-CZ" sz="2800" dirty="0" err="1"/>
              <a:t>temperaci</a:t>
            </a:r>
            <a:r>
              <a:rPr lang="cs-CZ" sz="2800" dirty="0"/>
              <a:t> plynu v láhvi či recipientu. </a:t>
            </a:r>
          </a:p>
          <a:p>
            <a:endParaRPr lang="cs-CZ" dirty="0">
              <a:solidFill>
                <a:schemeClr val="hlin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155576" cy="115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Veletrhu nápadů učitelů fyziky 19,</a:t>
            </a:r>
          </a:p>
          <a:p>
            <a:r>
              <a:rPr lang="cs-CZ" dirty="0" smtClean="0"/>
              <a:t> Cheb, 29.8 - 31. 8. 2014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7F1-4024-4267-A637-02B0491E3C0F}" type="slidenum">
              <a:rPr lang="cs-CZ"/>
              <a:pPr/>
              <a:t>2</a:t>
            </a:fld>
            <a:endParaRPr lang="cs-CZ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229600" cy="4752528"/>
          </a:xfrm>
        </p:spPr>
        <p:txBody>
          <a:bodyPr/>
          <a:lstStyle/>
          <a:p>
            <a:r>
              <a:rPr lang="cs-CZ" dirty="0" smtClean="0"/>
              <a:t>Kolik váží </a:t>
            </a:r>
            <a:r>
              <a:rPr lang="cs-CZ" dirty="0" smtClean="0"/>
              <a:t>„chebský“ </a:t>
            </a:r>
            <a:r>
              <a:rPr lang="cs-CZ" dirty="0" smtClean="0"/>
              <a:t>vzduch? </a:t>
            </a:r>
          </a:p>
          <a:p>
            <a:r>
              <a:rPr lang="cs-CZ" dirty="0" smtClean="0"/>
              <a:t>A co jeho hustota?</a:t>
            </a:r>
          </a:p>
          <a:p>
            <a:endParaRPr lang="cs-CZ" dirty="0" smtClean="0"/>
          </a:p>
          <a:p>
            <a:endParaRPr lang="cs-CZ" dirty="0"/>
          </a:p>
          <a:p>
            <a:pPr lvl="2">
              <a:buNone/>
            </a:pPr>
            <a:endParaRPr lang="cs-CZ" dirty="0" smtClean="0">
              <a:ea typeface="Times New Roman"/>
            </a:endParaRPr>
          </a:p>
          <a:p>
            <a:pPr lvl="2">
              <a:buNone/>
            </a:pPr>
            <a:r>
              <a:rPr lang="cs-CZ" dirty="0" smtClean="0">
                <a:ea typeface="Times New Roman"/>
              </a:rPr>
              <a:t>                                        </a:t>
            </a:r>
            <a:endParaRPr lang="cs-CZ" sz="1000" i="1" dirty="0" smtClean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r>
              <a:rPr lang="cs-CZ" dirty="0" smtClean="0"/>
              <a:t>Zdánlivě jednoduchá úloha – zavřeme ho do krabice a šup s ním na váhu, pak stačí metrem změřit rozměry krabice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574512"/>
              </p:ext>
            </p:extLst>
          </p:nvPr>
        </p:nvGraphicFramePr>
        <p:xfrm>
          <a:off x="5364088" y="2785362"/>
          <a:ext cx="1728192" cy="150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e" r:id="rId5" imgW="444307" imgH="393529" progId="Equation.3">
                  <p:embed/>
                </p:oleObj>
              </mc:Choice>
              <mc:Fallback>
                <p:oleObj name="Rovnice" r:id="rId5" imgW="44430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785362"/>
                        <a:ext cx="1728192" cy="15075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D823-B1C0-41B8-BE9A-18F9FB824B8D}" type="slidenum">
              <a:rPr lang="cs-CZ"/>
              <a:pPr/>
              <a:t>20</a:t>
            </a:fld>
            <a:endParaRPr lang="cs-CZ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sz="2800" dirty="0" smtClean="0"/>
              <a:t>Láhev </a:t>
            </a:r>
            <a:r>
              <a:rPr lang="cs-CZ" sz="2800" dirty="0"/>
              <a:t>musí být dostatečně tuhá, jak pro přetlak tak i podtlak, v opačném případě musíme do výpočtu zahrnout změny objemu, které měření a vyhodnocení zkomplikují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/>
              <a:t>Experiment ukazuje na výhodnost využití proložení naměřených bodů přímkou a stanovení směrnice. Tento postup ukazuje žákům posun vyhodnocení experimentu na vyšší vědeckovýzkumnou úroveň.</a:t>
            </a:r>
          </a:p>
          <a:p>
            <a:endParaRPr lang="cs-CZ" dirty="0">
              <a:solidFill>
                <a:schemeClr val="hlin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155576" cy="115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3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2873-5F0E-4EB3-B8E3-957A06153751}" type="slidenum">
              <a:rPr lang="cs-CZ"/>
              <a:pPr/>
              <a:t>21</a:t>
            </a:fld>
            <a:endParaRPr lang="cs-CZ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139825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068960"/>
            <a:ext cx="8229600" cy="30243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1400" dirty="0" smtClean="0"/>
              <a:t>doc</a:t>
            </a:r>
            <a:r>
              <a:rPr lang="cs-CZ" sz="1400" dirty="0"/>
              <a:t>. RNDr. Petr Sládek, CSc.</a:t>
            </a:r>
          </a:p>
          <a:p>
            <a:pPr lvl="1">
              <a:buFont typeface="Wingdings" pitchFamily="2" charset="2"/>
              <a:buNone/>
            </a:pPr>
            <a:r>
              <a:rPr lang="cs-CZ" sz="1400" dirty="0"/>
              <a:t>Katedra fyziky</a:t>
            </a:r>
            <a:r>
              <a:rPr lang="cs-CZ" sz="1400" dirty="0" smtClean="0"/>
              <a:t>, chemie a odborného vzdělávání </a:t>
            </a:r>
            <a:r>
              <a:rPr lang="cs-CZ" sz="1400" dirty="0"/>
              <a:t>PdF MU</a:t>
            </a:r>
          </a:p>
          <a:p>
            <a:pPr lvl="1">
              <a:buFont typeface="Wingdings" pitchFamily="2" charset="2"/>
              <a:buNone/>
            </a:pPr>
            <a:r>
              <a:rPr lang="cs-CZ" sz="1400" dirty="0"/>
              <a:t>Poříčí 7, 603 00 Brno, ČR</a:t>
            </a:r>
          </a:p>
          <a:p>
            <a:pPr lvl="1">
              <a:buFont typeface="Wingdings" pitchFamily="2" charset="2"/>
              <a:buNone/>
            </a:pPr>
            <a:r>
              <a:rPr lang="cs-CZ" sz="1400" dirty="0"/>
              <a:t>E-mail: </a:t>
            </a:r>
            <a:r>
              <a:rPr lang="cs-CZ" sz="1400" dirty="0" err="1" smtClean="0"/>
              <a:t>sladek</a:t>
            </a:r>
            <a:r>
              <a:rPr lang="cs-CZ" sz="1400" dirty="0" smtClean="0"/>
              <a:t>@</a:t>
            </a:r>
            <a:r>
              <a:rPr lang="cs-CZ" sz="1400" dirty="0" err="1" smtClean="0"/>
              <a:t>ped.muni.cz</a:t>
            </a:r>
          </a:p>
          <a:p>
            <a:pPr lvl="1">
              <a:buFont typeface="Wingdings" pitchFamily="2" charset="2"/>
              <a:buNone/>
            </a:pPr>
            <a:r>
              <a:rPr lang="cs-CZ" sz="1400" dirty="0" smtClean="0"/>
              <a:t>Telefon: + 420 549 496 841</a:t>
            </a:r>
          </a:p>
          <a:p>
            <a:pPr lvl="1">
              <a:buFont typeface="Wingdings" pitchFamily="2" charset="2"/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 smtClean="0"/>
              <a:t>Mgr. Lukáš Pawera</a:t>
            </a:r>
          </a:p>
          <a:p>
            <a:pPr lvl="1">
              <a:buNone/>
            </a:pPr>
            <a:r>
              <a:rPr lang="cs-CZ" sz="1400" dirty="0" smtClean="0"/>
              <a:t>Katedra fyziky, chemie a odborného vzdělávání PdF MU</a:t>
            </a:r>
          </a:p>
          <a:p>
            <a:pPr lvl="1">
              <a:buNone/>
            </a:pPr>
            <a:r>
              <a:rPr lang="cs-CZ" sz="1400" dirty="0" smtClean="0"/>
              <a:t>Poříčí 7, 603 00 Brno, ČR</a:t>
            </a:r>
          </a:p>
          <a:p>
            <a:pPr lvl="1">
              <a:buNone/>
            </a:pPr>
            <a:r>
              <a:rPr lang="cs-CZ" sz="1400" dirty="0" smtClean="0"/>
              <a:t>E-mail: pawera@mail.</a:t>
            </a:r>
            <a:r>
              <a:rPr lang="cs-CZ" sz="1400" dirty="0" err="1" smtClean="0"/>
              <a:t>muni.cz</a:t>
            </a:r>
            <a:endParaRPr lang="cs-CZ" sz="1400" dirty="0" smtClean="0"/>
          </a:p>
          <a:p>
            <a:pPr lvl="1">
              <a:buNone/>
            </a:pPr>
            <a:r>
              <a:rPr lang="cs-CZ" sz="1400" dirty="0" smtClean="0"/>
              <a:t>Telefon: + 420 549 496 630</a:t>
            </a:r>
          </a:p>
          <a:p>
            <a:pPr lvl="1">
              <a:buNone/>
            </a:pPr>
            <a:endParaRPr lang="cs-CZ" sz="2200" dirty="0"/>
          </a:p>
        </p:txBody>
      </p:sp>
      <p:pic>
        <p:nvPicPr>
          <p:cNvPr id="7" name="Picture 7" descr="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152525" cy="69215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5542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7F1-4024-4267-A637-02B0491E3C0F}" type="slidenum">
              <a:rPr lang="cs-CZ"/>
              <a:pPr/>
              <a:t>3</a:t>
            </a:fld>
            <a:endParaRPr lang="cs-CZ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229600" cy="4752528"/>
          </a:xfrm>
        </p:spPr>
        <p:txBody>
          <a:bodyPr/>
          <a:lstStyle/>
          <a:p>
            <a:r>
              <a:rPr lang="cs-CZ" dirty="0" smtClean="0"/>
              <a:t>A co na to pan </a:t>
            </a:r>
            <a:r>
              <a:rPr lang="cs-CZ" dirty="0" err="1" smtClean="0"/>
              <a:t>Archimédés</a:t>
            </a:r>
            <a:r>
              <a:rPr lang="cs-CZ" dirty="0" smtClean="0"/>
              <a:t>? </a:t>
            </a:r>
          </a:p>
          <a:p>
            <a:endParaRPr lang="cs-CZ" dirty="0" smtClean="0"/>
          </a:p>
          <a:p>
            <a:r>
              <a:rPr lang="cs-CZ" sz="2000" dirty="0"/>
              <a:t>Žákům se může zdát, že plynné látky mají zanedbatelnou hmotnost. Prostředí kolem nás je obklopeno vzduchem, a že na všechny tělesa působí kromě tíhy i vztlaková </a:t>
            </a:r>
            <a:r>
              <a:rPr lang="cs-CZ" sz="2000" dirty="0" smtClean="0"/>
              <a:t>síla </a:t>
            </a:r>
            <a:r>
              <a:rPr lang="cs-CZ" sz="2000" dirty="0"/>
              <a:t>se často již opomíjí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některých případech může sehrát hustota plynů důležitou roli, hlavně ve srovnání s hustotou vzduchu. Tuto skutečnost si žáci uvědomují snad u balónků a balónů.</a:t>
            </a:r>
            <a:endParaRPr lang="cs-CZ" sz="2000" dirty="0" smtClean="0"/>
          </a:p>
          <a:p>
            <a:endParaRPr lang="cs-CZ" dirty="0"/>
          </a:p>
          <a:p>
            <a:pPr lvl="2">
              <a:buNone/>
            </a:pPr>
            <a:endParaRPr lang="cs-CZ" dirty="0" smtClean="0">
              <a:ea typeface="Times New Roman"/>
            </a:endParaRPr>
          </a:p>
          <a:p>
            <a:pPr lvl="2">
              <a:buNone/>
            </a:pPr>
            <a:r>
              <a:rPr lang="cs-CZ" dirty="0" smtClean="0">
                <a:ea typeface="Times New Roman"/>
              </a:rPr>
              <a:t>                                        </a:t>
            </a:r>
            <a:endParaRPr lang="cs-CZ" sz="1000" i="1" dirty="0" smtClean="0">
              <a:solidFill>
                <a:srgbClr val="FFC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600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061379"/>
            <a:ext cx="490731" cy="491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1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8415-E4BC-4380-A175-020EB57A63B3}" type="slidenum">
              <a:rPr lang="cs-CZ"/>
              <a:pPr/>
              <a:t>4</a:t>
            </a:fld>
            <a:endParaRPr lang="cs-CZ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</a:t>
            </a:r>
            <a:endParaRPr lang="cs-CZ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sz="2800" dirty="0"/>
              <a:t>Ve školní praxi se téměř vždy stanovuje hustota pevných látek a kapalin, nicméně měření hustoty plynů bývá mlčky opomíjeno. </a:t>
            </a:r>
            <a:endParaRPr lang="cs-CZ" sz="2800" dirty="0" smtClean="0"/>
          </a:p>
          <a:p>
            <a:r>
              <a:rPr lang="cs-CZ" sz="2800" dirty="0" smtClean="0"/>
              <a:t>Je </a:t>
            </a:r>
            <a:r>
              <a:rPr lang="cs-CZ" sz="2800" dirty="0"/>
              <a:t>to způsobeno jednak absolutní hodnotou hustoty plynů, kdy nemůžeme zanedbat vztlakovou sílu, jednak závislostí objemu a zejména tlaku ve stavové rovnici.  </a:t>
            </a:r>
            <a:endParaRPr lang="cs-CZ" sz="2800" dirty="0" smtClean="0"/>
          </a:p>
          <a:p>
            <a:r>
              <a:rPr lang="cs-CZ" sz="2800" dirty="0" smtClean="0"/>
              <a:t>Pro </a:t>
            </a:r>
            <a:r>
              <a:rPr lang="cs-CZ" sz="2800" dirty="0"/>
              <a:t>plyny se hustota může měnit v širokém rozmezí, protože částice se mohou volně přibližovat a vzdalovat, což je dáno tlakem a objemem</a:t>
            </a:r>
            <a:r>
              <a:rPr lang="cs-CZ" sz="2800" dirty="0" smtClean="0"/>
              <a:t>. 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>
                <a:effectLst/>
                <a:ea typeface="Times New Roman"/>
              </a:rPr>
              <a:t>Nezbývá, než si na pomoc vzít další vztah pro plyny, ve kterém se vyskytuje hustota. Tím nejjednodušším je stavová rovnice. </a:t>
            </a:r>
            <a:endParaRPr lang="cs-CZ" sz="2400" dirty="0" smtClean="0">
              <a:effectLst/>
              <a:ea typeface="Times New Roman"/>
            </a:endParaRPr>
          </a:p>
          <a:p>
            <a:pPr algn="just"/>
            <a:r>
              <a:rPr lang="cs-CZ" sz="2400" dirty="0" smtClean="0">
                <a:effectLst/>
                <a:ea typeface="Times New Roman"/>
              </a:rPr>
              <a:t>Vezmeme-li </a:t>
            </a:r>
            <a:r>
              <a:rPr lang="cs-CZ" sz="2400" dirty="0">
                <a:effectLst/>
                <a:ea typeface="Times New Roman"/>
              </a:rPr>
              <a:t>stavovou rovnici ve tvaru </a:t>
            </a:r>
            <a:r>
              <a:rPr lang="cs-CZ" sz="2400" dirty="0" smtClean="0">
                <a:effectLst/>
                <a:ea typeface="Times New Roman"/>
              </a:rPr>
              <a:t> </a:t>
            </a: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r>
              <a:rPr lang="cs-CZ" sz="2400" dirty="0" smtClean="0">
                <a:effectLst/>
                <a:ea typeface="Times New Roman"/>
              </a:rPr>
              <a:t>kde </a:t>
            </a:r>
            <a:r>
              <a:rPr lang="cs-CZ" sz="2400" dirty="0" err="1">
                <a:effectLst/>
                <a:ea typeface="Times New Roman"/>
              </a:rPr>
              <a:t>R</a:t>
            </a:r>
            <a:r>
              <a:rPr lang="cs-CZ" sz="2400" baseline="-25000" dirty="0" err="1">
                <a:effectLst/>
                <a:ea typeface="Times New Roman"/>
              </a:rPr>
              <a:t>m</a:t>
            </a:r>
            <a:r>
              <a:rPr lang="cs-CZ" sz="2400" dirty="0">
                <a:effectLst/>
                <a:ea typeface="Times New Roman"/>
              </a:rPr>
              <a:t> je molární plynová konstanta, M</a:t>
            </a:r>
            <a:r>
              <a:rPr lang="cs-CZ" sz="2400" baseline="-25000" dirty="0">
                <a:effectLst/>
                <a:ea typeface="Times New Roman"/>
              </a:rPr>
              <a:t>m</a:t>
            </a:r>
            <a:r>
              <a:rPr lang="cs-CZ" sz="2400" dirty="0">
                <a:effectLst/>
                <a:ea typeface="Times New Roman"/>
              </a:rPr>
              <a:t> molární hmotnost, pak vedle hmotnosti, objemu, je potřeba stanovit další fyzikální veličiny – </a:t>
            </a:r>
            <a:r>
              <a:rPr lang="cs-CZ" sz="2400" b="1" dirty="0">
                <a:effectLst/>
                <a:ea typeface="Times New Roman"/>
              </a:rPr>
              <a:t>tlak, teplotu</a:t>
            </a:r>
            <a:r>
              <a:rPr lang="cs-CZ" sz="2400" dirty="0">
                <a:effectLst/>
                <a:ea typeface="Times New Roman"/>
              </a:rPr>
              <a:t>. To za předpokladu, že známe molární hmotnost plynu.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5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r>
              <a:rPr lang="cs-CZ" dirty="0" smtClean="0"/>
              <a:t>Teoretické východisko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04502"/>
              </p:ext>
            </p:extLst>
          </p:nvPr>
        </p:nvGraphicFramePr>
        <p:xfrm>
          <a:off x="2915816" y="3284984"/>
          <a:ext cx="2448272" cy="110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Rovnice" r:id="rId4" imgW="952087" imgH="431613" progId="Equation.3">
                  <p:embed/>
                </p:oleObj>
              </mc:Choice>
              <mc:Fallback>
                <p:oleObj name="Rovnice" r:id="rId4" imgW="95208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284984"/>
                        <a:ext cx="2448272" cy="110172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>
                <a:effectLst/>
                <a:ea typeface="Times New Roman"/>
              </a:rPr>
              <a:t>Uzavřená láhev s plynem je vložena do recipientu, ze kterého je postupně čerpán vzduch (pomocí rotační vývěvy, vodní vývěvy, vakuové pumpy).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6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pPr algn="l"/>
            <a:r>
              <a:rPr lang="cs-CZ" dirty="0"/>
              <a:t>Vakuum (nízký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vně </a:t>
            </a:r>
            <a:r>
              <a:rPr lang="cs-CZ" dirty="0"/>
              <a:t>nádoby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2" name="Picture 2" descr="D:\hustota\hustotafoto\IMG_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60191"/>
            <a:ext cx="4608512" cy="30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8" algn="just"/>
            <a:r>
              <a:rPr lang="cs-CZ" dirty="0">
                <a:effectLst/>
                <a:ea typeface="Times New Roman"/>
              </a:rPr>
              <a:t>Výhodou měření je, pokud místo změření ve dvou bodech [M1;p1] a [M2;p2], </a:t>
            </a:r>
            <a:r>
              <a:rPr lang="cs-CZ" dirty="0" smtClean="0">
                <a:effectLst/>
                <a:ea typeface="Times New Roman"/>
              </a:rPr>
              <a:t>proměříme </a:t>
            </a:r>
            <a:r>
              <a:rPr lang="cs-CZ" dirty="0">
                <a:effectLst/>
                <a:ea typeface="Times New Roman"/>
              </a:rPr>
              <a:t>více bodů a provedeme proložení, v tomto </a:t>
            </a:r>
            <a:r>
              <a:rPr lang="cs-CZ" dirty="0" smtClean="0">
                <a:effectLst/>
                <a:ea typeface="Times New Roman"/>
              </a:rPr>
              <a:t>případě přímkou</a:t>
            </a:r>
          </a:p>
          <a:p>
            <a:pPr lvl="8" algn="just"/>
            <a:endParaRPr lang="cs-CZ" dirty="0">
              <a:effectLst/>
              <a:ea typeface="Times New Roman"/>
            </a:endParaRPr>
          </a:p>
          <a:p>
            <a:pPr lvl="8" algn="just"/>
            <a:endParaRPr lang="cs-CZ" dirty="0" smtClean="0">
              <a:effectLst/>
              <a:ea typeface="Times New Roman"/>
            </a:endParaRPr>
          </a:p>
          <a:p>
            <a:pPr lvl="8" algn="just"/>
            <a:endParaRPr lang="cs-CZ" dirty="0">
              <a:effectLst/>
              <a:ea typeface="Times New Roman"/>
            </a:endParaRPr>
          </a:p>
          <a:p>
            <a:pPr lvl="8" algn="just"/>
            <a:r>
              <a:rPr lang="cs-CZ" dirty="0" smtClean="0">
                <a:effectLst/>
                <a:ea typeface="Times New Roman"/>
              </a:rPr>
              <a:t>    resp.</a:t>
            </a:r>
          </a:p>
          <a:p>
            <a:pPr lvl="8" algn="just"/>
            <a:endParaRPr lang="cs-CZ" dirty="0">
              <a:effectLst/>
              <a:ea typeface="Times New Roman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7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pPr algn="l"/>
            <a:r>
              <a:rPr lang="cs-CZ" dirty="0"/>
              <a:t>Vakuum (nízký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vně </a:t>
            </a:r>
            <a:r>
              <a:rPr lang="cs-CZ" dirty="0"/>
              <a:t>nádoby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992"/>
            <a:ext cx="4248472" cy="44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62986"/>
              </p:ext>
            </p:extLst>
          </p:nvPr>
        </p:nvGraphicFramePr>
        <p:xfrm>
          <a:off x="4588423" y="3382808"/>
          <a:ext cx="3151930" cy="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Rovnice" r:id="rId5" imgW="1752600" imgH="444500" progId="Equation.3">
                  <p:embed/>
                </p:oleObj>
              </mc:Choice>
              <mc:Fallback>
                <p:oleObj name="Rovnice" r:id="rId5" imgW="17526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423" y="3382808"/>
                        <a:ext cx="3151930" cy="80511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00129"/>
              </p:ext>
            </p:extLst>
          </p:nvPr>
        </p:nvGraphicFramePr>
        <p:xfrm>
          <a:off x="103976" y="5607178"/>
          <a:ext cx="3167109" cy="70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Rovnice" r:id="rId7" imgW="2019300" imgH="444500" progId="Equation.3">
                  <p:embed/>
                </p:oleObj>
              </mc:Choice>
              <mc:Fallback>
                <p:oleObj name="Rovnice" r:id="rId7" imgW="20193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76" y="5607178"/>
                        <a:ext cx="3167109" cy="70214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83570"/>
              </p:ext>
            </p:extLst>
          </p:nvPr>
        </p:nvGraphicFramePr>
        <p:xfrm>
          <a:off x="4603251" y="4869160"/>
          <a:ext cx="273936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Rovnice" r:id="rId9" imgW="1422400" imgH="444500" progId="Equation.3">
                  <p:embed/>
                </p:oleObj>
              </mc:Choice>
              <mc:Fallback>
                <p:oleObj name="Rovnice" r:id="rId9" imgW="14224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251" y="4869160"/>
                        <a:ext cx="2739368" cy="8640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7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>
                <a:effectLst/>
                <a:ea typeface="Times New Roman"/>
              </a:rPr>
              <a:t>Pak směrnice nám umožní vyjádřit neznámé parametry plynu v rovnici [3</a:t>
            </a:r>
            <a:r>
              <a:rPr lang="cs-CZ" sz="2400" dirty="0" smtClean="0">
                <a:effectLst/>
                <a:ea typeface="Times New Roman"/>
              </a:rPr>
              <a:t>]</a:t>
            </a: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r>
              <a:rPr lang="cs-CZ" sz="2400" dirty="0" smtClean="0">
                <a:effectLst/>
                <a:ea typeface="Times New Roman"/>
              </a:rPr>
              <a:t>Hustota </a:t>
            </a:r>
            <a:r>
              <a:rPr lang="cs-CZ" sz="2400" dirty="0">
                <a:effectLst/>
                <a:ea typeface="Times New Roman"/>
              </a:rPr>
              <a:t>plynu, kterou tímto způsoben zjistíme, je hustota plynu v okolí tělesa v recipientu (v láhvi může být jakýkoliv obsah). Můžeme dosadit i atmosférický tlak. </a:t>
            </a:r>
          </a:p>
          <a:p>
            <a:pPr algn="just"/>
            <a:r>
              <a:rPr lang="cs-CZ" sz="2400" dirty="0" smtClean="0">
                <a:effectLst/>
                <a:ea typeface="Times New Roman"/>
              </a:rPr>
              <a:t>Objem </a:t>
            </a:r>
            <a:r>
              <a:rPr lang="cs-CZ" sz="2400" dirty="0">
                <a:effectLst/>
                <a:ea typeface="Times New Roman"/>
              </a:rPr>
              <a:t>nádoby můžeme stanovit z vážení vytlačené vody při ponoření láhve do nádoby s vodou. (Pozor rysky na odměrných válcích mohou být zatíženy chybou až 15%).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Veletrhu nápadů učitelů fyziky 19, Cheb, 29.8 - 31. 8.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8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pPr algn="l"/>
            <a:r>
              <a:rPr lang="cs-CZ" dirty="0"/>
              <a:t>Vakuum (nízký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vně </a:t>
            </a:r>
            <a:r>
              <a:rPr lang="cs-CZ" dirty="0"/>
              <a:t>nádoby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20064"/>
              </p:ext>
            </p:extLst>
          </p:nvPr>
        </p:nvGraphicFramePr>
        <p:xfrm>
          <a:off x="2267744" y="2564904"/>
          <a:ext cx="336445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Rovnice" r:id="rId4" imgW="1739900" imgH="444500" progId="Equation.3">
                  <p:embed/>
                </p:oleObj>
              </mc:Choice>
              <mc:Fallback>
                <p:oleObj name="Rovnice" r:id="rId4" imgW="17399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564904"/>
                        <a:ext cx="3364459" cy="8640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73501"/>
          </a:xfrm>
        </p:spPr>
        <p:txBody>
          <a:bodyPr/>
          <a:lstStyle/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endParaRPr lang="cs-CZ" sz="2400" dirty="0" smtClean="0">
              <a:effectLst/>
              <a:ea typeface="Times New Roman"/>
            </a:endParaRPr>
          </a:p>
          <a:p>
            <a:pPr algn="just"/>
            <a:endParaRPr lang="cs-CZ" sz="2400" dirty="0">
              <a:effectLst/>
              <a:ea typeface="Times New Roman"/>
            </a:endParaRPr>
          </a:p>
          <a:p>
            <a:pPr algn="just"/>
            <a:r>
              <a:rPr lang="cs-CZ" sz="2400" dirty="0" smtClean="0">
                <a:effectLst/>
                <a:ea typeface="Times New Roman"/>
              </a:rPr>
              <a:t>Dosazením </a:t>
            </a:r>
            <a:r>
              <a:rPr lang="cs-CZ" sz="2400" dirty="0">
                <a:effectLst/>
                <a:ea typeface="Times New Roman"/>
              </a:rPr>
              <a:t>do vztahu </a:t>
            </a:r>
            <a:r>
              <a:rPr lang="cs-CZ" sz="2400" dirty="0" smtClean="0">
                <a:effectLst/>
                <a:ea typeface="Times New Roman"/>
              </a:rPr>
              <a:t>pro </a:t>
            </a:r>
            <a:r>
              <a:rPr lang="cs-CZ" sz="2400" dirty="0">
                <a:effectLst/>
                <a:ea typeface="Times New Roman"/>
              </a:rPr>
              <a:t>aktuální atmosférický tlak </a:t>
            </a:r>
            <a:r>
              <a:rPr lang="cs-CZ" sz="2400" dirty="0" smtClean="0">
                <a:effectLst/>
                <a:ea typeface="Times New Roman"/>
              </a:rPr>
              <a:t>99500 Pa; naměřené </a:t>
            </a:r>
            <a:r>
              <a:rPr lang="cs-CZ" sz="2400" b="1" dirty="0" err="1" smtClean="0">
                <a:solidFill>
                  <a:srgbClr val="FFFF00"/>
                </a:solidFill>
                <a:effectLst/>
                <a:ea typeface="Times New Roman"/>
              </a:rPr>
              <a:t>V</a:t>
            </a:r>
            <a:r>
              <a:rPr lang="cs-CZ" sz="2400" b="1" baseline="-25000" dirty="0" err="1" smtClean="0">
                <a:solidFill>
                  <a:srgbClr val="FFFF00"/>
                </a:solidFill>
                <a:effectLst/>
                <a:ea typeface="Times New Roman"/>
              </a:rPr>
              <a:t>ext</a:t>
            </a:r>
            <a:r>
              <a:rPr lang="cs-CZ" sz="2400" baseline="-25000" dirty="0" smtClean="0">
                <a:effectLst/>
                <a:ea typeface="Times New Roman"/>
              </a:rPr>
              <a:t> </a:t>
            </a:r>
            <a:r>
              <a:rPr lang="cs-CZ" sz="2400" dirty="0" smtClean="0">
                <a:effectLst/>
                <a:ea typeface="Times New Roman"/>
              </a:rPr>
              <a:t>; </a:t>
            </a:r>
            <a:r>
              <a:rPr lang="cs-CZ" sz="2400" dirty="0">
                <a:effectLst/>
                <a:ea typeface="Times New Roman"/>
              </a:rPr>
              <a:t>teplota v místnosti 26°C, dostáváme hodnotu hustoty </a:t>
            </a:r>
            <a:r>
              <a:rPr lang="cs-CZ" sz="2400" dirty="0" smtClean="0">
                <a:effectLst/>
                <a:ea typeface="Times New Roman"/>
              </a:rPr>
              <a:t>vzduchu.</a:t>
            </a:r>
            <a:r>
              <a:rPr lang="cs-CZ" sz="2400" dirty="0" smtClean="0">
                <a:effectLst/>
              </a:rPr>
              <a:t> </a:t>
            </a:r>
          </a:p>
          <a:p>
            <a:pPr algn="just"/>
            <a:r>
              <a:rPr lang="cs-CZ" sz="1400" dirty="0" smtClean="0">
                <a:effectLst/>
              </a:rPr>
              <a:t>Odhadujeme</a:t>
            </a:r>
            <a:r>
              <a:rPr lang="cs-CZ" sz="1400" dirty="0">
                <a:effectLst/>
              </a:rPr>
              <a:t>, že při měření se dopouštíme nejistoty měření do 5%. Tabelovaná hodnota pro dané podmínky (suchý vzduch) 1,16 </a:t>
            </a:r>
            <a:r>
              <a:rPr lang="cs-CZ" sz="1400" dirty="0" err="1">
                <a:effectLst/>
              </a:rPr>
              <a:t>kg·m</a:t>
            </a:r>
            <a:r>
              <a:rPr lang="cs-CZ" sz="1400" dirty="0">
                <a:effectLst/>
              </a:rPr>
              <a:t> </a:t>
            </a:r>
            <a:r>
              <a:rPr lang="cs-CZ" sz="1400" baseline="30000" dirty="0">
                <a:effectLst/>
              </a:rPr>
              <a:t>-3</a:t>
            </a:r>
            <a:r>
              <a:rPr lang="cs-CZ" sz="1200" dirty="0">
                <a:effectLst/>
              </a:rPr>
              <a:t>. </a:t>
            </a:r>
          </a:p>
          <a:p>
            <a:pPr algn="just"/>
            <a:endParaRPr lang="cs-CZ" sz="2400" dirty="0">
              <a:effectLst/>
              <a:ea typeface="Times New Roman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Veletrhu nápadů učitelů fyziky 19, Cheb, 29.8 - 31. 8. 2014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FBA0-F405-41D5-845A-EB2E627F9440}" type="slidenum">
              <a:rPr lang="cs-CZ"/>
              <a:pPr/>
              <a:t>9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1139825"/>
          </a:xfrm>
        </p:spPr>
        <p:txBody>
          <a:bodyPr/>
          <a:lstStyle/>
          <a:p>
            <a:pPr algn="l"/>
            <a:r>
              <a:rPr lang="cs-CZ" dirty="0"/>
              <a:t>Vakuum (nízký tlak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vně </a:t>
            </a:r>
            <a:r>
              <a:rPr lang="cs-CZ" dirty="0"/>
              <a:t>nádoby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1583102814"/>
              </p:ext>
            </p:extLst>
          </p:nvPr>
        </p:nvGraphicFramePr>
        <p:xfrm>
          <a:off x="611560" y="1619208"/>
          <a:ext cx="51911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27" y="4077072"/>
            <a:ext cx="2552663" cy="5404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95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666</TotalTime>
  <Words>1362</Words>
  <Application>Microsoft Office PowerPoint</Application>
  <PresentationFormat>Předvádění na obrazovce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Kruhy na vodě</vt:lpstr>
      <vt:lpstr>Editor rovnic 3.0</vt:lpstr>
      <vt:lpstr>Hustota plynů – jak ji změřit?</vt:lpstr>
      <vt:lpstr>Úvodem</vt:lpstr>
      <vt:lpstr>Prezentace aplikace PowerPoint</vt:lpstr>
      <vt:lpstr>Škola</vt:lpstr>
      <vt:lpstr>Teoretické východisko</vt:lpstr>
      <vt:lpstr>Vakuum (nízký tlak) vně nádoby</vt:lpstr>
      <vt:lpstr>Vakuum (nízký tlak) vně nádoby</vt:lpstr>
      <vt:lpstr>Vakuum (nízký tlak) vně nádoby</vt:lpstr>
      <vt:lpstr>Vakuum (nízký tlak) vně nádoby</vt:lpstr>
      <vt:lpstr>Vakuum (nízký tlak)  uvnitř nádoby</vt:lpstr>
      <vt:lpstr>Vakuum (nízký tlak)  uvnitř nádoby</vt:lpstr>
      <vt:lpstr>Vakuum (nízký tlak)  uvnitř nádoby</vt:lpstr>
      <vt:lpstr>Vakuum (nízký tlak)  uvnitř nádoby</vt:lpstr>
      <vt:lpstr>Přetlak (vysoký tlak)  uvnitř nádoby</vt:lpstr>
      <vt:lpstr>Přetlak (vysoký tlak)  uvnitř nádoby</vt:lpstr>
      <vt:lpstr>Určování hustoty plynů  CO2 a N2O</vt:lpstr>
      <vt:lpstr>Určování hustoty plynů  CO2 a N2O</vt:lpstr>
      <vt:lpstr>Určování hustoty plynů  CO2 a N2O</vt:lpstr>
      <vt:lpstr>Závěr</vt:lpstr>
      <vt:lpstr>Závěr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to: Modelování fyzikálních jevů pro ZŠ</dc:title>
  <dc:creator>Jenouch</dc:creator>
  <cp:lastModifiedBy>lektor</cp:lastModifiedBy>
  <cp:revision>77</cp:revision>
  <dcterms:created xsi:type="dcterms:W3CDTF">2010-03-29T16:31:14Z</dcterms:created>
  <dcterms:modified xsi:type="dcterms:W3CDTF">2014-08-28T21:30:48Z</dcterms:modified>
</cp:coreProperties>
</file>