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2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86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2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7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34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BED335-6843-4B34-B1A9-06D54BAA3FBA}" type="datetimeFigureOut">
              <a:rPr lang="cs-CZ" smtClean="0"/>
              <a:pPr/>
              <a:t>3. 12. 2014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C26A55-4559-4F76-A852-212D9004AF9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060848"/>
            <a:ext cx="8458200" cy="2376264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/>
              <a:t>SOUČASNÁ AUTORSKÁ POEZIE</a:t>
            </a:r>
            <a:r>
              <a:rPr lang="cs-CZ" sz="7200" dirty="0" smtClean="0"/>
              <a:t/>
            </a:r>
            <a:br>
              <a:rPr lang="cs-CZ" sz="7200" dirty="0" smtClean="0"/>
            </a:b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6165304"/>
            <a:ext cx="8458200" cy="504056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Mgr. Hana Lavičková, Ph.D.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Nové přístupy k nonsensu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Petr Nikl</a:t>
            </a:r>
          </a:p>
          <a:p>
            <a:r>
              <a:rPr lang="cs-CZ" sz="2400" dirty="0" smtClean="0"/>
              <a:t>Hra všude a se vším</a:t>
            </a:r>
          </a:p>
          <a:p>
            <a:r>
              <a:rPr lang="cs-CZ" sz="2400" dirty="0" err="1" smtClean="0"/>
              <a:t>Zá</a:t>
            </a:r>
            <a:r>
              <a:rPr lang="cs-CZ" sz="2400" dirty="0" smtClean="0"/>
              <a:t> hádky (2007)</a:t>
            </a:r>
          </a:p>
          <a:p>
            <a:r>
              <a:rPr lang="cs-CZ" sz="2400" dirty="0" err="1" smtClean="0"/>
              <a:t>Jelěňovití</a:t>
            </a:r>
            <a:r>
              <a:rPr lang="cs-CZ" sz="2400" dirty="0" smtClean="0"/>
              <a:t> (2008)</a:t>
            </a:r>
          </a:p>
          <a:p>
            <a:endParaRPr lang="cs-CZ" sz="2400" dirty="0" smtClean="0"/>
          </a:p>
          <a:p>
            <a:r>
              <a:rPr lang="cs-CZ" b="1" dirty="0" err="1" smtClean="0"/>
              <a:t>Joachim</a:t>
            </a:r>
            <a:r>
              <a:rPr lang="cs-CZ" b="1" dirty="0" smtClean="0"/>
              <a:t> Dvořák</a:t>
            </a:r>
          </a:p>
          <a:p>
            <a:r>
              <a:rPr lang="cs-CZ" sz="2400" dirty="0" smtClean="0"/>
              <a:t>Noha k noze (2005)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156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72519">
            <a:off x="6476137" y="1476733"/>
            <a:ext cx="2279070" cy="2891723"/>
          </a:xfrm>
          <a:prstGeom prst="rect">
            <a:avLst/>
          </a:prstGeom>
        </p:spPr>
      </p:pic>
      <p:pic>
        <p:nvPicPr>
          <p:cNvPr id="5" name="Obrázek 4" descr="jelenov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9883">
            <a:off x="3561582" y="1989020"/>
            <a:ext cx="2507770" cy="3046162"/>
          </a:xfrm>
          <a:prstGeom prst="rect">
            <a:avLst/>
          </a:prstGeom>
        </p:spPr>
      </p:pic>
      <p:pic>
        <p:nvPicPr>
          <p:cNvPr id="6" name="Obrázek 5" descr="1250072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05064"/>
            <a:ext cx="194526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Hraniční nonsens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971182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Ivan </a:t>
            </a:r>
            <a:r>
              <a:rPr lang="cs-CZ" b="1" dirty="0" err="1" smtClean="0"/>
              <a:t>Wernisch</a:t>
            </a:r>
            <a:endParaRPr lang="cs-CZ" b="1" dirty="0" smtClean="0"/>
          </a:p>
          <a:p>
            <a:r>
              <a:rPr lang="cs-CZ" sz="2400" dirty="0" smtClean="0"/>
              <a:t>Chodit po provaze je snadné (2011)</a:t>
            </a:r>
          </a:p>
          <a:p>
            <a:endParaRPr lang="cs-CZ" dirty="0" smtClean="0"/>
          </a:p>
          <a:p>
            <a:r>
              <a:rPr lang="cs-CZ" b="1" dirty="0" smtClean="0"/>
              <a:t>Daniela Fischerová</a:t>
            </a:r>
          </a:p>
          <a:p>
            <a:r>
              <a:rPr lang="cs-CZ" sz="2400" dirty="0" smtClean="0"/>
              <a:t>Duhové pohádky (80. léta, 2003)</a:t>
            </a:r>
          </a:p>
          <a:p>
            <a:r>
              <a:rPr lang="cs-CZ" sz="2400" dirty="0" smtClean="0"/>
              <a:t>Milion melounů (2011)</a:t>
            </a:r>
            <a:endParaRPr lang="cs-CZ" sz="2400" dirty="0"/>
          </a:p>
        </p:txBody>
      </p:sp>
      <p:pic>
        <p:nvPicPr>
          <p:cNvPr id="5" name="Obrázek 4" descr="lar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1064">
            <a:off x="3930242" y="2331852"/>
            <a:ext cx="2354794" cy="2897397"/>
          </a:xfrm>
          <a:prstGeom prst="rect">
            <a:avLst/>
          </a:prstGeom>
        </p:spPr>
      </p:pic>
      <p:pic>
        <p:nvPicPr>
          <p:cNvPr id="6" name="Obrázek 5" descr="kn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8344">
            <a:off x="6342539" y="493040"/>
            <a:ext cx="2179451" cy="2231520"/>
          </a:xfrm>
          <a:prstGeom prst="rect">
            <a:avLst/>
          </a:prstGeom>
        </p:spPr>
      </p:pic>
      <p:pic>
        <p:nvPicPr>
          <p:cNvPr id="4" name="Obrázek 3" descr="722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4697">
            <a:off x="5703144" y="3647725"/>
            <a:ext cx="2927226" cy="28606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Degradovaný nonsens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3907160" cy="5115198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Hynek </a:t>
            </a:r>
            <a:r>
              <a:rPr lang="cs-CZ" b="1" dirty="0" smtClean="0"/>
              <a:t>Vilém</a:t>
            </a:r>
          </a:p>
          <a:p>
            <a:r>
              <a:rPr lang="cs-CZ" sz="2400" dirty="0" smtClean="0"/>
              <a:t>Dobrý pejsek pro </a:t>
            </a:r>
            <a:r>
              <a:rPr lang="cs-CZ" sz="2400" dirty="0" err="1" smtClean="0"/>
              <a:t>kokínko</a:t>
            </a:r>
            <a:r>
              <a:rPr lang="cs-CZ" sz="2400" dirty="0" smtClean="0"/>
              <a:t> přeskočí i přes </a:t>
            </a:r>
            <a:r>
              <a:rPr lang="cs-CZ" sz="2400" dirty="0" err="1" smtClean="0"/>
              <a:t>hovínko</a:t>
            </a:r>
            <a:r>
              <a:rPr lang="cs-CZ" sz="2400" dirty="0" smtClean="0"/>
              <a:t>: neslušné básničky pro chlapečky a holčičky (2008</a:t>
            </a:r>
            <a:r>
              <a:rPr lang="cs-CZ" sz="2400" dirty="0" smtClean="0"/>
              <a:t>, 2010</a:t>
            </a:r>
            <a:r>
              <a:rPr lang="cs-CZ" sz="2400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Radek Mikuláš</a:t>
            </a:r>
          </a:p>
          <a:p>
            <a:r>
              <a:rPr lang="cs-CZ" sz="2400" dirty="0" err="1" smtClean="0"/>
              <a:t>Blijící</a:t>
            </a:r>
            <a:r>
              <a:rPr lang="cs-CZ" sz="2400" dirty="0" smtClean="0"/>
              <a:t> lišky a jiná zvěrstva </a:t>
            </a:r>
            <a:endParaRPr lang="cs-CZ" sz="2400" dirty="0"/>
          </a:p>
        </p:txBody>
      </p:sp>
      <p:pic>
        <p:nvPicPr>
          <p:cNvPr id="5" name="Obrázek 4" descr="stažený soubor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1154">
            <a:off x="4291369" y="3179164"/>
            <a:ext cx="2823307" cy="3387968"/>
          </a:xfrm>
          <a:prstGeom prst="rect">
            <a:avLst/>
          </a:prstGeom>
        </p:spPr>
      </p:pic>
      <p:pic>
        <p:nvPicPr>
          <p:cNvPr id="4" name="Obrázek 3" descr="stažený soubor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0501">
            <a:off x="6100398" y="1657509"/>
            <a:ext cx="2746578" cy="2615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497118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e</a:t>
            </a:r>
            <a:r>
              <a:rPr lang="cs-CZ" dirty="0" smtClean="0"/>
              <a:t>ditor </a:t>
            </a:r>
            <a:r>
              <a:rPr lang="cs-CZ" b="1" dirty="0" smtClean="0"/>
              <a:t>Petr Šrámek</a:t>
            </a:r>
          </a:p>
          <a:p>
            <a:endParaRPr lang="cs-CZ" dirty="0" smtClean="0"/>
          </a:p>
          <a:p>
            <a:r>
              <a:rPr lang="cs-CZ" sz="2400" i="1" dirty="0" smtClean="0"/>
              <a:t>Nebe – peklo – ráj. Tyglík české poezie pro děti </a:t>
            </a:r>
            <a:r>
              <a:rPr lang="cs-CZ" sz="2400" dirty="0" smtClean="0"/>
              <a:t>(2009)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i="1" dirty="0" smtClean="0"/>
              <a:t>Hrábky, drápky, odpadky. Krasohled české poezie pro děti 19. Století</a:t>
            </a:r>
            <a:r>
              <a:rPr lang="cs-CZ" sz="2400" dirty="0" smtClean="0"/>
              <a:t> (2012)</a:t>
            </a:r>
            <a:endParaRPr lang="cs-CZ" sz="2400" dirty="0"/>
          </a:p>
        </p:txBody>
      </p:sp>
      <p:pic>
        <p:nvPicPr>
          <p:cNvPr id="4" name="Obrázek 3" descr="9788000024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7913">
            <a:off x="6034651" y="572165"/>
            <a:ext cx="2922644" cy="3314909"/>
          </a:xfrm>
          <a:prstGeom prst="rect">
            <a:avLst/>
          </a:prstGeom>
        </p:spPr>
      </p:pic>
      <p:pic>
        <p:nvPicPr>
          <p:cNvPr id="5" name="Obrázek 4" descr="stažený soubor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7002">
            <a:off x="5246190" y="4440078"/>
            <a:ext cx="2446658" cy="2789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Rysy dnešní poezie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2800" dirty="0" smtClean="0"/>
              <a:t>Starší autoři navazují na svoji dřívější tvorbu</a:t>
            </a:r>
          </a:p>
          <a:p>
            <a:pPr>
              <a:lnSpc>
                <a:spcPct val="170000"/>
              </a:lnSpc>
            </a:pPr>
            <a:r>
              <a:rPr lang="cs-CZ" sz="2800" dirty="0" smtClean="0"/>
              <a:t>Nová vydání starších děl</a:t>
            </a:r>
          </a:p>
          <a:p>
            <a:pPr>
              <a:lnSpc>
                <a:spcPct val="170000"/>
              </a:lnSpc>
            </a:pPr>
            <a:r>
              <a:rPr lang="cs-CZ" sz="2800" dirty="0" smtClean="0"/>
              <a:t>Návrat lyriky</a:t>
            </a:r>
          </a:p>
          <a:p>
            <a:pPr>
              <a:lnSpc>
                <a:spcPct val="170000"/>
              </a:lnSpc>
            </a:pPr>
            <a:r>
              <a:rPr lang="cs-CZ" sz="2800" dirty="0" smtClean="0"/>
              <a:t>Nonsensová poezie</a:t>
            </a:r>
            <a:endParaRPr lang="cs-CZ" sz="2800" dirty="0" smtClean="0"/>
          </a:p>
          <a:p>
            <a:pPr>
              <a:lnSpc>
                <a:spcPct val="170000"/>
              </a:lnSpc>
            </a:pPr>
            <a:r>
              <a:rPr lang="cs-CZ" sz="2800" dirty="0" smtClean="0"/>
              <a:t>Nonsens hraniční</a:t>
            </a:r>
          </a:p>
          <a:p>
            <a:pPr>
              <a:lnSpc>
                <a:spcPct val="170000"/>
              </a:lnSpc>
            </a:pPr>
            <a:r>
              <a:rPr lang="cs-CZ" sz="2800" dirty="0" smtClean="0"/>
              <a:t>Degradovaný nonsens</a:t>
            </a:r>
          </a:p>
          <a:p>
            <a:pPr>
              <a:lnSpc>
                <a:spcPct val="170000"/>
              </a:lnSpc>
            </a:pPr>
            <a:r>
              <a:rPr lang="cs-CZ" sz="2800" dirty="0" smtClean="0"/>
              <a:t>Antologie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a2712ec06fd9f85998e664517b311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2155">
            <a:off x="3701351" y="2945590"/>
            <a:ext cx="4932415" cy="33123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Starší </a:t>
            </a:r>
            <a:r>
              <a:rPr lang="cs-CZ" sz="3100" dirty="0" smtClean="0"/>
              <a:t>autoři navazují na svoji dřívější tvorbu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3816424" cy="511256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Josef </a:t>
            </a:r>
            <a:r>
              <a:rPr lang="cs-CZ" b="1" dirty="0" smtClean="0"/>
              <a:t>Brukner</a:t>
            </a:r>
          </a:p>
          <a:p>
            <a:pPr marL="0" indent="0">
              <a:buNone/>
            </a:pPr>
            <a:r>
              <a:rPr lang="cs-CZ" sz="2400" dirty="0" smtClean="0"/>
              <a:t>Lehkost, hravost, přirozenost, pohrávání si s rytmem</a:t>
            </a:r>
          </a:p>
          <a:p>
            <a:pPr marL="0" indent="0">
              <a:buNone/>
            </a:pPr>
            <a:r>
              <a:rPr lang="cs-CZ" sz="2400" dirty="0" smtClean="0"/>
              <a:t>Leporelo Samá voda (2007)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Starší autoři navazují na svoji dřívější tvorbu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4555232" cy="5115198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Věra </a:t>
            </a:r>
            <a:r>
              <a:rPr lang="cs-CZ" b="1" dirty="0" smtClean="0"/>
              <a:t>Provazníková</a:t>
            </a:r>
          </a:p>
          <a:p>
            <a:r>
              <a:rPr lang="cs-CZ" sz="2400" dirty="0" smtClean="0"/>
              <a:t>Folklór, metafora, hra s příběhy, rozvoj dětské fantazie</a:t>
            </a:r>
          </a:p>
          <a:p>
            <a:r>
              <a:rPr lang="cs-CZ" sz="2400" dirty="0" smtClean="0"/>
              <a:t>Piky, piky </a:t>
            </a:r>
            <a:r>
              <a:rPr lang="cs-CZ" sz="2400" dirty="0" err="1" smtClean="0"/>
              <a:t>ententýky</a:t>
            </a:r>
            <a:r>
              <a:rPr lang="cs-CZ" sz="2400" dirty="0" smtClean="0"/>
              <a:t> (2004)</a:t>
            </a:r>
          </a:p>
          <a:p>
            <a:r>
              <a:rPr lang="cs-CZ" sz="2400" dirty="0" err="1" smtClean="0"/>
              <a:t>Elce</a:t>
            </a:r>
            <a:r>
              <a:rPr lang="cs-CZ" sz="2400" dirty="0" smtClean="0"/>
              <a:t> </a:t>
            </a:r>
            <a:r>
              <a:rPr lang="cs-CZ" sz="2400" dirty="0" err="1" smtClean="0"/>
              <a:t>pelce</a:t>
            </a:r>
            <a:r>
              <a:rPr lang="cs-CZ" sz="2400" dirty="0" smtClean="0"/>
              <a:t> kotrmelce (2006)</a:t>
            </a:r>
          </a:p>
          <a:p>
            <a:r>
              <a:rPr lang="cs-CZ" sz="2400" dirty="0" err="1" smtClean="0"/>
              <a:t>Pošlem</a:t>
            </a:r>
            <a:r>
              <a:rPr lang="cs-CZ" sz="2400" dirty="0" smtClean="0"/>
              <a:t> Anku pro hádanku (2004) </a:t>
            </a:r>
          </a:p>
          <a:p>
            <a:r>
              <a:rPr lang="cs-CZ" sz="2400" dirty="0" smtClean="0"/>
              <a:t>Když na hrušce buchty zrály (2009)</a:t>
            </a:r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06481">
            <a:off x="5000870" y="2154204"/>
            <a:ext cx="4001226" cy="26936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6041">
            <a:off x="5395258" y="3985681"/>
            <a:ext cx="2562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978802461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9989">
            <a:off x="5348211" y="3452384"/>
            <a:ext cx="3307408" cy="29656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Starší autoři navazují na svoji dřívější tvorbu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Ivo Štuka </a:t>
            </a:r>
          </a:p>
          <a:p>
            <a:r>
              <a:rPr lang="cs-CZ" sz="2400" dirty="0" smtClean="0"/>
              <a:t>Kde bloudí velbloudi (2003)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b="1" dirty="0" smtClean="0"/>
              <a:t>Karel </a:t>
            </a:r>
            <a:r>
              <a:rPr lang="cs-CZ" b="1" dirty="0" err="1" smtClean="0"/>
              <a:t>Šiktanc</a:t>
            </a:r>
            <a:r>
              <a:rPr lang="cs-CZ" b="1" dirty="0" smtClean="0"/>
              <a:t> </a:t>
            </a:r>
          </a:p>
          <a:p>
            <a:r>
              <a:rPr lang="cs-CZ" sz="2400" dirty="0" smtClean="0"/>
              <a:t>Spadl buben do kedluben (2005)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albatros-kde-bloudi-velbloudi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1307">
            <a:off x="4505972" y="1831753"/>
            <a:ext cx="1501527" cy="2618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Starší autoři navazují na svoji dřívější tvorbu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Jiří Žáček</a:t>
            </a:r>
          </a:p>
          <a:p>
            <a:r>
              <a:rPr lang="cs-CZ" dirty="0" smtClean="0"/>
              <a:t>- obsahové vyprázdnění děl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Ivo </a:t>
            </a:r>
            <a:r>
              <a:rPr lang="cs-CZ" b="1" dirty="0" smtClean="0"/>
              <a:t>Odehnal</a:t>
            </a:r>
          </a:p>
          <a:p>
            <a:r>
              <a:rPr lang="cs-CZ" sz="2400" dirty="0" smtClean="0"/>
              <a:t>Barevná  abeceda (2001)</a:t>
            </a:r>
          </a:p>
          <a:p>
            <a:endParaRPr lang="cs-CZ" dirty="0" smtClean="0"/>
          </a:p>
          <a:p>
            <a:r>
              <a:rPr lang="cs-CZ" b="1" dirty="0" smtClean="0"/>
              <a:t>Jiří </a:t>
            </a:r>
            <a:r>
              <a:rPr lang="cs-CZ" b="1" dirty="0"/>
              <a:t>F</a:t>
            </a:r>
            <a:r>
              <a:rPr lang="cs-CZ" b="1" dirty="0" smtClean="0"/>
              <a:t>altus</a:t>
            </a:r>
            <a:endParaRPr lang="cs-CZ" b="1" dirty="0" smtClean="0"/>
          </a:p>
          <a:p>
            <a:r>
              <a:rPr lang="cs-CZ" sz="2400" dirty="0" smtClean="0"/>
              <a:t>Říká myška myšce (2005)</a:t>
            </a:r>
            <a:endParaRPr lang="cs-CZ" sz="2400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4097">
            <a:off x="4507628" y="2289990"/>
            <a:ext cx="2016224" cy="3107881"/>
          </a:xfrm>
          <a:prstGeom prst="rect">
            <a:avLst/>
          </a:prstGeom>
        </p:spPr>
      </p:pic>
      <p:pic>
        <p:nvPicPr>
          <p:cNvPr id="5" name="Obrázek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4379">
            <a:off x="6948264" y="3665333"/>
            <a:ext cx="1944216" cy="2858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Návrat lyriky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Radek Malý</a:t>
            </a:r>
          </a:p>
          <a:p>
            <a:r>
              <a:rPr lang="cs-CZ" sz="1400" dirty="0"/>
              <a:t>l</a:t>
            </a:r>
            <a:r>
              <a:rPr lang="cs-CZ" sz="1400" dirty="0" smtClean="0"/>
              <a:t>yrické </a:t>
            </a:r>
            <a:r>
              <a:rPr lang="cs-CZ" sz="1400" dirty="0" smtClean="0"/>
              <a:t>obrázky plné drobných akcí</a:t>
            </a:r>
          </a:p>
          <a:p>
            <a:r>
              <a:rPr lang="cs-CZ" sz="1400" dirty="0"/>
              <a:t>v</a:t>
            </a:r>
            <a:r>
              <a:rPr lang="cs-CZ" sz="1400" dirty="0" smtClean="0"/>
              <a:t>ýznamové </a:t>
            </a:r>
            <a:r>
              <a:rPr lang="cs-CZ" sz="1400" dirty="0" smtClean="0"/>
              <a:t>přesahy</a:t>
            </a:r>
          </a:p>
          <a:p>
            <a:r>
              <a:rPr lang="cs-CZ" sz="1400" dirty="0"/>
              <a:t>c</a:t>
            </a:r>
            <a:r>
              <a:rPr lang="cs-CZ" sz="1400" dirty="0" smtClean="0"/>
              <a:t>it </a:t>
            </a:r>
            <a:r>
              <a:rPr lang="cs-CZ" sz="1400" dirty="0" smtClean="0"/>
              <a:t>pro práci s jazykem a slovem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Kam až smí smích (2009</a:t>
            </a:r>
            <a:r>
              <a:rPr lang="cs-CZ" sz="2400" dirty="0" smtClean="0"/>
              <a:t>)</a:t>
            </a:r>
            <a:endParaRPr lang="cs-CZ" sz="2400" dirty="0" smtClean="0"/>
          </a:p>
          <a:p>
            <a:r>
              <a:rPr lang="cs-CZ" sz="2400" dirty="0" smtClean="0"/>
              <a:t>Listonoš vítr (2011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Moře slané vody (2013)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8062">
            <a:off x="6482432" y="1092471"/>
            <a:ext cx="2143125" cy="2133600"/>
          </a:xfrm>
          <a:prstGeom prst="rect">
            <a:avLst/>
          </a:prstGeom>
        </p:spPr>
      </p:pic>
      <p:pic>
        <p:nvPicPr>
          <p:cNvPr id="5" name="Obrázek 4" descr="kam-az-smi-smi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5385">
            <a:off x="5071186" y="3890900"/>
            <a:ext cx="28575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Návrat lyriky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971182"/>
          </a:xfrm>
        </p:spPr>
        <p:txBody>
          <a:bodyPr/>
          <a:lstStyle/>
          <a:p>
            <a:r>
              <a:rPr lang="cs-CZ" dirty="0" err="1" smtClean="0"/>
              <a:t>Daisy</a:t>
            </a:r>
            <a:r>
              <a:rPr lang="cs-CZ" dirty="0" smtClean="0"/>
              <a:t> Mrázková</a:t>
            </a:r>
            <a:endParaRPr lang="cs-CZ" sz="2400" dirty="0" smtClean="0"/>
          </a:p>
          <a:p>
            <a:r>
              <a:rPr lang="cs-CZ" sz="2400" dirty="0" smtClean="0"/>
              <a:t>Písně mravenčí chůvy (2009)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Josef </a:t>
            </a:r>
            <a:r>
              <a:rPr lang="cs-CZ" dirty="0" err="1" smtClean="0"/>
              <a:t>Hiršal</a:t>
            </a:r>
            <a:endParaRPr lang="cs-CZ" dirty="0" smtClean="0"/>
          </a:p>
          <a:p>
            <a:r>
              <a:rPr lang="cs-CZ" sz="2400" dirty="0" err="1" smtClean="0"/>
              <a:t>Hiršalův</a:t>
            </a:r>
            <a:r>
              <a:rPr lang="cs-CZ" sz="2400" dirty="0" smtClean="0"/>
              <a:t> skicák aneb básně &amp; </a:t>
            </a:r>
            <a:r>
              <a:rPr lang="cs-CZ" sz="2400" dirty="0" err="1" smtClean="0"/>
              <a:t>domalovánky</a:t>
            </a:r>
            <a:r>
              <a:rPr lang="cs-CZ" sz="2400" dirty="0" smtClean="0"/>
              <a:t> pro děti</a:t>
            </a: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4136">
            <a:off x="6276146" y="3911738"/>
            <a:ext cx="2667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stažený soubor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5139">
            <a:off x="4140586" y="1341402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Nonsens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obliba 80.–90. léta 20. století</a:t>
            </a:r>
          </a:p>
          <a:p>
            <a:endParaRPr lang="cs-CZ" dirty="0" smtClean="0"/>
          </a:p>
          <a:p>
            <a:r>
              <a:rPr lang="cs-CZ" b="1" dirty="0" smtClean="0"/>
              <a:t>Jiří </a:t>
            </a:r>
            <a:r>
              <a:rPr lang="cs-CZ" b="1" dirty="0" err="1" smtClean="0"/>
              <a:t>Weinberger</a:t>
            </a:r>
            <a:endParaRPr lang="cs-CZ" b="1" dirty="0" smtClean="0"/>
          </a:p>
          <a:p>
            <a:r>
              <a:rPr lang="cs-CZ" sz="2400" dirty="0" smtClean="0"/>
              <a:t>Povídá pondělí úterku (1995)</a:t>
            </a:r>
          </a:p>
          <a:p>
            <a:r>
              <a:rPr lang="cs-CZ" sz="2400" dirty="0" err="1" smtClean="0"/>
              <a:t>Ac</a:t>
            </a:r>
            <a:r>
              <a:rPr lang="cs-CZ" sz="2400" dirty="0" smtClean="0"/>
              <a:t> ty plachty (1996)</a:t>
            </a:r>
            <a:endParaRPr lang="cs-CZ" sz="2400" dirty="0"/>
          </a:p>
        </p:txBody>
      </p:sp>
      <p:pic>
        <p:nvPicPr>
          <p:cNvPr id="4" name="Obrázek 3" descr="ach-ty-plachty-kde-je-m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5361">
            <a:off x="6228184" y="2204864"/>
            <a:ext cx="2686050" cy="3638550"/>
          </a:xfrm>
          <a:prstGeom prst="rect">
            <a:avLst/>
          </a:prstGeom>
        </p:spPr>
      </p:pic>
      <p:pic>
        <p:nvPicPr>
          <p:cNvPr id="5" name="Obrázek 4" descr="629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6486">
            <a:off x="3779912" y="4077072"/>
            <a:ext cx="2512841" cy="24877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</TotalTime>
  <Words>353</Words>
  <Application>Microsoft Office PowerPoint</Application>
  <PresentationFormat>Předvádění na obrazovce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Integrál</vt:lpstr>
      <vt:lpstr>SOUČASNÁ AUTORSKÁ POEZIE </vt:lpstr>
      <vt:lpstr>Rysy dnešní poezie pro děti</vt:lpstr>
      <vt:lpstr>    Starší autoři navazují na svoji dřívější tvorbu </vt:lpstr>
      <vt:lpstr>Starší autoři navazují na svoji dřívější tvorbu</vt:lpstr>
      <vt:lpstr>Starší autoři navazují na svoji dřívější tvorbu</vt:lpstr>
      <vt:lpstr>Starší autoři navazují na svoji dřívější tvorbu</vt:lpstr>
      <vt:lpstr>Návrat lyriky</vt:lpstr>
      <vt:lpstr>Návrat lyriky</vt:lpstr>
      <vt:lpstr>Nonsens</vt:lpstr>
      <vt:lpstr>Nové přístupy k nonsensu</vt:lpstr>
      <vt:lpstr>Hraniční nonsens</vt:lpstr>
      <vt:lpstr>Degradovaný nonsens</vt:lpstr>
      <vt:lpstr>ANTOLOGIE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autorské osobnosti a jejich   přínos do současné poezie</dc:title>
  <dc:creator>Klein</dc:creator>
  <cp:lastModifiedBy>Lavičková</cp:lastModifiedBy>
  <cp:revision>13</cp:revision>
  <dcterms:created xsi:type="dcterms:W3CDTF">2014-03-23T15:33:40Z</dcterms:created>
  <dcterms:modified xsi:type="dcterms:W3CDTF">2014-12-03T16:32:19Z</dcterms:modified>
</cp:coreProperties>
</file>