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723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3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59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41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42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05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51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12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81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37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30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C2ADF-9341-466E-97E1-992BD316F9A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59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81128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1196752"/>
            <a:ext cx="8676456" cy="216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spc="600" dirty="0"/>
              <a:t>Zlatý fond literatury </a:t>
            </a:r>
            <a:r>
              <a:rPr lang="cs-CZ" sz="4400" b="1" spc="600" dirty="0" smtClean="0"/>
              <a:t/>
            </a:r>
            <a:br>
              <a:rPr lang="cs-CZ" sz="4400" b="1" spc="600" dirty="0" smtClean="0"/>
            </a:br>
            <a:r>
              <a:rPr lang="cs-CZ" sz="4400" b="1" spc="600" dirty="0" smtClean="0"/>
              <a:t>pro </a:t>
            </a:r>
            <a:r>
              <a:rPr lang="cs-CZ" sz="4400" b="1" spc="600" dirty="0"/>
              <a:t>děti a mládež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55776" y="357301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Hana Lavičková, 173654@mail.muni.cz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1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by.org/fileadmin/template/main/ibb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0"/>
            <a:ext cx="4000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982" y="4581128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-27384"/>
            <a:ext cx="5062732" cy="792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Zlatý fond české literatury </a:t>
            </a:r>
            <a:br>
              <a:rPr lang="cs-CZ" sz="2400" b="1" dirty="0" smtClean="0"/>
            </a:br>
            <a:r>
              <a:rPr lang="cs-CZ" sz="2400" b="1" dirty="0" smtClean="0"/>
              <a:t>pro děti a mládež</a:t>
            </a:r>
            <a:endParaRPr lang="cs-CZ" sz="2400" b="1" dirty="0"/>
          </a:p>
        </p:txBody>
      </p:sp>
      <p:sp>
        <p:nvSpPr>
          <p:cNvPr id="4" name="Obdélník 3"/>
          <p:cNvSpPr/>
          <p:nvPr/>
        </p:nvSpPr>
        <p:spPr>
          <a:xfrm>
            <a:off x="683568" y="1340768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otevřený soubor umělecky hodnotných a čtenářsky prověřených literárních děl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p</a:t>
            </a:r>
            <a:r>
              <a:rPr lang="cs-CZ" sz="3200" dirty="0" smtClean="0"/>
              <a:t>rojevem a nositelem národní paměti a národního vědomí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z</a:t>
            </a:r>
            <a:r>
              <a:rPr lang="cs-CZ" sz="3200" dirty="0" smtClean="0"/>
              <a:t>achycuje hodnoty, postoje a životní pocity, které národ sdílel společně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p</a:t>
            </a:r>
            <a:r>
              <a:rPr lang="cs-CZ" sz="3200" dirty="0" smtClean="0"/>
              <a:t>ředstavuje pojítko mezi generacemi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p</a:t>
            </a:r>
            <a:r>
              <a:rPr lang="cs-CZ" sz="3200" dirty="0" smtClean="0"/>
              <a:t>roměňuje se v závislosti na společenskohistorickém vývoji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9449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by.org/fileadmin/template/main/ibb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0"/>
            <a:ext cx="4000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3568" y="1340768"/>
            <a:ext cx="763284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IBBY </a:t>
            </a:r>
            <a:r>
              <a:rPr lang="cs-CZ" sz="3200" i="1" dirty="0" smtClean="0"/>
              <a:t>(</a:t>
            </a:r>
            <a:r>
              <a:rPr lang="en-US" sz="3200" i="1" dirty="0" smtClean="0"/>
              <a:t>International </a:t>
            </a:r>
            <a:r>
              <a:rPr lang="en-US" sz="3200" i="1" dirty="0"/>
              <a:t>Board on Books for Young </a:t>
            </a:r>
            <a:r>
              <a:rPr lang="en-US" sz="3200" i="1" dirty="0" smtClean="0"/>
              <a:t>People</a:t>
            </a:r>
            <a:r>
              <a:rPr lang="cs-CZ" sz="3200" i="1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i="1" dirty="0" smtClean="0"/>
              <a:t>Čestná listina IBBY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Časopis </a:t>
            </a:r>
            <a:r>
              <a:rPr lang="cs-CZ" sz="3200" dirty="0" err="1"/>
              <a:t>Bookbird</a:t>
            </a: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Cena Hanse Christiana Andersena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Bohumil </a:t>
            </a:r>
            <a:r>
              <a:rPr lang="cs-CZ" sz="3200" dirty="0" smtClean="0"/>
              <a:t>Říha (1980), </a:t>
            </a:r>
            <a:r>
              <a:rPr lang="cs-CZ" sz="3200" dirty="0"/>
              <a:t>Jiří Trnka, Květa </a:t>
            </a:r>
            <a:r>
              <a:rPr lang="cs-CZ" sz="3200" dirty="0" smtClean="0"/>
              <a:t>Pacovská, Petr </a:t>
            </a:r>
            <a:r>
              <a:rPr lang="cs-CZ" sz="3200" dirty="0" err="1" smtClean="0"/>
              <a:t>Sís</a:t>
            </a:r>
            <a:r>
              <a:rPr lang="cs-CZ" sz="3200" dirty="0" smtClean="0"/>
              <a:t> (2012)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Cena Astrid Lindgrenové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 smtClean="0"/>
              <a:t>Internationale</a:t>
            </a:r>
            <a:r>
              <a:rPr lang="cs-CZ" sz="3200" dirty="0" smtClean="0"/>
              <a:t> </a:t>
            </a:r>
            <a:r>
              <a:rPr lang="cs-CZ" sz="3200" dirty="0" err="1" smtClean="0"/>
              <a:t>Jugendbibliothek</a:t>
            </a:r>
            <a:r>
              <a:rPr lang="cs-CZ" sz="3200" dirty="0" smtClean="0"/>
              <a:t> in </a:t>
            </a:r>
            <a:r>
              <a:rPr lang="cs-CZ" sz="3200" dirty="0" err="1" smtClean="0"/>
              <a:t>München</a:t>
            </a: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 smtClean="0"/>
              <a:t>White</a:t>
            </a:r>
            <a:r>
              <a:rPr lang="cs-CZ" sz="3200" dirty="0" smtClean="0"/>
              <a:t> </a:t>
            </a:r>
            <a:r>
              <a:rPr lang="cs-CZ" sz="3200" dirty="0" err="1"/>
              <a:t>R</a:t>
            </a:r>
            <a:r>
              <a:rPr lang="cs-CZ" sz="3200" dirty="0" err="1" smtClean="0"/>
              <a:t>avens</a:t>
            </a:r>
            <a:endParaRPr lang="cs-CZ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endParaRPr lang="cs-CZ" sz="32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982" y="4581128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-27384"/>
            <a:ext cx="5062732" cy="792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Zlatý fond světové literatury </a:t>
            </a:r>
            <a:br>
              <a:rPr lang="cs-CZ" sz="2400" b="1" dirty="0" smtClean="0"/>
            </a:br>
            <a:r>
              <a:rPr lang="cs-CZ" sz="2400" b="1" dirty="0" smtClean="0"/>
              <a:t>pro děti a mládež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1387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by.org/fileadmin/template/main/ibb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0"/>
            <a:ext cx="4000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3568" y="1340768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aditivní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vývojová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výběrová</a:t>
            </a: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 smtClean="0"/>
              <a:t>kriterium</a:t>
            </a:r>
            <a:r>
              <a:rPr lang="cs-CZ" sz="3200" dirty="0" smtClean="0"/>
              <a:t> přenosnosti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 smtClean="0"/>
              <a:t>kriterium</a:t>
            </a:r>
            <a:r>
              <a:rPr lang="cs-CZ" sz="3200" dirty="0" smtClean="0"/>
              <a:t> </a:t>
            </a:r>
            <a:r>
              <a:rPr lang="cs-CZ" sz="3200" dirty="0" err="1" smtClean="0"/>
              <a:t>překladovosti</a:t>
            </a:r>
            <a:endParaRPr lang="cs-CZ" sz="3200" dirty="0" smtClean="0"/>
          </a:p>
          <a:p>
            <a:endParaRPr lang="cs-CZ" sz="32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982" y="4581128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-27384"/>
            <a:ext cx="5062732" cy="792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Koncepce světové literatury </a:t>
            </a:r>
            <a:br>
              <a:rPr lang="cs-CZ" sz="2400" b="1" dirty="0" smtClean="0"/>
            </a:br>
            <a:r>
              <a:rPr lang="cs-CZ" sz="2400" b="1" dirty="0" smtClean="0"/>
              <a:t>pro děti a mládež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49412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109</Words>
  <Application>Microsoft Office PowerPoint</Application>
  <PresentationFormat>Předvádění na obrazovce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sting-ntb</dc:creator>
  <cp:lastModifiedBy>sting-ntb</cp:lastModifiedBy>
  <cp:revision>9</cp:revision>
  <dcterms:created xsi:type="dcterms:W3CDTF">2013-11-06T19:04:08Z</dcterms:created>
  <dcterms:modified xsi:type="dcterms:W3CDTF">2013-11-08T12:17:54Z</dcterms:modified>
</cp:coreProperties>
</file>