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/>
              <a:t>Požadavky na obsah a didaktickou vybavenost čítanek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odle Zítková</a:t>
            </a:r>
            <a:r>
              <a:rPr lang="cs-CZ" dirty="0"/>
              <a:t>, 2009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37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48000" y="2197381"/>
            <a:ext cx="6096000" cy="2166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TimesNewRoman"/>
                <a:ea typeface="Calibri" panose="020F0502020204030204" pitchFamily="34" charset="0"/>
                <a:cs typeface="TimesNewRoman"/>
              </a:rPr>
              <a:t>1. Obsahová (textová) stránka: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a) texty umělecky hodnotné,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b) pestrost literárních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druhů </a:t>
            </a: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a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žánrů,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c) přiměřené zastoupení české a světové literatury,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d) přiměřené zastoupení ukázek z tzv. zlatého fondu (literárního dědictví) a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literatury</a:t>
            </a:r>
            <a:r>
              <a:rPr 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současné</a:t>
            </a: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e) jednotná přehledná kompozice (struktura).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01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048000" y="2641926"/>
            <a:ext cx="6096000" cy="12777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TimesNewRoman"/>
                <a:ea typeface="Calibri" panose="020F0502020204030204" pitchFamily="34" charset="0"/>
                <a:cs typeface="TimesNewRoman"/>
              </a:rPr>
              <a:t>2. Výtvarná stránka: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- spojení textu s ilustrací, nejlépe zařazení originálních ilustrací (především u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těch</a:t>
            </a:r>
            <a:r>
              <a:rPr 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ukázek</a:t>
            </a: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, kde ilustrace tvoří s daným textem tradiční jednotu).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048000" y="2197381"/>
            <a:ext cx="6096000" cy="24632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TimesNewRoman"/>
                <a:ea typeface="Calibri" panose="020F0502020204030204" pitchFamily="34" charset="0"/>
                <a:cs typeface="TimesNewRoman"/>
              </a:rPr>
              <a:t>3. Formální stránka</a:t>
            </a: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 - zařazení nezbytných informativních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prvků: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a) název zdroje (knihy, z níž je ukázka),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b) autor a alespoň stručná informace o něm,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c) výslovnost cizích slov a jmen,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d) vysvětlení méně známých reálií,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e) u překladu jazyk originálu, popř. jméno překladatele,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f) elementární výklad literárních pojmu.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83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048000" y="2790107"/>
            <a:ext cx="6096000" cy="9814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TimesNewRoman"/>
                <a:ea typeface="Calibri" panose="020F0502020204030204" pitchFamily="34" charset="0"/>
                <a:cs typeface="TimesNewRoman"/>
              </a:rPr>
              <a:t>4. Výběrovost: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- možnost volby textu pro žáky s různou čtenářskou dovedností (zejm. různá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délka</a:t>
            </a:r>
            <a:r>
              <a:rPr 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textu</a:t>
            </a: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).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9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048000" y="2049199"/>
            <a:ext cx="6096000" cy="275960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TimesNewRoman"/>
                <a:ea typeface="Calibri" panose="020F0502020204030204" pitchFamily="34" charset="0"/>
                <a:cs typeface="TimesNewRoman"/>
              </a:rPr>
              <a:t>5. Podnětnost: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- dostatek podnětu k další (společné i individuální) činnosti,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- možnost dalšího estetického využití (přednes, dramatizace, kreativní dotváření).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(V této souvislosti je třeba dodat, že podnětnost je dána jednak volbou textu,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jednak</a:t>
            </a:r>
            <a:r>
              <a:rPr 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NewRoman"/>
                <a:ea typeface="Calibri" panose="020F0502020204030204" pitchFamily="34" charset="0"/>
                <a:cs typeface="TimesNewRoman"/>
              </a:rPr>
              <a:t>přítomností </a:t>
            </a: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kvalitního didakticko-metodického aparátu.)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89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048000" y="2938289"/>
            <a:ext cx="6096000" cy="9814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TimesNewRoman"/>
                <a:ea typeface="Calibri" panose="020F0502020204030204" pitchFamily="34" charset="0"/>
                <a:cs typeface="TimesNewRoman"/>
              </a:rPr>
              <a:t>6. Realizace didakticko-metodického aparátu: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- zařazení otázek a úkolu k ukázkám,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NewRoman"/>
                <a:ea typeface="Calibri" panose="020F0502020204030204" pitchFamily="34" charset="0"/>
                <a:cs typeface="TimesNewRoman"/>
              </a:rPr>
              <a:t>- existence metodických pokynu pro učitele.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2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048000" y="3086471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TimesNewRoman"/>
                <a:ea typeface="Calibri" panose="020F0502020204030204" pitchFamily="34" charset="0"/>
                <a:cs typeface="TimesNewRoman"/>
              </a:rPr>
              <a:t>7. Uplatnění mezipředmětových i interdisciplinárních vztahů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653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Mýdlo</Template>
  <TotalTime>5</TotalTime>
  <Words>264</Words>
  <Application>Microsoft Office PowerPoint</Application>
  <PresentationFormat>Širokoúhlá obrazovka</PresentationFormat>
  <Paragraphs>28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Calibri</vt:lpstr>
      <vt:lpstr>Century Gothic</vt:lpstr>
      <vt:lpstr>Garamond</vt:lpstr>
      <vt:lpstr>Times New Roman</vt:lpstr>
      <vt:lpstr>TimesNewRoman</vt:lpstr>
      <vt:lpstr>Mýdlo</vt:lpstr>
      <vt:lpstr>Požadavky na obsah a didaktickou vybavenost čítanek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Požadavky na obsah a didaktickou vybavenost čítanek</dc:title>
  <dc:creator>Lavičková</dc:creator>
  <cp:lastModifiedBy>Lavičková</cp:lastModifiedBy>
  <cp:revision>1</cp:revision>
  <dcterms:created xsi:type="dcterms:W3CDTF">2014-12-11T10:48:00Z</dcterms:created>
  <dcterms:modified xsi:type="dcterms:W3CDTF">2014-12-11T10:53:59Z</dcterms:modified>
</cp:coreProperties>
</file>