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8"/>
  </p:notesMasterIdLst>
  <p:sldIdLst>
    <p:sldId id="256" r:id="rId2"/>
    <p:sldId id="286" r:id="rId3"/>
    <p:sldId id="287" r:id="rId4"/>
    <p:sldId id="314" r:id="rId5"/>
    <p:sldId id="313" r:id="rId6"/>
    <p:sldId id="285" r:id="rId7"/>
    <p:sldId id="307" r:id="rId8"/>
    <p:sldId id="308" r:id="rId9"/>
    <p:sldId id="309" r:id="rId10"/>
    <p:sldId id="310" r:id="rId11"/>
    <p:sldId id="311" r:id="rId12"/>
    <p:sldId id="312" r:id="rId13"/>
    <p:sldId id="274" r:id="rId14"/>
    <p:sldId id="284" r:id="rId15"/>
    <p:sldId id="279" r:id="rId16"/>
    <p:sldId id="283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660"/>
  </p:normalViewPr>
  <p:slideViewPr>
    <p:cSldViewPr>
      <p:cViewPr varScale="1">
        <p:scale>
          <a:sx n="88" d="100"/>
          <a:sy n="88" d="100"/>
        </p:scale>
        <p:origin x="-121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14.11.2014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14.11.2014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14.11.2014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14.11.2014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14.11.2014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14.11.2014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14.11.2014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14.11.2014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14.11.2014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14.11.2014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14.11.2014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14.11.2014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14.11.2014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MLfFhdcXJhA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ar.cz/s/2013/08/stropnicky.jpg" TargetMode="External"/><Relationship Id="rId2" Type="http://schemas.openxmlformats.org/officeDocument/2006/relationships/hyperlink" Target="http://eurozpravy.cz/pictures/photo/2014/09/05/bm0o0055_resize-1409939356-6cd07f46_660x371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dia.novinky.cz/578/395785-top_foto1-0foup.jpg?1381262406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img.ihned.cz/attachment.php/740/52568740/hqo9j2A3G487wByaLCRWNgTHQO1IuFnM/1114SPORT_FOTBAL_PRIPRAVA_CR_SLOVENSKO_7_378.jpg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VWgVvY5f0E" TargetMode="External"/><Relationship Id="rId2" Type="http://schemas.openxmlformats.org/officeDocument/2006/relationships/hyperlink" Target="http://www.youtube.com/watch?v=xf2ykDPw3rU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636912"/>
            <a:ext cx="3313355" cy="2880320"/>
          </a:xfrm>
        </p:spPr>
        <p:txBody>
          <a:bodyPr>
            <a:normAutofit/>
          </a:bodyPr>
          <a:lstStyle/>
          <a:p>
            <a:r>
              <a:rPr lang="cs-CZ" dirty="0" smtClean="0"/>
              <a:t>Mediální kultura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sz="2000" dirty="0" smtClean="0"/>
              <a:t>Marek Lollok</a:t>
            </a:r>
          </a:p>
        </p:txBody>
      </p:sp>
    </p:spTree>
    <p:extLst>
      <p:ext uri="{BB962C8B-B14F-4D97-AF65-F5344CB8AC3E}">
        <p14:creationId xmlns:p14="http://schemas.microsoft.com/office/powerpoint/2010/main" xmlns="" val="13536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2728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PRVKY A FUNKCE KOMUNIKACE</a:t>
            </a:r>
            <a:endParaRPr lang="cs-CZ" sz="2400" b="1" dirty="0">
              <a:latin typeface="Calibri" panose="020F0502020204030204" pitchFamily="34" charset="0"/>
            </a:endParaRPr>
          </a:p>
          <a:p>
            <a:endParaRPr lang="cs-CZ" sz="2400" b="1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referenční → poskytování informací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expresivní → vyjádření pocitů či emocí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konativní → ovlivňování chování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fatická </a:t>
            </a:r>
            <a:r>
              <a:rPr lang="cs-CZ" sz="2400" dirty="0" smtClean="0">
                <a:latin typeface="Calibri" panose="020F0502020204030204" pitchFamily="34" charset="0"/>
              </a:rPr>
              <a:t>→ vytváření nebo udržování sociálních vztahů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metajazyková </a:t>
            </a:r>
            <a:r>
              <a:rPr lang="cs-CZ" sz="2400" dirty="0" smtClean="0">
                <a:latin typeface="Calibri" panose="020F0502020204030204" pitchFamily="34" charset="0"/>
              </a:rPr>
              <a:t>→ dotýká se podstaty interakce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poetická </a:t>
            </a:r>
            <a:r>
              <a:rPr lang="cs-CZ" sz="2400" dirty="0" smtClean="0">
                <a:latin typeface="Calibri" panose="020F0502020204030204" pitchFamily="34" charset="0"/>
              </a:rPr>
              <a:t>→ zvýraznění textových charakteristik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764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36712"/>
            <a:ext cx="74888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latin typeface="Calibri" panose="020F0502020204030204" pitchFamily="34" charset="0"/>
              </a:rPr>
              <a:t>ZNAK</a:t>
            </a:r>
          </a:p>
          <a:p>
            <a:r>
              <a:rPr lang="cs-CZ" sz="2400" dirty="0">
                <a:latin typeface="Calibri" panose="020F0502020204030204" pitchFamily="34" charset="0"/>
              </a:rPr>
              <a:t>	     </a:t>
            </a:r>
            <a:endParaRPr lang="cs-CZ" sz="2400" dirty="0" smtClean="0">
              <a:latin typeface="Calibri" panose="020F0502020204030204" pitchFamily="34" charset="0"/>
            </a:endParaRPr>
          </a:p>
          <a:p>
            <a:r>
              <a:rPr lang="cs-CZ" sz="2400" b="1" dirty="0" smtClean="0">
                <a:latin typeface="Calibri" panose="020F0502020204030204" pitchFamily="34" charset="0"/>
              </a:rPr>
              <a:t>De </a:t>
            </a:r>
            <a:r>
              <a:rPr lang="cs-CZ" sz="2400" b="1" dirty="0" err="1" smtClean="0">
                <a:latin typeface="Calibri" panose="020F0502020204030204" pitchFamily="34" charset="0"/>
              </a:rPr>
              <a:t>Saussure</a:t>
            </a:r>
            <a:r>
              <a:rPr lang="cs-CZ" sz="2400" dirty="0" smtClean="0">
                <a:latin typeface="Calibri" panose="020F0502020204030204" pitchFamily="34" charset="0"/>
              </a:rPr>
              <a:t>: </a:t>
            </a:r>
          </a:p>
          <a:p>
            <a:r>
              <a:rPr lang="cs-CZ" sz="2400" dirty="0" smtClean="0">
                <a:latin typeface="Calibri" panose="020F0502020204030204" pitchFamily="34" charset="0"/>
              </a:rPr>
              <a:t>OZNAČOVANÉ (pojem)/OZNAČUJÍCÍ („zvukový obraz“)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r>
              <a:rPr lang="cs-CZ" sz="2400" b="1" dirty="0" smtClean="0">
                <a:latin typeface="Calibri" panose="020F0502020204030204" pitchFamily="34" charset="0"/>
              </a:rPr>
              <a:t>Ch. </a:t>
            </a:r>
            <a:r>
              <a:rPr lang="cs-CZ" sz="2400" b="1" dirty="0" err="1" smtClean="0">
                <a:latin typeface="Calibri" panose="020F0502020204030204" pitchFamily="34" charset="0"/>
              </a:rPr>
              <a:t>Sanders</a:t>
            </a:r>
            <a:r>
              <a:rPr lang="cs-CZ" sz="2400" b="1" dirty="0" smtClean="0">
                <a:latin typeface="Calibri" panose="020F0502020204030204" pitchFamily="34" charset="0"/>
              </a:rPr>
              <a:t> </a:t>
            </a:r>
            <a:r>
              <a:rPr lang="cs-CZ" sz="2400" b="1" dirty="0" err="1" smtClean="0">
                <a:latin typeface="Calibri" panose="020F0502020204030204" pitchFamily="34" charset="0"/>
              </a:rPr>
              <a:t>Peirce</a:t>
            </a:r>
            <a:r>
              <a:rPr lang="cs-CZ" sz="2400" dirty="0" smtClean="0">
                <a:latin typeface="Calibri" panose="020F0502020204030204" pitchFamily="34" charset="0"/>
              </a:rPr>
              <a:t>: Znak zastupuje něco jiného vzhledem k něčemu dalšímu.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</a:rPr>
              <a:t>-index</a:t>
            </a:r>
          </a:p>
          <a:p>
            <a:r>
              <a:rPr lang="cs-CZ" sz="2400" dirty="0">
                <a:latin typeface="Calibri" panose="020F0502020204030204" pitchFamily="34" charset="0"/>
              </a:rPr>
              <a:t>-</a:t>
            </a:r>
            <a:r>
              <a:rPr lang="cs-CZ" sz="2400" dirty="0" smtClean="0">
                <a:latin typeface="Calibri" panose="020F0502020204030204" pitchFamily="34" charset="0"/>
              </a:rPr>
              <a:t>ikon </a:t>
            </a:r>
          </a:p>
          <a:p>
            <a:r>
              <a:rPr lang="cs-CZ" sz="2400" dirty="0">
                <a:latin typeface="Calibri" panose="020F0502020204030204" pitchFamily="34" charset="0"/>
              </a:rPr>
              <a:t>-</a:t>
            </a:r>
            <a:r>
              <a:rPr lang="cs-CZ" sz="2400" dirty="0" smtClean="0">
                <a:latin typeface="Calibri" panose="020F0502020204030204" pitchFamily="34" charset="0"/>
              </a:rPr>
              <a:t>symbol</a:t>
            </a:r>
            <a:endParaRPr lang="cs-CZ" sz="2400" dirty="0">
              <a:latin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</a:rPr>
              <a:t>   </a:t>
            </a:r>
          </a:p>
          <a:p>
            <a:r>
              <a:rPr lang="cs-CZ" sz="2400" dirty="0">
                <a:latin typeface="Calibri" panose="020F0502020204030204" pitchFamily="34" charset="0"/>
              </a:rPr>
              <a:t> </a:t>
            </a:r>
          </a:p>
          <a:p>
            <a:r>
              <a:rPr lang="cs-CZ" sz="2400" dirty="0">
                <a:latin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43799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560840" cy="4468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800" b="1" dirty="0" smtClean="0">
                <a:latin typeface="Calibri" panose="020F0502020204030204" pitchFamily="34" charset="0"/>
              </a:rPr>
              <a:t>Lidská komunikace</a:t>
            </a:r>
          </a:p>
          <a:p>
            <a:pPr>
              <a:lnSpc>
                <a:spcPct val="90000"/>
              </a:lnSpc>
              <a:defRPr/>
            </a:pPr>
            <a:endParaRPr lang="cs-CZ" sz="2400" b="1" dirty="0" smtClean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400" b="1" dirty="0" smtClean="0">
                <a:latin typeface="Calibri" panose="020F0502020204030204" pitchFamily="34" charset="0"/>
              </a:rPr>
              <a:t>1/ </a:t>
            </a:r>
            <a:r>
              <a:rPr lang="cs-CZ" sz="2400" b="1" dirty="0">
                <a:latin typeface="Calibri" panose="020F0502020204030204" pitchFamily="34" charset="0"/>
              </a:rPr>
              <a:t>SYMBOLICKÁ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>
                <a:latin typeface="Calibri" panose="020F0502020204030204" pitchFamily="34" charset="0"/>
              </a:rPr>
              <a:t>SYMBOL je každý fenomén/znak, který podle specifické, výslovné nebo implicitní konvence nahrazuje a představuje jiný fenomén. 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cs-CZ" sz="2400" b="1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400" b="1" dirty="0">
                <a:latin typeface="Calibri" panose="020F0502020204030204" pitchFamily="34" charset="0"/>
                <a:hlinkClick r:id="rId2"/>
              </a:rPr>
              <a:t>http://www.youtube.com/watch?v=MLfFhdcXJhA</a:t>
            </a:r>
            <a:endParaRPr lang="cs-CZ" sz="2400" b="1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cs-CZ" sz="2400" b="1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400" b="1" dirty="0">
                <a:latin typeface="Calibri" panose="020F0502020204030204" pitchFamily="34" charset="0"/>
              </a:rPr>
              <a:t>2/ KÓDOVANÁ </a:t>
            </a:r>
            <a:endParaRPr lang="cs-CZ" sz="2400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400" dirty="0">
                <a:latin typeface="Calibri" panose="020F0502020204030204" pitchFamily="34" charset="0"/>
              </a:rPr>
              <a:t>jazyk formuje naši zkušenost. Jazyk např. odráží </a:t>
            </a:r>
            <a:r>
              <a:rPr lang="cs-CZ" sz="2400" dirty="0" smtClean="0">
                <a:latin typeface="Calibri" panose="020F0502020204030204" pitchFamily="34" charset="0"/>
              </a:rPr>
              <a:t>dominanci </a:t>
            </a:r>
            <a:r>
              <a:rPr lang="cs-CZ" sz="2400" dirty="0">
                <a:latin typeface="Calibri" panose="020F0502020204030204" pitchFamily="34" charset="0"/>
              </a:rPr>
              <a:t>jednoho rodu nad druhým. V angličtině je lidstvo </a:t>
            </a:r>
            <a:r>
              <a:rPr lang="cs-CZ" sz="2400" b="1" dirty="0">
                <a:latin typeface="Calibri" panose="020F0502020204030204" pitchFamily="34" charset="0"/>
              </a:rPr>
              <a:t>MANKIND </a:t>
            </a:r>
            <a:r>
              <a:rPr lang="cs-CZ" sz="2400" dirty="0">
                <a:latin typeface="Calibri" panose="020F0502020204030204" pitchFamily="34" charset="0"/>
              </a:rPr>
              <a:t>(MAN), </a:t>
            </a:r>
            <a:r>
              <a:rPr lang="cs-CZ" sz="2400" dirty="0" smtClean="0">
                <a:latin typeface="Calibri" panose="020F0502020204030204" pitchFamily="34" charset="0"/>
              </a:rPr>
              <a:t>vdaná </a:t>
            </a:r>
            <a:r>
              <a:rPr lang="cs-CZ" sz="2400" dirty="0">
                <a:latin typeface="Calibri" panose="020F0502020204030204" pitchFamily="34" charset="0"/>
              </a:rPr>
              <a:t>žena </a:t>
            </a:r>
            <a:r>
              <a:rPr lang="cs-CZ" sz="2400" b="1" dirty="0">
                <a:latin typeface="Calibri" panose="020F0502020204030204" pitchFamily="34" charset="0"/>
              </a:rPr>
              <a:t>MRS</a:t>
            </a:r>
            <a:r>
              <a:rPr lang="cs-CZ" sz="2400" dirty="0">
                <a:latin typeface="Calibri" panose="020F0502020204030204" pitchFamily="34" charset="0"/>
              </a:rPr>
              <a:t> (jako odvozenina od MR).</a:t>
            </a:r>
            <a:endParaRPr lang="cs-CZ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78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764704"/>
            <a:ext cx="756084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Způsoby studia médií</a:t>
            </a:r>
            <a:endParaRPr lang="cs-CZ" sz="2800" b="1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8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obsahová analýza</a:t>
            </a:r>
          </a:p>
          <a:p>
            <a:pPr marL="285750" indent="-285750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obrazová </a:t>
            </a:r>
            <a:r>
              <a:rPr lang="cs-CZ" sz="2600" dirty="0">
                <a:latin typeface="Calibri" panose="020F0502020204030204" pitchFamily="34" charset="0"/>
              </a:rPr>
              <a:t>analýza (</a:t>
            </a:r>
            <a:r>
              <a:rPr lang="cs-CZ" sz="2600" dirty="0">
                <a:latin typeface="Calibri" panose="020F0502020204030204" pitchFamily="34" charset="0"/>
                <a:hlinkClick r:id="rId2"/>
              </a:rPr>
              <a:t>http://</a:t>
            </a:r>
            <a:r>
              <a:rPr lang="cs-CZ" sz="2600" dirty="0" smtClean="0">
                <a:latin typeface="Calibri" panose="020F0502020204030204" pitchFamily="34" charset="0"/>
                <a:hlinkClick r:id="rId2"/>
              </a:rPr>
              <a:t>eurozpravy.cz/</a:t>
            </a:r>
            <a:r>
              <a:rPr lang="cs-CZ" sz="2600" dirty="0" err="1" smtClean="0">
                <a:latin typeface="Calibri" panose="020F0502020204030204" pitchFamily="34" charset="0"/>
                <a:hlinkClick r:id="rId2"/>
              </a:rPr>
              <a:t>pictures</a:t>
            </a:r>
            <a:r>
              <a:rPr lang="cs-CZ" sz="2600" dirty="0" smtClean="0">
                <a:latin typeface="Calibri" panose="020F0502020204030204" pitchFamily="34" charset="0"/>
                <a:hlinkClick r:id="rId2"/>
              </a:rPr>
              <a:t>/</a:t>
            </a:r>
            <a:r>
              <a:rPr lang="cs-CZ" sz="2600" dirty="0" err="1" smtClean="0">
                <a:latin typeface="Calibri" panose="020F0502020204030204" pitchFamily="34" charset="0"/>
                <a:hlinkClick r:id="rId2"/>
              </a:rPr>
              <a:t>photo</a:t>
            </a:r>
            <a:r>
              <a:rPr lang="cs-CZ" sz="2600" dirty="0" smtClean="0">
                <a:latin typeface="Calibri" panose="020F0502020204030204" pitchFamily="34" charset="0"/>
                <a:hlinkClick r:id="rId2"/>
              </a:rPr>
              <a:t>/2014/09/05/bm0o0055_resize-1409939356-6cd07f46_660x371.jpg</a:t>
            </a:r>
            <a:r>
              <a:rPr lang="cs-CZ" sz="2600" dirty="0">
                <a:latin typeface="Calibri" panose="020F0502020204030204" pitchFamily="34" charset="0"/>
              </a:rPr>
              <a:t>; </a:t>
            </a:r>
            <a:r>
              <a:rPr lang="cs-CZ" sz="2600" dirty="0">
                <a:latin typeface="Calibri" panose="020F0502020204030204" pitchFamily="34" charset="0"/>
                <a:hlinkClick r:id="rId3"/>
              </a:rPr>
              <a:t>http://</a:t>
            </a:r>
            <a:r>
              <a:rPr lang="cs-CZ" sz="2600" dirty="0" smtClean="0">
                <a:latin typeface="Calibri" panose="020F0502020204030204" pitchFamily="34" charset="0"/>
                <a:hlinkClick r:id="rId3"/>
              </a:rPr>
              <a:t>www.mediar.cz/s/2013/08/stropnicky.jpg</a:t>
            </a:r>
            <a:r>
              <a:rPr lang="cs-CZ" sz="2600" dirty="0">
                <a:latin typeface="Calibri" panose="020F0502020204030204" pitchFamily="34" charset="0"/>
              </a:rPr>
              <a:t>; </a:t>
            </a:r>
            <a:r>
              <a:rPr lang="cs-CZ" sz="2600" dirty="0">
                <a:latin typeface="Calibri" panose="020F0502020204030204" pitchFamily="34" charset="0"/>
                <a:hlinkClick r:id="rId4"/>
              </a:rPr>
              <a:t>http://</a:t>
            </a:r>
            <a:r>
              <a:rPr lang="cs-CZ" sz="2600" dirty="0" smtClean="0">
                <a:latin typeface="Calibri" panose="020F0502020204030204" pitchFamily="34" charset="0"/>
                <a:hlinkClick r:id="rId4"/>
              </a:rPr>
              <a:t>media.novinky.cz/578/395785-top_foto1-0foup.jpg?1381262406</a:t>
            </a:r>
            <a:r>
              <a:rPr lang="cs-CZ" sz="2600" dirty="0" smtClean="0">
                <a:latin typeface="Calibri" panose="020F0502020204030204" pitchFamily="34" charset="0"/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další (sekundární zdroje informací)</a:t>
            </a:r>
          </a:p>
          <a:p>
            <a:pPr marL="285750" indent="-285750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zkoumání reakcí příjemců (zkoumání zpětné vazby)</a:t>
            </a:r>
          </a:p>
          <a:p>
            <a:pPr marL="285750" indent="-285750">
              <a:buFontTx/>
              <a:buChar char="-"/>
            </a:pPr>
            <a:endParaRPr lang="cs-CZ" sz="28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282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03228" y="764704"/>
            <a:ext cx="7416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textová analýza 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sémiotická analýza</a:t>
            </a:r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strukturní analýza – sleduje organizační principy, podle nichž je text uspořádán; jedná se spíše o zjišťování, </a:t>
            </a:r>
            <a:r>
              <a:rPr lang="cs-CZ" sz="2400" i="1" dirty="0">
                <a:latin typeface="Calibri" panose="020F0502020204030204" pitchFamily="34" charset="0"/>
              </a:rPr>
              <a:t>jak</a:t>
            </a:r>
            <a:r>
              <a:rPr lang="cs-CZ" sz="2400" dirty="0">
                <a:latin typeface="Calibri" panose="020F0502020204030204" pitchFamily="34" charset="0"/>
              </a:rPr>
              <a:t> je význam do textu vkládán, nikoli o </a:t>
            </a:r>
            <a:r>
              <a:rPr lang="cs-CZ" sz="2400" i="1" dirty="0">
                <a:latin typeface="Calibri" panose="020F0502020204030204" pitchFamily="34" charset="0"/>
              </a:rPr>
              <a:t>jaký</a:t>
            </a:r>
            <a:r>
              <a:rPr lang="cs-CZ" sz="2400" dirty="0">
                <a:latin typeface="Calibri" panose="020F0502020204030204" pitchFamily="34" charset="0"/>
              </a:rPr>
              <a:t> význam jde</a:t>
            </a:r>
          </a:p>
        </p:txBody>
      </p:sp>
    </p:spTree>
    <p:extLst>
      <p:ext uri="{BB962C8B-B14F-4D97-AF65-F5344CB8AC3E}">
        <p14:creationId xmlns:p14="http://schemas.microsoft.com/office/powerpoint/2010/main" xmlns="" val="129933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36712"/>
            <a:ext cx="748883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Binární opozice</a:t>
            </a:r>
          </a:p>
          <a:p>
            <a:endParaRPr lang="cs-CZ" sz="2400" b="1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protikladné </a:t>
            </a:r>
            <a:r>
              <a:rPr lang="cs-CZ" sz="2400" dirty="0" smtClean="0">
                <a:latin typeface="Calibri" panose="020F0502020204030204" pitchFamily="34" charset="0"/>
              </a:rPr>
              <a:t>pojmy či koncepty, které lze vyčíst z textu (obvykle </a:t>
            </a:r>
            <a:r>
              <a:rPr lang="cs-CZ" sz="2400" dirty="0" smtClean="0">
                <a:latin typeface="Calibri" panose="020F0502020204030204" pitchFamily="34" charset="0"/>
              </a:rPr>
              <a:t>kontrastní, </a:t>
            </a:r>
            <a:r>
              <a:rPr lang="cs-CZ" sz="2400" dirty="0" err="1" smtClean="0">
                <a:latin typeface="Calibri" panose="020F0502020204030204" pitchFamily="34" charset="0"/>
              </a:rPr>
              <a:t>konflitní</a:t>
            </a:r>
            <a:r>
              <a:rPr lang="cs-CZ" sz="2400" dirty="0" smtClean="0">
                <a:latin typeface="Calibri" panose="020F0502020204030204" pitchFamily="34" charset="0"/>
              </a:rPr>
              <a:t>)</a:t>
            </a:r>
          </a:p>
          <a:p>
            <a:pPr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např. střet dobra a zla, mužského a ženského principu apod.</a:t>
            </a:r>
          </a:p>
          <a:p>
            <a:pPr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č</a:t>
            </a:r>
            <a:r>
              <a:rPr lang="cs-CZ" sz="2400" dirty="0" smtClean="0">
                <a:latin typeface="Calibri" panose="020F0502020204030204" pitchFamily="34" charset="0"/>
              </a:rPr>
              <a:t>asto navázány na stereotypy</a:t>
            </a:r>
            <a:endParaRPr lang="cs-CZ" sz="2400" dirty="0" smtClean="0">
              <a:latin typeface="Calibri" panose="020F0502020204030204" pitchFamily="34" charset="0"/>
            </a:endParaRPr>
          </a:p>
          <a:p>
            <a:endParaRPr lang="cs-CZ" sz="2400" dirty="0">
              <a:latin typeface="Calibri" panose="020F0502020204030204" pitchFamily="34" charset="0"/>
            </a:endParaRPr>
          </a:p>
          <a:p>
            <a:pPr marL="285750" indent="-285750"/>
            <a:endParaRPr lang="cs-CZ" sz="2400" i="1" dirty="0" smtClean="0">
              <a:latin typeface="Calibri" panose="020F0502020204030204" pitchFamily="34" charset="0"/>
            </a:endParaRPr>
          </a:p>
          <a:p>
            <a:pPr marL="285750" indent="-285750"/>
            <a:r>
              <a:rPr lang="cs-CZ" sz="2400" i="1" dirty="0" smtClean="0">
                <a:latin typeface="Calibri" panose="020F0502020204030204" pitchFamily="34" charset="0"/>
                <a:hlinkClick r:id="rId2"/>
              </a:rPr>
              <a:t>http://img.ihned.cz/attachment.php/740/52568740/hqo9j2A3G487wByaLCRWNgTHQO1IuFnM/1114SPORT_FOTBAL_PRIPRAVA_CR_SLOVENSKO_7_378.jpg</a:t>
            </a:r>
            <a:endParaRPr lang="cs-CZ" sz="2400" i="1" dirty="0" smtClean="0">
              <a:latin typeface="Calibri" panose="020F0502020204030204" pitchFamily="34" charset="0"/>
            </a:endParaRPr>
          </a:p>
          <a:p>
            <a:pPr marL="285750" indent="-285750"/>
            <a:endParaRPr lang="cs-CZ" i="1" dirty="0" smtClean="0"/>
          </a:p>
          <a:p>
            <a:pPr marL="285750" indent="-285750"/>
            <a:endParaRPr lang="cs-CZ" i="1" dirty="0" smtClean="0">
              <a:latin typeface="Calibri" panose="020F0502020204030204" pitchFamily="34" charset="0"/>
            </a:endParaRPr>
          </a:p>
          <a:p>
            <a:pPr marL="285750" indent="-285750"/>
            <a:endParaRPr lang="cs-CZ" i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280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764704"/>
            <a:ext cx="756084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Narativní struktura</a:t>
            </a:r>
            <a:endParaRPr lang="cs-CZ" sz="2800" b="1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(</a:t>
            </a:r>
            <a:r>
              <a:rPr lang="cs-CZ" sz="2400" dirty="0" err="1" smtClean="0">
                <a:latin typeface="Calibri" panose="020F0502020204030204" pitchFamily="34" charset="0"/>
              </a:rPr>
              <a:t>narace</a:t>
            </a:r>
            <a:r>
              <a:rPr lang="cs-CZ" sz="2400" dirty="0" smtClean="0">
                <a:latin typeface="Calibri" panose="020F0502020204030204" pitchFamily="34" charset="0"/>
              </a:rPr>
              <a:t> = vyprávění; dějová linie, příběh, drama)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nejen CO se vypráví, ale i JAK se vypráví → nejen pochopení toho, co text znamená, ale co „má“ znamenat</a:t>
            </a:r>
          </a:p>
          <a:p>
            <a:pPr marL="285750" indent="-285750">
              <a:buFontTx/>
              <a:buChar char="-"/>
            </a:pPr>
            <a:endParaRPr lang="cs-CZ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28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70485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Zpravodajství</a:t>
            </a:r>
          </a:p>
          <a:p>
            <a:endParaRPr lang="cs-CZ" sz="2400" b="1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specifický typ mediálních sdělení s vysokou mírou předvídatelnosti, pravidelnosti, stereotypnosti a ustálenosti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významný zdroj informací o světě; publikum má obecně sklon vnímat zprávy jako dosti věrný obraz skutečnosti, ne-li přímo jako její zrcadlový obraz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nutnost </a:t>
            </a:r>
            <a:r>
              <a:rPr lang="cs-CZ" sz="2400" b="1" dirty="0" smtClean="0">
                <a:latin typeface="Calibri" panose="020F0502020204030204" pitchFamily="34" charset="0"/>
              </a:rPr>
              <a:t>„</a:t>
            </a:r>
            <a:r>
              <a:rPr lang="cs-CZ" sz="2400" b="1" dirty="0" err="1" smtClean="0">
                <a:latin typeface="Calibri" panose="020F0502020204030204" pitchFamily="34" charset="0"/>
              </a:rPr>
              <a:t>demýtizace</a:t>
            </a:r>
            <a:r>
              <a:rPr lang="cs-CZ" sz="2400" b="1" dirty="0" smtClean="0">
                <a:latin typeface="Calibri" panose="020F0502020204030204" pitchFamily="34" charset="0"/>
              </a:rPr>
              <a:t> </a:t>
            </a:r>
            <a:r>
              <a:rPr lang="cs-CZ" sz="2400" b="1" dirty="0">
                <a:latin typeface="Calibri" panose="020F0502020204030204" pitchFamily="34" charset="0"/>
              </a:rPr>
              <a:t>zpráv“</a:t>
            </a:r>
          </a:p>
          <a:p>
            <a:pPr marL="342900" indent="-3429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365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20688"/>
            <a:ext cx="763284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>
              <a:latin typeface="Calibri" panose="020F0502020204030204" pitchFamily="34" charset="0"/>
            </a:endParaRPr>
          </a:p>
          <a:p>
            <a:r>
              <a:rPr lang="cs-CZ" sz="2800" b="1" dirty="0" smtClean="0">
                <a:latin typeface="Calibri" panose="020F0502020204030204" pitchFamily="34" charset="0"/>
              </a:rPr>
              <a:t>Sběr zpráv</a:t>
            </a:r>
          </a:p>
          <a:p>
            <a:endParaRPr lang="cs-CZ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zprávy jsou druh obsahů, jež jsou vždy umělé – jsou vytvářené (konstruované)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výběr událostí a způsob jejich zpracování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etnocentrická povaha zpravodajství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co je to dobře sestavená zpráva? – zažitá představa, že má obsahovat sdělení o tom, </a:t>
            </a:r>
            <a:r>
              <a:rPr lang="cs-CZ" sz="2400" b="1" dirty="0" smtClean="0">
                <a:latin typeface="Calibri" panose="020F0502020204030204" pitchFamily="34" charset="0"/>
              </a:rPr>
              <a:t>kdo</a:t>
            </a:r>
            <a:r>
              <a:rPr lang="cs-CZ" sz="2400" dirty="0" smtClean="0">
                <a:latin typeface="Calibri" panose="020F0502020204030204" pitchFamily="34" charset="0"/>
              </a:rPr>
              <a:t>, udělal </a:t>
            </a:r>
            <a:r>
              <a:rPr lang="cs-CZ" sz="2400" b="1" dirty="0" smtClean="0">
                <a:latin typeface="Calibri" panose="020F0502020204030204" pitchFamily="34" charset="0"/>
              </a:rPr>
              <a:t>co</a:t>
            </a:r>
            <a:r>
              <a:rPr lang="cs-CZ" sz="2400" dirty="0" smtClean="0">
                <a:latin typeface="Calibri" panose="020F0502020204030204" pitchFamily="34" charset="0"/>
              </a:rPr>
              <a:t>, </a:t>
            </a:r>
            <a:r>
              <a:rPr lang="cs-CZ" sz="2400" b="1" dirty="0" smtClean="0">
                <a:latin typeface="Calibri" panose="020F0502020204030204" pitchFamily="34" charset="0"/>
              </a:rPr>
              <a:t>kdy</a:t>
            </a:r>
            <a:r>
              <a:rPr lang="cs-CZ" sz="2400" dirty="0" smtClean="0">
                <a:latin typeface="Calibri" panose="020F0502020204030204" pitchFamily="34" charset="0"/>
              </a:rPr>
              <a:t>, </a:t>
            </a:r>
            <a:r>
              <a:rPr lang="cs-CZ" sz="2400" b="1" dirty="0" smtClean="0">
                <a:latin typeface="Calibri" panose="020F0502020204030204" pitchFamily="34" charset="0"/>
              </a:rPr>
              <a:t>kde</a:t>
            </a:r>
            <a:r>
              <a:rPr lang="cs-CZ" sz="2400" dirty="0" smtClean="0">
                <a:latin typeface="Calibri" panose="020F0502020204030204" pitchFamily="34" charset="0"/>
              </a:rPr>
              <a:t>, </a:t>
            </a:r>
            <a:r>
              <a:rPr lang="cs-CZ" sz="2400" b="1" dirty="0" smtClean="0">
                <a:latin typeface="Calibri" panose="020F0502020204030204" pitchFamily="34" charset="0"/>
              </a:rPr>
              <a:t>jak</a:t>
            </a:r>
            <a:r>
              <a:rPr lang="cs-CZ" sz="2400" dirty="0" smtClean="0">
                <a:latin typeface="Calibri" panose="020F0502020204030204" pitchFamily="34" charset="0"/>
              </a:rPr>
              <a:t> a </a:t>
            </a:r>
            <a:r>
              <a:rPr lang="cs-CZ" sz="2400" b="1" dirty="0" smtClean="0">
                <a:latin typeface="Calibri" panose="020F0502020204030204" pitchFamily="34" charset="0"/>
              </a:rPr>
              <a:t>s jakým výsledkem</a:t>
            </a:r>
            <a:r>
              <a:rPr lang="cs-CZ" sz="2400" dirty="0" smtClean="0">
                <a:latin typeface="Calibri" panose="020F0502020204030204" pitchFamily="34" charset="0"/>
              </a:rPr>
              <a:t>, případně </a:t>
            </a:r>
            <a:r>
              <a:rPr lang="cs-CZ" sz="2400" b="1" dirty="0" smtClean="0">
                <a:latin typeface="Calibri" panose="020F0502020204030204" pitchFamily="34" charset="0"/>
              </a:rPr>
              <a:t>proč</a:t>
            </a:r>
            <a:r>
              <a:rPr lang="cs-CZ" sz="2400" dirty="0" smtClean="0">
                <a:latin typeface="Calibri" panose="020F0502020204030204" pitchFamily="34" charset="0"/>
              </a:rPr>
              <a:t> a </a:t>
            </a:r>
            <a:r>
              <a:rPr lang="cs-CZ" sz="2400" b="1" dirty="0" smtClean="0">
                <a:latin typeface="Calibri" panose="020F0502020204030204" pitchFamily="34" charset="0"/>
              </a:rPr>
              <a:t>za jakých okolností</a:t>
            </a:r>
            <a:endParaRPr lang="cs-CZ" sz="2400" b="1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významný </a:t>
            </a:r>
            <a:r>
              <a:rPr lang="cs-CZ" sz="2400" dirty="0">
                <a:latin typeface="Calibri" panose="020F0502020204030204" pitchFamily="34" charset="0"/>
              </a:rPr>
              <a:t>zdroj informací o světě</a:t>
            </a:r>
          </a:p>
          <a:p>
            <a:endParaRPr lang="cs-CZ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829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980728"/>
            <a:ext cx="7416824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Nastolování agendy a výběr zpráv</a:t>
            </a:r>
            <a:endParaRPr lang="cs-CZ" sz="2800" b="1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témata, ze kterých se skládá zpravodajství, nastolují zpravodajské organizace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média (resp. jejich editoři, vedoucí vydání, redaktoři aj.) zprávy třídí a vybírají a tím, že je vybírají, vybírají také agendu témat, jež se dostanou do zorného pole příjemců, a vzbuzují tak dojem, že jsou – aktuálně – nejdůležitější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třídění zpráv podle „důležitosti“</a:t>
            </a:r>
            <a:endParaRPr lang="cs-CZ" sz="2400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endParaRPr lang="cs-CZ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257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92696"/>
            <a:ext cx="777686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Požadavky na zakončení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r>
              <a:rPr lang="cs-CZ" sz="2400" u="sng" dirty="0">
                <a:latin typeface="Calibri" panose="020F0502020204030204" pitchFamily="34" charset="0"/>
              </a:rPr>
              <a:t>Podmínky zápočtu:</a:t>
            </a:r>
            <a:r>
              <a:rPr lang="cs-CZ" sz="2400" dirty="0">
                <a:latin typeface="Calibri" panose="020F0502020204030204" pitchFamily="34" charset="0"/>
              </a:rPr>
              <a:t> Vypracování zápočtové práce podle předem </a:t>
            </a:r>
            <a:r>
              <a:rPr lang="cs-CZ" sz="2400" dirty="0" smtClean="0">
                <a:latin typeface="Calibri" panose="020F0502020204030204" pitchFamily="34" charset="0"/>
              </a:rPr>
              <a:t>vypsaných </a:t>
            </a:r>
            <a:r>
              <a:rPr lang="cs-CZ" sz="2400" dirty="0">
                <a:latin typeface="Calibri" panose="020F0502020204030204" pitchFamily="34" charset="0"/>
              </a:rPr>
              <a:t>témat nebo </a:t>
            </a:r>
            <a:r>
              <a:rPr lang="cs-CZ" sz="2400" u="sng" dirty="0">
                <a:latin typeface="Calibri" panose="020F0502020204030204" pitchFamily="34" charset="0"/>
              </a:rPr>
              <a:t>podle vlastního výběru</a:t>
            </a:r>
            <a:r>
              <a:rPr lang="cs-CZ" sz="2400" dirty="0">
                <a:latin typeface="Calibri" panose="020F0502020204030204" pitchFamily="34" charset="0"/>
              </a:rPr>
              <a:t>, její úspěšné zvládnutí a odevzdání ve stanoveném termínu. Půjde o krátkou výzkumnou zprávu </a:t>
            </a:r>
            <a:r>
              <a:rPr lang="cs-CZ" sz="2400" dirty="0" smtClean="0">
                <a:latin typeface="Calibri" panose="020F0502020204030204" pitchFamily="34" charset="0"/>
              </a:rPr>
              <a:t>(resp. obsahovou analýzu) v</a:t>
            </a:r>
            <a:r>
              <a:rPr lang="cs-CZ" sz="2400" dirty="0">
                <a:latin typeface="Calibri" panose="020F0502020204030204" pitchFamily="34" charset="0"/>
              </a:rPr>
              <a:t> rozsahu cca 5 </a:t>
            </a:r>
            <a:r>
              <a:rPr lang="cs-CZ" sz="2400" dirty="0" smtClean="0">
                <a:latin typeface="Calibri" panose="020F0502020204030204" pitchFamily="34" charset="0"/>
              </a:rPr>
              <a:t>normostran </a:t>
            </a:r>
            <a:r>
              <a:rPr lang="cs-CZ" sz="2400" dirty="0">
                <a:latin typeface="Calibri" panose="020F0502020204030204" pitchFamily="34" charset="0"/>
              </a:rPr>
              <a:t>v editoru Word při jednoduchém řádkování, která bude odpovídat na konkrétní problémovou otázku, např. Které pořady pro děti ve víkendovém vysílání veřejnoprávní televize lze označit za nejkvalitnější a proč? Které pořady ve vysílání Českého rozhlasu lze doporučit žákům? Jak vypadá aktuální žánrová skladba vámi sledovaného odborného časopisu? apod.</a:t>
            </a:r>
          </a:p>
          <a:p>
            <a:pPr lvl="1" algn="just"/>
            <a:endParaRPr lang="cs-CZ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305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980728"/>
            <a:ext cx="69847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Zpravodajské hodnoty</a:t>
            </a:r>
            <a:endParaRPr lang="cs-CZ" sz="2800" b="1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soubor kritérií, jimiž média poměřují </a:t>
            </a:r>
            <a:r>
              <a:rPr lang="cs-CZ" sz="2400" b="1" dirty="0" smtClean="0">
                <a:latin typeface="Calibri" panose="020F0502020204030204" pitchFamily="34" charset="0"/>
              </a:rPr>
              <a:t>zpravodajskou přijatelnost událostí</a:t>
            </a:r>
            <a:r>
              <a:rPr lang="cs-CZ" sz="2400" dirty="0" smtClean="0">
                <a:latin typeface="Calibri" panose="020F0502020204030204" pitchFamily="34" charset="0"/>
              </a:rPr>
              <a:t> a </a:t>
            </a:r>
            <a:r>
              <a:rPr lang="cs-CZ" sz="2400" b="1" dirty="0" smtClean="0">
                <a:latin typeface="Calibri" panose="020F0502020204030204" pitchFamily="34" charset="0"/>
              </a:rPr>
              <a:t>zpravodajskou vhodnost jejich zpracování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zpravidla velmi stabilní, předvídatelný charakter, konvenční struktura témat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„práh pozornosti“ médií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to, co si médium vybere jako událost hodnou pozoru, je podmíněno kulturou, v níž médium operuje a organizací práce v samotném médiu</a:t>
            </a:r>
          </a:p>
          <a:p>
            <a:pPr marL="342900" indent="-342900">
              <a:buFontTx/>
              <a:buChar char="-"/>
            </a:pPr>
            <a:endParaRPr lang="cs-CZ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221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34481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Obecné zpravodajské </a:t>
            </a:r>
            <a:r>
              <a:rPr lang="cs-CZ" sz="2400" b="1" dirty="0">
                <a:latin typeface="Calibri" panose="020F0502020204030204" pitchFamily="34" charset="0"/>
              </a:rPr>
              <a:t>hodnoty</a:t>
            </a:r>
          </a:p>
          <a:p>
            <a:endParaRPr lang="cs-CZ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dirty="0" smtClean="0">
                <a:latin typeface="Calibri" panose="020F0502020204030204" pitchFamily="34" charset="0"/>
              </a:rPr>
              <a:t>výskyt (frekvence)</a:t>
            </a:r>
          </a:p>
          <a:p>
            <a:pPr marL="342900" indent="-342900">
              <a:buFontTx/>
              <a:buChar char="-"/>
            </a:pPr>
            <a:r>
              <a:rPr lang="cs-CZ" dirty="0" smtClean="0">
                <a:latin typeface="Calibri" panose="020F0502020204030204" pitchFamily="34" charset="0"/>
              </a:rPr>
              <a:t>blízkost</a:t>
            </a:r>
          </a:p>
          <a:p>
            <a:pPr marL="342900" indent="-342900">
              <a:buFontTx/>
              <a:buChar char="-"/>
            </a:pPr>
            <a:r>
              <a:rPr lang="cs-CZ" dirty="0" smtClean="0">
                <a:latin typeface="Calibri" panose="020F0502020204030204" pitchFamily="34" charset="0"/>
              </a:rPr>
              <a:t>jasnost (jednoznačnost)</a:t>
            </a:r>
          </a:p>
          <a:p>
            <a:pPr marL="342900" indent="-342900">
              <a:buFontTx/>
              <a:buChar char="-"/>
            </a:pPr>
            <a:r>
              <a:rPr lang="cs-CZ" dirty="0" smtClean="0">
                <a:latin typeface="Calibri" panose="020F0502020204030204" pitchFamily="34" charset="0"/>
              </a:rPr>
              <a:t>jednoduchost</a:t>
            </a:r>
          </a:p>
          <a:p>
            <a:pPr marL="342900" indent="-342900">
              <a:buFontTx/>
              <a:buChar char="-"/>
            </a:pPr>
            <a:r>
              <a:rPr lang="cs-CZ" dirty="0" smtClean="0">
                <a:latin typeface="Calibri" panose="020F0502020204030204" pitchFamily="34" charset="0"/>
              </a:rPr>
              <a:t>smysluplnost („kulturní blízkost“)</a:t>
            </a:r>
          </a:p>
          <a:p>
            <a:pPr marL="342900" indent="-342900">
              <a:buFontTx/>
              <a:buChar char="-"/>
            </a:pPr>
            <a:r>
              <a:rPr lang="cs-CZ" dirty="0" smtClean="0">
                <a:latin typeface="Calibri" panose="020F0502020204030204" pitchFamily="34" charset="0"/>
              </a:rPr>
              <a:t>novost</a:t>
            </a:r>
          </a:p>
          <a:p>
            <a:pPr marL="342900" indent="-342900">
              <a:buFontTx/>
              <a:buChar char="-"/>
            </a:pPr>
            <a:r>
              <a:rPr lang="cs-CZ" dirty="0" err="1" smtClean="0">
                <a:latin typeface="Calibri" panose="020F0502020204030204" pitchFamily="34" charset="0"/>
              </a:rPr>
              <a:t>průběžnost</a:t>
            </a:r>
            <a:r>
              <a:rPr lang="cs-CZ" dirty="0" smtClean="0">
                <a:latin typeface="Calibri" panose="020F0502020204030204" pitchFamily="34" charset="0"/>
              </a:rPr>
              <a:t> (kontinuita)</a:t>
            </a:r>
          </a:p>
          <a:p>
            <a:pPr marL="342900" indent="-342900">
              <a:buFontTx/>
              <a:buChar char="-"/>
            </a:pPr>
            <a:r>
              <a:rPr lang="cs-CZ" dirty="0" smtClean="0">
                <a:latin typeface="Calibri" panose="020F0502020204030204" pitchFamily="34" charset="0"/>
              </a:rPr>
              <a:t>možnost dalšího vývoje</a:t>
            </a:r>
          </a:p>
          <a:p>
            <a:pPr marL="342900" indent="-342900">
              <a:buFontTx/>
              <a:buChar char="-"/>
            </a:pPr>
            <a:r>
              <a:rPr lang="cs-CZ" dirty="0" smtClean="0">
                <a:latin typeface="Calibri" panose="020F0502020204030204" pitchFamily="34" charset="0"/>
              </a:rPr>
              <a:t>vztah k elitním národům či státům a vztah k elitním osobám či celebritám</a:t>
            </a:r>
          </a:p>
          <a:p>
            <a:pPr marL="342900" indent="-342900">
              <a:buFontTx/>
              <a:buChar char="-"/>
            </a:pPr>
            <a:r>
              <a:rPr lang="cs-CZ" dirty="0" smtClean="0">
                <a:latin typeface="Calibri" panose="020F0502020204030204" pitchFamily="34" charset="0"/>
              </a:rPr>
              <a:t>personalizace</a:t>
            </a:r>
          </a:p>
          <a:p>
            <a:pPr marL="342900" indent="-342900">
              <a:buFontTx/>
              <a:buChar char="-"/>
            </a:pPr>
            <a:r>
              <a:rPr lang="cs-CZ" dirty="0" smtClean="0">
                <a:latin typeface="Calibri" panose="020F0502020204030204" pitchFamily="34" charset="0"/>
              </a:rPr>
              <a:t>negativita</a:t>
            </a:r>
          </a:p>
          <a:p>
            <a:pPr marL="342900" indent="-342900">
              <a:buFontTx/>
              <a:buChar char="-"/>
            </a:pPr>
            <a:r>
              <a:rPr lang="cs-CZ" dirty="0" smtClean="0">
                <a:latin typeface="Calibri" panose="020F0502020204030204" pitchFamily="34" charset="0"/>
              </a:rPr>
              <a:t>souznění („očekávatelnost“)</a:t>
            </a:r>
          </a:p>
          <a:p>
            <a:pPr marL="342900" indent="-342900">
              <a:buFontTx/>
              <a:buChar char="-"/>
            </a:pPr>
            <a:r>
              <a:rPr lang="cs-CZ" dirty="0" smtClean="0">
                <a:latin typeface="Calibri" panose="020F0502020204030204" pitchFamily="34" charset="0"/>
              </a:rPr>
              <a:t>překvapení</a:t>
            </a:r>
          </a:p>
          <a:p>
            <a:pPr marL="342900" indent="-342900">
              <a:buFontTx/>
              <a:buChar char="-"/>
            </a:pPr>
            <a:r>
              <a:rPr lang="cs-CZ" dirty="0" smtClean="0">
                <a:latin typeface="Calibri" panose="020F0502020204030204" pitchFamily="34" charset="0"/>
              </a:rPr>
              <a:t>předvídatelnost</a:t>
            </a:r>
          </a:p>
          <a:p>
            <a:pPr marL="342900" indent="-342900">
              <a:buFontTx/>
              <a:buChar char="-"/>
            </a:pPr>
            <a:r>
              <a:rPr lang="cs-CZ" dirty="0" smtClean="0">
                <a:latin typeface="Calibri" panose="020F0502020204030204" pitchFamily="34" charset="0"/>
              </a:rPr>
              <a:t>variace</a:t>
            </a:r>
          </a:p>
          <a:p>
            <a:pPr marL="342900" indent="-342900">
              <a:buFontTx/>
              <a:buChar char="-"/>
            </a:pPr>
            <a:endParaRPr lang="cs-CZ" b="1" dirty="0" smtClean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endParaRPr lang="cs-CZ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046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836712"/>
            <a:ext cx="7344816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Zpracovatelské hodnoty</a:t>
            </a:r>
            <a:endParaRPr lang="cs-CZ" sz="2800" b="1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pokud nějaká událost nabízí určité možnosti zpracování, má větší naději stát se předmětem zájmu médií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možnost zjednodušení, negativita…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+ obrazový materiál, dramatizace, konflikt, příběh o jedinečném lidském osudu</a:t>
            </a:r>
            <a:endParaRPr lang="cs-CZ" sz="2400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endParaRPr lang="cs-CZ" b="1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endParaRPr lang="cs-CZ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389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764704"/>
            <a:ext cx="7704856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Hodnocení informační kvality zpravodajství</a:t>
            </a:r>
            <a:endParaRPr lang="cs-CZ" sz="2800" b="1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relevance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pravdivost – zejm. věcná správnost, nestrannost, věcnost, vyváženost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srozumitelnost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846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272808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Důvěryhodnost zpravodajství a autorita média</a:t>
            </a:r>
            <a:endParaRPr lang="cs-CZ" sz="2800" b="1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důvěryhodnost  → moc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seriózní x bulvární média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snaha o autenticitu, realističnost, bezprostřednost a „objektivitu“ zpravodajství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621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620688"/>
            <a:ext cx="7488832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Názor, hodnocení a soulad</a:t>
            </a:r>
            <a:endParaRPr lang="cs-CZ" sz="2800" b="1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nikdy nelze být zcela hodnotově neutrální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implicitní hodnocení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výběr a řazení zpráv (tvorba kontextu)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zpracování zprávy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volba výrazových prostředků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volba pojmenování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→ interpretace, „preferovaná čtení“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059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5608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400" dirty="0">
                <a:latin typeface="Calibri" panose="020F0502020204030204" pitchFamily="34" charset="0"/>
                <a:hlinkClick r:id="rId2"/>
              </a:rPr>
              <a:t>http://</a:t>
            </a:r>
            <a:r>
              <a:rPr lang="cs-CZ" sz="2400" dirty="0" smtClean="0">
                <a:latin typeface="Calibri" panose="020F0502020204030204" pitchFamily="34" charset="0"/>
                <a:hlinkClick r:id="rId2"/>
              </a:rPr>
              <a:t>www.youtube.com/watch?v=xf2ykDPw3rU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cs-CZ" sz="2400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cs-CZ" sz="2400" dirty="0" smtClean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400" dirty="0">
                <a:latin typeface="Calibri" panose="020F0502020204030204" pitchFamily="34" charset="0"/>
                <a:hlinkClick r:id="rId3"/>
              </a:rPr>
              <a:t>http://</a:t>
            </a:r>
            <a:r>
              <a:rPr lang="cs-CZ" sz="2400" dirty="0" smtClean="0">
                <a:latin typeface="Calibri" panose="020F0502020204030204" pitchFamily="34" charset="0"/>
                <a:hlinkClick r:id="rId3"/>
              </a:rPr>
              <a:t>www.</a:t>
            </a:r>
            <a:r>
              <a:rPr lang="cs-CZ" sz="2400" dirty="0" err="1" smtClean="0">
                <a:latin typeface="Calibri" panose="020F0502020204030204" pitchFamily="34" charset="0"/>
                <a:hlinkClick r:id="rId3"/>
              </a:rPr>
              <a:t>youtube.com</a:t>
            </a:r>
            <a:r>
              <a:rPr lang="cs-CZ" sz="2400" dirty="0" smtClean="0">
                <a:latin typeface="Calibri" panose="020F0502020204030204" pitchFamily="34" charset="0"/>
                <a:hlinkClick r:id="rId3"/>
              </a:rPr>
              <a:t>/</a:t>
            </a:r>
            <a:r>
              <a:rPr lang="cs-CZ" sz="2400" dirty="0" err="1" smtClean="0">
                <a:latin typeface="Calibri" panose="020F0502020204030204" pitchFamily="34" charset="0"/>
                <a:hlinkClick r:id="rId3"/>
              </a:rPr>
              <a:t>watch</a:t>
            </a:r>
            <a:r>
              <a:rPr lang="cs-CZ" sz="2400" dirty="0" smtClean="0">
                <a:latin typeface="Calibri" panose="020F0502020204030204" pitchFamily="34" charset="0"/>
                <a:hlinkClick r:id="rId3"/>
              </a:rPr>
              <a:t>?v=BVWgVvY5f0E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8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836712"/>
            <a:ext cx="741682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Závazné termíny</a:t>
            </a: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marL="800100" lvl="1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do </a:t>
            </a:r>
            <a:r>
              <a:rPr lang="cs-CZ" sz="2400" b="1" dirty="0" smtClean="0">
                <a:latin typeface="Calibri" panose="020F0502020204030204" pitchFamily="34" charset="0"/>
              </a:rPr>
              <a:t>5.12.2014</a:t>
            </a:r>
            <a:r>
              <a:rPr lang="cs-CZ" sz="2400" dirty="0" smtClean="0">
                <a:latin typeface="Calibri" panose="020F0502020204030204" pitchFamily="34" charset="0"/>
              </a:rPr>
              <a:t> zaslat návrh </a:t>
            </a:r>
            <a:r>
              <a:rPr lang="cs-CZ" sz="2400" dirty="0" smtClean="0">
                <a:latin typeface="Calibri" panose="020F0502020204030204" pitchFamily="34" charset="0"/>
              </a:rPr>
              <a:t>problémové otázky výzkumné </a:t>
            </a:r>
            <a:r>
              <a:rPr lang="cs-CZ" sz="2400" dirty="0" smtClean="0">
                <a:latin typeface="Calibri" panose="020F0502020204030204" pitchFamily="34" charset="0"/>
              </a:rPr>
              <a:t>zprávy </a:t>
            </a:r>
            <a:r>
              <a:rPr lang="cs-CZ" sz="2400" dirty="0" smtClean="0">
                <a:latin typeface="Calibri" panose="020F0502020204030204" pitchFamily="34" charset="0"/>
              </a:rPr>
              <a:t>(</a:t>
            </a:r>
            <a:r>
              <a:rPr lang="cs-CZ" sz="2400" dirty="0" smtClean="0">
                <a:latin typeface="Calibri" panose="020F0502020204030204" pitchFamily="34" charset="0"/>
              </a:rPr>
              <a:t>tématu </a:t>
            </a:r>
            <a:r>
              <a:rPr lang="cs-CZ" sz="2400" dirty="0" smtClean="0">
                <a:latin typeface="Calibri" panose="020F0502020204030204" pitchFamily="34" charset="0"/>
              </a:rPr>
              <a:t>obsahové </a:t>
            </a:r>
            <a:r>
              <a:rPr lang="cs-CZ" sz="2400" dirty="0" smtClean="0">
                <a:latin typeface="Calibri" panose="020F0502020204030204" pitchFamily="34" charset="0"/>
              </a:rPr>
              <a:t>analýzy) na adresu 134815@mail.</a:t>
            </a:r>
            <a:r>
              <a:rPr lang="cs-CZ" sz="2400" dirty="0" err="1" smtClean="0">
                <a:latin typeface="Calibri" panose="020F0502020204030204" pitchFamily="34" charset="0"/>
              </a:rPr>
              <a:t>muni.cz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</a:rPr>
              <a:t>→ do týdne potvrzení, popřípadě komentář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marL="800100" lvl="1" indent="-34290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d</a:t>
            </a:r>
            <a:r>
              <a:rPr lang="cs-CZ" sz="2400" dirty="0" smtClean="0">
                <a:latin typeface="Calibri" panose="020F0502020204030204" pitchFamily="34" charset="0"/>
              </a:rPr>
              <a:t>o </a:t>
            </a:r>
            <a:r>
              <a:rPr lang="cs-CZ" sz="2400" b="1" dirty="0" smtClean="0">
                <a:latin typeface="Calibri" panose="020F0502020204030204" pitchFamily="34" charset="0"/>
              </a:rPr>
              <a:t>15.1.2015</a:t>
            </a:r>
            <a:r>
              <a:rPr lang="cs-CZ" sz="2400" dirty="0" smtClean="0">
                <a:latin typeface="Calibri" panose="020F0502020204030204" pitchFamily="34" charset="0"/>
              </a:rPr>
              <a:t> odevzdat závěrečnou zprávu prostřednictvím </a:t>
            </a:r>
            <a:r>
              <a:rPr lang="cs-CZ" sz="2400" dirty="0" err="1" smtClean="0">
                <a:latin typeface="Calibri" panose="020F0502020204030204" pitchFamily="34" charset="0"/>
              </a:rPr>
              <a:t>odevzdávárny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</a:rPr>
              <a:t>předmětu </a:t>
            </a:r>
            <a:r>
              <a:rPr lang="cs-CZ" sz="2400" dirty="0" smtClean="0">
                <a:latin typeface="Calibri" panose="020F0502020204030204" pitchFamily="34" charset="0"/>
              </a:rPr>
              <a:t>v </a:t>
            </a:r>
            <a:r>
              <a:rPr lang="cs-CZ" sz="2400" dirty="0" err="1" smtClean="0">
                <a:latin typeface="Calibri" panose="020F0502020204030204" pitchFamily="34" charset="0"/>
              </a:rPr>
              <a:t>Isu</a:t>
            </a:r>
            <a:r>
              <a:rPr lang="cs-CZ" sz="2400" dirty="0" smtClean="0">
                <a:latin typeface="Calibri" panose="020F0502020204030204" pitchFamily="34" charset="0"/>
              </a:rPr>
              <a:t> (</a:t>
            </a:r>
            <a:r>
              <a:rPr lang="cs-CZ" sz="2400" dirty="0" smtClean="0">
                <a:latin typeface="Calibri" panose="020F0502020204030204" pitchFamily="34" charset="0"/>
              </a:rPr>
              <a:t>název </a:t>
            </a:r>
            <a:r>
              <a:rPr lang="cs-CZ" sz="2400" dirty="0" err="1" smtClean="0">
                <a:latin typeface="Calibri" panose="020F0502020204030204" pitchFamily="34" charset="0"/>
              </a:rPr>
              <a:t>odevzdávárny</a:t>
            </a:r>
            <a:r>
              <a:rPr lang="cs-CZ" sz="2400" dirty="0" smtClean="0">
                <a:latin typeface="Calibri" panose="020F0502020204030204" pitchFamily="34" charset="0"/>
              </a:rPr>
              <a:t> „Výzkumné zprávy, obsahové analýzy</a:t>
            </a:r>
            <a:r>
              <a:rPr lang="cs-CZ" sz="2400" dirty="0" smtClean="0">
                <a:latin typeface="Calibri" panose="020F0502020204030204" pitchFamily="34" charset="0"/>
              </a:rPr>
              <a:t>“)</a:t>
            </a:r>
            <a:endParaRPr lang="cs-CZ" sz="24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56084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Literatura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BURTON</a:t>
            </a:r>
            <a:r>
              <a:rPr lang="cs-CZ" sz="2400" dirty="0">
                <a:latin typeface="Calibri" panose="020F0502020204030204" pitchFamily="34" charset="0"/>
              </a:rPr>
              <a:t>, </a:t>
            </a:r>
            <a:r>
              <a:rPr lang="cs-CZ" sz="2400" dirty="0" err="1">
                <a:latin typeface="Calibri" panose="020F0502020204030204" pitchFamily="34" charset="0"/>
              </a:rPr>
              <a:t>Graeme</a:t>
            </a:r>
            <a:r>
              <a:rPr lang="cs-CZ" sz="2400" dirty="0">
                <a:latin typeface="Calibri" panose="020F0502020204030204" pitchFamily="34" charset="0"/>
              </a:rPr>
              <a:t> - JIRÁK, Jan. Úvod do studia médií. Brno: </a:t>
            </a:r>
            <a:r>
              <a:rPr lang="cs-CZ" sz="2400" dirty="0" err="1">
                <a:latin typeface="Calibri" panose="020F0502020204030204" pitchFamily="34" charset="0"/>
              </a:rPr>
              <a:t>Barrister</a:t>
            </a:r>
            <a:r>
              <a:rPr lang="cs-CZ" sz="2400" dirty="0">
                <a:latin typeface="Calibri" panose="020F0502020204030204" pitchFamily="34" charset="0"/>
              </a:rPr>
              <a:t> &amp; </a:t>
            </a:r>
            <a:r>
              <a:rPr lang="cs-CZ" sz="2400" dirty="0" err="1">
                <a:latin typeface="Calibri" panose="020F0502020204030204" pitchFamily="34" charset="0"/>
              </a:rPr>
              <a:t>Principal</a:t>
            </a:r>
            <a:r>
              <a:rPr lang="cs-CZ" sz="2400" dirty="0">
                <a:latin typeface="Calibri" panose="020F0502020204030204" pitchFamily="34" charset="0"/>
              </a:rPr>
              <a:t>, </a:t>
            </a:r>
            <a:r>
              <a:rPr lang="cs-CZ" sz="2400" dirty="0" smtClean="0">
                <a:latin typeface="Calibri" panose="020F0502020204030204" pitchFamily="34" charset="0"/>
              </a:rPr>
              <a:t>2003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REIFOVÁ</a:t>
            </a:r>
            <a:r>
              <a:rPr lang="cs-CZ" sz="2400" dirty="0">
                <a:latin typeface="Calibri" panose="020F0502020204030204" pitchFamily="34" charset="0"/>
              </a:rPr>
              <a:t>, Irena a kol. Slovník mediální komunikace. Praha: Portál, </a:t>
            </a:r>
            <a:r>
              <a:rPr lang="cs-CZ" sz="2400" dirty="0" smtClean="0">
                <a:latin typeface="Calibri" panose="020F0502020204030204" pitchFamily="34" charset="0"/>
              </a:rPr>
              <a:t>2004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LABISCHOVÁ, Denisa. Didaktika mediální výchovy. Ostrava: Ostravská univerzita, 2011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DOKOUPIL</a:t>
            </a:r>
            <a:r>
              <a:rPr lang="cs-CZ" sz="2400" dirty="0">
                <a:latin typeface="Calibri" panose="020F0502020204030204" pitchFamily="34" charset="0"/>
              </a:rPr>
              <a:t>, Blahoslav a kol. Slovník literárních časopisů, periodických literárních sborníků a almanachů 1945-2000. Brno, Olomouc: Host, </a:t>
            </a:r>
            <a:r>
              <a:rPr lang="cs-CZ" sz="2400" dirty="0" err="1">
                <a:latin typeface="Calibri" panose="020F0502020204030204" pitchFamily="34" charset="0"/>
              </a:rPr>
              <a:t>Votobia</a:t>
            </a:r>
            <a:r>
              <a:rPr lang="cs-CZ" sz="2400" dirty="0">
                <a:latin typeface="Calibri" panose="020F0502020204030204" pitchFamily="34" charset="0"/>
              </a:rPr>
              <a:t>, </a:t>
            </a:r>
            <a:r>
              <a:rPr lang="cs-CZ" sz="2400" dirty="0" smtClean="0">
                <a:latin typeface="Calibri" panose="020F0502020204030204" pitchFamily="34" charset="0"/>
              </a:rPr>
              <a:t>2002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OSVALDOVÁ</a:t>
            </a:r>
            <a:r>
              <a:rPr lang="cs-CZ" sz="2400" dirty="0">
                <a:latin typeface="Calibri" panose="020F0502020204030204" pitchFamily="34" charset="0"/>
              </a:rPr>
              <a:t>, Barbora a kol. Encyklopedie praktické žurnalistiky. Praha: Libri, </a:t>
            </a:r>
            <a:r>
              <a:rPr lang="cs-CZ" sz="2400" dirty="0" smtClean="0">
                <a:latin typeface="Calibri" panose="020F0502020204030204" pitchFamily="34" charset="0"/>
              </a:rPr>
              <a:t>1999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err="1" smtClean="0">
                <a:latin typeface="Calibri" panose="020F0502020204030204" pitchFamily="34" charset="0"/>
              </a:rPr>
              <a:t>Kurikulární</a:t>
            </a:r>
            <a:r>
              <a:rPr lang="cs-CZ" sz="2400" dirty="0" smtClean="0">
                <a:latin typeface="Calibri" panose="020F0502020204030204" pitchFamily="34" charset="0"/>
              </a:rPr>
              <a:t> dokumenty</a:t>
            </a: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704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41682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400" b="1" dirty="0" smtClean="0">
                <a:latin typeface="Calibri" panose="020F0502020204030204" pitchFamily="34" charset="0"/>
              </a:rPr>
              <a:t>Reálný vliv</a:t>
            </a:r>
            <a:r>
              <a:rPr lang="cs-CZ" sz="2400" dirty="0" smtClean="0">
                <a:latin typeface="Calibri" panose="020F0502020204030204" pitchFamily="34" charset="0"/>
              </a:rPr>
              <a:t>, který mají (mohou mít) média na společnost a na jedince:</a:t>
            </a:r>
          </a:p>
          <a:p>
            <a:pPr lvl="0"/>
            <a:endParaRPr lang="cs-CZ" sz="2400" dirty="0" smtClean="0">
              <a:latin typeface="Calibri" panose="020F0502020204030204" pitchFamily="34" charset="0"/>
            </a:endParaRPr>
          </a:p>
          <a:p>
            <a:pPr marL="342900" lvl="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média se podílejí na organizaci a rytmu denního života</a:t>
            </a:r>
            <a:endParaRPr lang="cs-CZ" sz="2400" dirty="0">
              <a:latin typeface="Calibri" panose="020F0502020204030204" pitchFamily="34" charset="0"/>
            </a:endParaRPr>
          </a:p>
          <a:p>
            <a:pPr marL="342900" lvl="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nabízejí reflexi, možnost přemýšlet o vlastním životě</a:t>
            </a:r>
            <a:endParaRPr lang="cs-CZ" sz="2400" dirty="0">
              <a:latin typeface="Calibri" panose="020F0502020204030204" pitchFamily="34" charset="0"/>
            </a:endParaRPr>
          </a:p>
          <a:p>
            <a:pPr marL="342900" lvl="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média nabízejí vzory jednání a vzory sociálních rolí</a:t>
            </a:r>
            <a:endParaRPr lang="cs-CZ" sz="2400" dirty="0">
              <a:latin typeface="Calibri" panose="020F0502020204030204" pitchFamily="34" charset="0"/>
            </a:endParaRPr>
          </a:p>
          <a:p>
            <a:pPr marL="342900" lvl="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jsou významným zdrojem naplňování volného času</a:t>
            </a:r>
            <a:endParaRPr lang="cs-CZ" sz="2400" dirty="0">
              <a:latin typeface="Calibri" panose="020F0502020204030204" pitchFamily="34" charset="0"/>
            </a:endParaRPr>
          </a:p>
          <a:p>
            <a:pPr marL="342900" lvl="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posilují prožitek ztotožnění s nějakou skupinou, s nějakým celkem</a:t>
            </a:r>
            <a:endParaRPr lang="cs-CZ" sz="2400" dirty="0">
              <a:latin typeface="Calibri" panose="020F0502020204030204" pitchFamily="34" charset="0"/>
            </a:endParaRPr>
          </a:p>
          <a:p>
            <a:pPr marL="342900" lvl="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jsou nositelem „symbolické moci“, tj. institucí, jež sděluje, jaké významy mají slova, obrazy, gesta nebo činy, které se používají v sociální praxi</a:t>
            </a:r>
          </a:p>
          <a:p>
            <a:endParaRPr lang="cs-CZ" sz="2000" dirty="0">
              <a:latin typeface="Calibri" panose="020F0502020204030204" pitchFamily="34" charset="0"/>
            </a:endParaRPr>
          </a:p>
          <a:p>
            <a:endParaRPr lang="cs-CZ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484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5608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Komunikační model</a:t>
            </a: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lvl="1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 komunikace jako dynamický proces</a:t>
            </a:r>
          </a:p>
          <a:p>
            <a:pPr lvl="1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</a:rPr>
              <a:t>speciální případ: modely komunikace prostřednictvím médií</a:t>
            </a:r>
          </a:p>
        </p:txBody>
      </p:sp>
    </p:spTree>
    <p:extLst>
      <p:ext uri="{BB962C8B-B14F-4D97-AF65-F5344CB8AC3E}">
        <p14:creationId xmlns:p14="http://schemas.microsoft.com/office/powerpoint/2010/main" xmlns="" val="373305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7048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b="1" dirty="0" smtClean="0">
              <a:latin typeface="Calibri" panose="020F0502020204030204" pitchFamily="34" charset="0"/>
            </a:endParaRPr>
          </a:p>
          <a:p>
            <a:r>
              <a:rPr lang="cs-CZ" sz="2400" b="1" dirty="0" err="1" smtClean="0">
                <a:latin typeface="Calibri" panose="020F0502020204030204" pitchFamily="34" charset="0"/>
              </a:rPr>
              <a:t>Lasswellova</a:t>
            </a:r>
            <a:r>
              <a:rPr lang="cs-CZ" sz="2400" b="1" dirty="0" smtClean="0">
                <a:latin typeface="Calibri" panose="020F0502020204030204" pitchFamily="34" charset="0"/>
              </a:rPr>
              <a:t> formule ve vztahu k základním součástem komunikačního procesu  a oblastem komunikačního výzkumu – lineární komunikační model</a:t>
            </a:r>
            <a:endParaRPr lang="cs-CZ" sz="2400" dirty="0" smtClean="0">
              <a:latin typeface="Calibri" panose="020F0502020204030204" pitchFamily="34" charset="0"/>
            </a:endParaRPr>
          </a:p>
          <a:p>
            <a:r>
              <a:rPr lang="cs-CZ" sz="2400" b="1" dirty="0" smtClean="0">
                <a:latin typeface="Calibri" panose="020F0502020204030204" pitchFamily="34" charset="0"/>
              </a:rPr>
              <a:t>	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421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764704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Sociální komunikace</a:t>
            </a:r>
            <a:endParaRPr lang="cs-CZ" sz="2400" b="1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cs-CZ" sz="2400" dirty="0">
                <a:latin typeface="Calibri" panose="020F0502020204030204" pitchFamily="34" charset="0"/>
              </a:rPr>
              <a:t>kategorizujeme podle</a:t>
            </a:r>
          </a:p>
          <a:p>
            <a:pPr>
              <a:defRPr/>
            </a:pPr>
            <a:endParaRPr lang="cs-CZ" sz="2400" b="1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cs-CZ" sz="2400" b="1" dirty="0">
                <a:latin typeface="Calibri" panose="020F0502020204030204" pitchFamily="34" charset="0"/>
              </a:rPr>
              <a:t>a/ prostředků, které jsou pro realizaci komunikace nezbytné </a:t>
            </a:r>
            <a:r>
              <a:rPr lang="cs-CZ" sz="2400" dirty="0">
                <a:latin typeface="Calibri" panose="020F0502020204030204" pitchFamily="34" charset="0"/>
              </a:rPr>
              <a:t>(např. verbální a neverbální) </a:t>
            </a:r>
          </a:p>
          <a:p>
            <a:pPr>
              <a:defRPr/>
            </a:pPr>
            <a:endParaRPr lang="cs-CZ" sz="2400" b="1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cs-CZ" sz="2400" b="1" dirty="0">
                <a:latin typeface="Calibri" panose="020F0502020204030204" pitchFamily="34" charset="0"/>
              </a:rPr>
              <a:t>b/ účelu komunikace</a:t>
            </a:r>
            <a:r>
              <a:rPr lang="cs-CZ" sz="2400" dirty="0">
                <a:latin typeface="Calibri" panose="020F0502020204030204" pitchFamily="34" charset="0"/>
              </a:rPr>
              <a:t> (např. komunikace persvazivní</a:t>
            </a:r>
            <a:r>
              <a:rPr lang="cs-CZ" sz="2400" dirty="0" smtClean="0">
                <a:latin typeface="Calibri" panose="020F0502020204030204" pitchFamily="34" charset="0"/>
              </a:rPr>
              <a:t>) </a:t>
            </a:r>
            <a:endParaRPr lang="cs-CZ" sz="2400" b="1" dirty="0">
              <a:latin typeface="Calibri" panose="020F0502020204030204" pitchFamily="34" charset="0"/>
            </a:endParaRPr>
          </a:p>
          <a:p>
            <a:pPr>
              <a:defRPr/>
            </a:pPr>
            <a:endParaRPr lang="cs-CZ" sz="2400" b="1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cs-CZ" sz="2400" b="1" dirty="0">
                <a:latin typeface="Calibri" panose="020F0502020204030204" pitchFamily="34" charset="0"/>
              </a:rPr>
              <a:t>c/</a:t>
            </a:r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cs-CZ" sz="2400" b="1" dirty="0">
                <a:latin typeface="Calibri" panose="020F0502020204030204" pitchFamily="34" charset="0"/>
              </a:rPr>
              <a:t>povahy vztahu mezi jejími účastníky</a:t>
            </a:r>
            <a:r>
              <a:rPr lang="cs-CZ" sz="2400" dirty="0">
                <a:latin typeface="Calibri" panose="020F0502020204030204" pitchFamily="34" charset="0"/>
              </a:rPr>
              <a:t> (komunikace intrapersonální, interpersonální, veřejná apod</a:t>
            </a:r>
            <a:r>
              <a:rPr lang="cs-CZ" sz="2400" dirty="0" smtClean="0">
                <a:latin typeface="Calibri" panose="020F0502020204030204" pitchFamily="34" charset="0"/>
              </a:rPr>
              <a:t>.)</a:t>
            </a:r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46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03228" y="764704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TYPY SOCIÁLNÍ KOMUNIKACE</a:t>
            </a:r>
          </a:p>
          <a:p>
            <a:endParaRPr lang="cs-CZ" sz="2400" b="1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cs-CZ" sz="2400" dirty="0">
                <a:latin typeface="Calibri" panose="020F0502020204030204" pitchFamily="34" charset="0"/>
              </a:rPr>
              <a:t>masová komunikace</a:t>
            </a:r>
          </a:p>
          <a:p>
            <a:pPr>
              <a:defRPr/>
            </a:pPr>
            <a:r>
              <a:rPr lang="cs-CZ" sz="2400" dirty="0">
                <a:latin typeface="Calibri" panose="020F0502020204030204" pitchFamily="34" charset="0"/>
              </a:rPr>
              <a:t>mediální komunikace</a:t>
            </a:r>
          </a:p>
          <a:p>
            <a:pPr>
              <a:defRPr/>
            </a:pPr>
            <a:r>
              <a:rPr lang="cs-CZ" sz="2400" dirty="0">
                <a:latin typeface="Calibri" panose="020F0502020204030204" pitchFamily="34" charset="0"/>
              </a:rPr>
              <a:t>veřejná komunikace				</a:t>
            </a:r>
          </a:p>
          <a:p>
            <a:pPr>
              <a:defRPr/>
            </a:pPr>
            <a:r>
              <a:rPr lang="cs-CZ" sz="2400" dirty="0">
                <a:latin typeface="Calibri" panose="020F0502020204030204" pitchFamily="34" charset="0"/>
              </a:rPr>
              <a:t>skupinová komunikace	</a:t>
            </a:r>
          </a:p>
          <a:p>
            <a:pPr>
              <a:defRPr/>
            </a:pPr>
            <a:r>
              <a:rPr lang="cs-CZ" sz="2400" dirty="0">
                <a:latin typeface="Calibri" panose="020F0502020204030204" pitchFamily="34" charset="0"/>
              </a:rPr>
              <a:t>interpersonální komunikace			</a:t>
            </a:r>
          </a:p>
          <a:p>
            <a:pPr>
              <a:defRPr/>
            </a:pPr>
            <a:r>
              <a:rPr lang="cs-CZ" sz="2400" dirty="0">
                <a:latin typeface="Calibri" panose="020F0502020204030204" pitchFamily="34" charset="0"/>
              </a:rPr>
              <a:t>intrapersonální komunikace</a:t>
            </a:r>
          </a:p>
          <a:p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456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3086</TotalTime>
  <Words>936</Words>
  <Application>Microsoft Office PowerPoint</Application>
  <PresentationFormat>Předvádění na obrazovce (4:3)</PresentationFormat>
  <Paragraphs>172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Austin</vt:lpstr>
      <vt:lpstr>Mediální kultura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Vrbová</cp:lastModifiedBy>
  <cp:revision>553</cp:revision>
  <dcterms:created xsi:type="dcterms:W3CDTF">2013-04-13T14:50:58Z</dcterms:created>
  <dcterms:modified xsi:type="dcterms:W3CDTF">2014-11-14T12:01:03Z</dcterms:modified>
</cp:coreProperties>
</file>