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9" r:id="rId4"/>
    <p:sldId id="262" r:id="rId5"/>
    <p:sldId id="287" r:id="rId6"/>
    <p:sldId id="288" r:id="rId7"/>
    <p:sldId id="263" r:id="rId8"/>
    <p:sldId id="265" r:id="rId9"/>
    <p:sldId id="264" r:id="rId10"/>
    <p:sldId id="289" r:id="rId11"/>
    <p:sldId id="266" r:id="rId12"/>
    <p:sldId id="267" r:id="rId13"/>
    <p:sldId id="268" r:id="rId14"/>
    <p:sldId id="269" r:id="rId15"/>
    <p:sldId id="270" r:id="rId16"/>
    <p:sldId id="271" r:id="rId17"/>
    <p:sldId id="272" r:id="rId18"/>
    <p:sldId id="273" r:id="rId19"/>
    <p:sldId id="282" r:id="rId20"/>
    <p:sldId id="274" r:id="rId21"/>
    <p:sldId id="290" r:id="rId22"/>
    <p:sldId id="275" r:id="rId23"/>
    <p:sldId id="276" r:id="rId24"/>
    <p:sldId id="277" r:id="rId25"/>
    <p:sldId id="278" r:id="rId26"/>
    <p:sldId id="279" r:id="rId27"/>
    <p:sldId id="280" r:id="rId28"/>
    <p:sldId id="281" r:id="rId29"/>
    <p:sldId id="261" r:id="rId30"/>
    <p:sldId id="283" r:id="rId31"/>
    <p:sldId id="284" r:id="rId32"/>
    <p:sldId id="285" r:id="rId33"/>
    <p:sldId id="286" r:id="rId3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9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536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15364" name="Rectangle 4"/>
          <p:cNvSpPr>
            <a:spLocks noGrp="1" noChangeArrowheads="1"/>
          </p:cNvSpPr>
          <p:nvPr>
            <p:ph type="dt" sz="half" idx="2"/>
          </p:nvPr>
        </p:nvSpPr>
        <p:spPr>
          <a:xfrm>
            <a:off x="685800" y="6248400"/>
            <a:ext cx="1905000" cy="457200"/>
          </a:xfrm>
        </p:spPr>
        <p:txBody>
          <a:bodyPr/>
          <a:lstStyle>
            <a:lvl1pPr>
              <a:defRPr/>
            </a:lvl1pPr>
          </a:lstStyle>
          <a:p>
            <a:endParaRPr lang="cs-CZ"/>
          </a:p>
        </p:txBody>
      </p:sp>
      <p:sp>
        <p:nvSpPr>
          <p:cNvPr id="15365" name="Rectangle 5"/>
          <p:cNvSpPr>
            <a:spLocks noGrp="1" noChangeArrowheads="1"/>
          </p:cNvSpPr>
          <p:nvPr>
            <p:ph type="ftr" sz="quarter" idx="3"/>
          </p:nvPr>
        </p:nvSpPr>
        <p:spPr>
          <a:xfrm>
            <a:off x="3124200" y="6248400"/>
            <a:ext cx="2895600" cy="457200"/>
          </a:xfrm>
        </p:spPr>
        <p:txBody>
          <a:bodyPr/>
          <a:lstStyle>
            <a:lvl1pPr>
              <a:defRPr/>
            </a:lvl1pPr>
          </a:lstStyle>
          <a:p>
            <a:endParaRPr lang="cs-CZ"/>
          </a:p>
        </p:txBody>
      </p:sp>
      <p:sp>
        <p:nvSpPr>
          <p:cNvPr id="15366" name="Rectangle 6"/>
          <p:cNvSpPr>
            <a:spLocks noGrp="1" noChangeArrowheads="1"/>
          </p:cNvSpPr>
          <p:nvPr>
            <p:ph type="sldNum" sz="quarter" idx="4"/>
          </p:nvPr>
        </p:nvSpPr>
        <p:spPr>
          <a:xfrm>
            <a:off x="6553200" y="6248400"/>
            <a:ext cx="1905000" cy="457200"/>
          </a:xfrm>
        </p:spPr>
        <p:txBody>
          <a:bodyPr/>
          <a:lstStyle>
            <a:lvl1pPr>
              <a:defRPr/>
            </a:lvl1pPr>
          </a:lstStyle>
          <a:p>
            <a:fld id="{EC5C3E20-752E-49A0-86A3-DD43E6BB5D6D}" type="slidenum">
              <a:rPr lang="cs-CZ"/>
              <a:pPr/>
              <a:t>‹#›</a:t>
            </a:fld>
            <a:endParaRPr lang="cs-CZ"/>
          </a:p>
        </p:txBody>
      </p:sp>
      <p:sp>
        <p:nvSpPr>
          <p:cNvPr id="15367"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DE0B1F72-55B2-48D0-879C-EB0406ACD6A9}"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8254C76A-F05A-4A2D-9485-23923D132E3B}"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5225"/>
            <a:ext cx="1981200" cy="476250"/>
          </a:xfrm>
        </p:spPr>
        <p:txBody>
          <a:bodyPr/>
          <a:lstStyle>
            <a:lvl1pPr>
              <a:defRPr/>
            </a:lvl1pPr>
          </a:lstStyle>
          <a:p>
            <a:endParaRPr 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553200" y="6245225"/>
            <a:ext cx="1981200" cy="476250"/>
          </a:xfrm>
        </p:spPr>
        <p:txBody>
          <a:bodyPr/>
          <a:lstStyle>
            <a:lvl1pPr>
              <a:defRPr/>
            </a:lvl1pPr>
          </a:lstStyle>
          <a:p>
            <a:fld id="{C8E7C20D-82D1-4704-BA36-62A93AEAF2B5}"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879AFE19-39E7-4850-9676-8589DACB9FEC}"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772D1EE7-92C0-4331-95BD-5D8BC2292C84}"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B052D996-1C52-49E7-B215-DFF8A49E5766}"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1042C27A-4375-4ECE-A9F2-201109DE6695}"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E9197B6E-85C4-4CFE-A2B0-2840914109E8}"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FF0CEADE-A762-478E-BABB-670B5EBF8553}"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EBADF82B-2509-492B-A1F4-630861C70067}"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6C776C70-D9C0-48A4-8B5C-CF1916E681F4}"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4339"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34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sz="2400">
              <a:latin typeface="Times New Roman" pitchFamily="18" charset="0"/>
            </a:endParaRPr>
          </a:p>
        </p:txBody>
      </p:sp>
      <p:sp>
        <p:nvSpPr>
          <p:cNvPr id="1434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cs-CZ"/>
          </a:p>
        </p:txBody>
      </p:sp>
      <p:sp>
        <p:nvSpPr>
          <p:cNvPr id="1434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34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cs-CZ"/>
          </a:p>
        </p:txBody>
      </p:sp>
      <p:sp>
        <p:nvSpPr>
          <p:cNvPr id="1434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BE2CAE6-3E59-4224-A2DA-510CB1DD3B7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ibesip.cz/besip/flash/default.htm"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detskaprava.cz/" TargetMode="External"/><Relationship Id="rId2" Type="http://schemas.openxmlformats.org/officeDocument/2006/relationships/hyperlink" Target="http://www.nasedite.cz/" TargetMode="External"/><Relationship Id="rId1" Type="http://schemas.openxmlformats.org/officeDocument/2006/relationships/slideLayout" Target="../slideLayouts/slideLayout2.xml"/><Relationship Id="rId4" Type="http://schemas.openxmlformats.org/officeDocument/2006/relationships/hyperlink" Target="http://www.modralinka.cz/"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detstvibezurazu.cz/" TargetMode="External"/><Relationship Id="rId2" Type="http://schemas.openxmlformats.org/officeDocument/2006/relationships/hyperlink" Target="http://www.cupcz.cz/" TargetMode="External"/><Relationship Id="rId1" Type="http://schemas.openxmlformats.org/officeDocument/2006/relationships/slideLayout" Target="../slideLayouts/slideLayout2.xml"/><Relationship Id="rId4" Type="http://schemas.openxmlformats.org/officeDocument/2006/relationships/hyperlink" Target="http://www.spondea.cz/"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5400"/>
              <a:t>Úrazy dětí</a:t>
            </a:r>
          </a:p>
        </p:txBody>
      </p:sp>
      <p:sp>
        <p:nvSpPr>
          <p:cNvPr id="2051" name="Rectangle 3"/>
          <p:cNvSpPr>
            <a:spLocks noGrp="1" noChangeArrowheads="1"/>
          </p:cNvSpPr>
          <p:nvPr>
            <p:ph type="subTitle" idx="1"/>
          </p:nvPr>
        </p:nvSpPr>
        <p:spPr>
          <a:xfrm>
            <a:off x="0" y="5202238"/>
            <a:ext cx="2403475" cy="1655762"/>
          </a:xfrm>
        </p:spPr>
        <p:txBody>
          <a:bodyPr/>
          <a:lstStyle/>
          <a:p>
            <a:endParaRPr lang="cs-CZ"/>
          </a:p>
        </p:txBody>
      </p:sp>
      <p:pic>
        <p:nvPicPr>
          <p:cNvPr id="2053" name="Picture 5" descr="http://www.detstvibezurazu.cz/images/urazy/hrnec_adj.jpg"/>
          <p:cNvPicPr>
            <a:picLocks noChangeAspect="1" noChangeArrowheads="1"/>
          </p:cNvPicPr>
          <p:nvPr/>
        </p:nvPicPr>
        <p:blipFill>
          <a:blip r:embed="rId2"/>
          <a:srcRect/>
          <a:stretch>
            <a:fillRect/>
          </a:stretch>
        </p:blipFill>
        <p:spPr bwMode="auto">
          <a:xfrm>
            <a:off x="6516688" y="3860800"/>
            <a:ext cx="2016125" cy="2447925"/>
          </a:xfrm>
          <a:prstGeom prst="rect">
            <a:avLst/>
          </a:prstGeom>
          <a:noFill/>
        </p:spPr>
      </p:pic>
      <p:pic>
        <p:nvPicPr>
          <p:cNvPr id="2055" name="Picture 7" descr="http://www.pharmanews.cz/2005_03/images/urazy.jpg"/>
          <p:cNvPicPr>
            <a:picLocks noChangeAspect="1" noChangeArrowheads="1"/>
          </p:cNvPicPr>
          <p:nvPr/>
        </p:nvPicPr>
        <p:blipFill>
          <a:blip r:embed="rId3"/>
          <a:srcRect/>
          <a:stretch>
            <a:fillRect/>
          </a:stretch>
        </p:blipFill>
        <p:spPr bwMode="auto">
          <a:xfrm>
            <a:off x="6443663" y="549275"/>
            <a:ext cx="1223962" cy="1800225"/>
          </a:xfrm>
          <a:prstGeom prst="rect">
            <a:avLst/>
          </a:prstGeom>
          <a:noFill/>
        </p:spPr>
      </p:pic>
      <p:graphicFrame>
        <p:nvGraphicFramePr>
          <p:cNvPr id="2067" name="Group 19"/>
          <p:cNvGraphicFramePr>
            <a:graphicFrameLocks noGrp="1"/>
          </p:cNvGraphicFramePr>
          <p:nvPr/>
        </p:nvGraphicFramePr>
        <p:xfrm>
          <a:off x="1866900" y="1670050"/>
          <a:ext cx="5411788" cy="3430588"/>
        </p:xfrm>
        <a:graphic>
          <a:graphicData uri="http://schemas.openxmlformats.org/drawingml/2006/table">
            <a:tbl>
              <a:tblPr/>
              <a:tblGrid>
                <a:gridCol w="5411788"/>
              </a:tblGrid>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endParaRPr kumimoji="0" lang="cs-CZ" sz="1800" b="0" i="0" u="none" strike="noStrike" cap="none" normalizeH="0" baseline="0" smtClean="0">
                        <a:ln>
                          <a:noFill/>
                        </a:ln>
                        <a:solidFill>
                          <a:schemeClr val="tx1"/>
                        </a:solidFill>
                        <a:effectLst/>
                        <a:latin typeface="Arial" charset="0"/>
                      </a:endParaRPr>
                    </a:p>
                  </a:txBody>
                  <a:tcPr anchor="ctr" horzOverflow="overflow">
                    <a:lnL cap="flat">
                      <a:noFill/>
                    </a:lnL>
                    <a:lnR cap="flat">
                      <a:noFill/>
                    </a:lnR>
                    <a:lnT cap="flat">
                      <a:noFill/>
                    </a:lnT>
                    <a:lnB>
                      <a:noFill/>
                    </a:lnB>
                    <a:lnTlToBr>
                      <a:noFill/>
                    </a:lnTlToBr>
                    <a:lnBlToTr>
                      <a:noFill/>
                    </a:lnBlToTr>
                    <a:noFill/>
                  </a:tcPr>
                </a:tc>
              </a:tr>
              <a:tr h="3063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r>
                        <a:rPr kumimoji="0" lang="cs-CZ" sz="19500" b="0" i="0" u="none" strike="noStrike" cap="none" normalizeH="0" baseline="0" smtClean="0">
                          <a:ln>
                            <a:noFill/>
                          </a:ln>
                          <a:solidFill>
                            <a:schemeClr val="tx1"/>
                          </a:solidFill>
                          <a:effectLst/>
                          <a:latin typeface="Tahoma" pitchFamily="34" charset="0"/>
                          <a:cs typeface="Tahoma" pitchFamily="34" charset="0"/>
                        </a:rPr>
                        <a:t> </a:t>
                      </a:r>
                      <a:r>
                        <a:rPr kumimoji="0" lang="cs-CZ" sz="1800" b="0" i="0" u="none" strike="noStrike" cap="none" normalizeH="0" baseline="0" smtClean="0">
                          <a:ln>
                            <a:noFill/>
                          </a:ln>
                          <a:solidFill>
                            <a:schemeClr val="tx1"/>
                          </a:solidFill>
                          <a:effectLst/>
                          <a:latin typeface="Tahoma" pitchFamily="34" charset="0"/>
                          <a:cs typeface="Tahoma" pitchFamily="34" charset="0"/>
                        </a:rPr>
                        <a:t>                             </a:t>
                      </a:r>
                    </a:p>
                  </a:txBody>
                  <a:tcPr anchor="ctr" horzOverflow="overflow">
                    <a:lnL cap="flat">
                      <a:noFill/>
                    </a:lnL>
                    <a:lnR cap="flat">
                      <a:noFill/>
                    </a:lnR>
                    <a:lnT>
                      <a:noFill/>
                    </a:lnT>
                    <a:lnB cap="flat">
                      <a:noFill/>
                    </a:lnB>
                    <a:lnTlToBr>
                      <a:noFill/>
                    </a:lnTlToBr>
                    <a:lnBlToTr>
                      <a:noFill/>
                    </a:lnBlToTr>
                    <a:noFill/>
                  </a:tcPr>
                </a:tc>
              </a:tr>
            </a:tbl>
          </a:graphicData>
        </a:graphic>
      </p:graphicFrame>
      <p:pic>
        <p:nvPicPr>
          <p:cNvPr id="2058" name="Picture 10" descr="Mramornatka"/>
          <p:cNvPicPr>
            <a:picLocks noChangeAspect="1" noChangeArrowheads="1"/>
          </p:cNvPicPr>
          <p:nvPr/>
        </p:nvPicPr>
        <p:blipFill>
          <a:blip r:embed="rId4"/>
          <a:srcRect/>
          <a:stretch>
            <a:fillRect/>
          </a:stretch>
        </p:blipFill>
        <p:spPr bwMode="auto">
          <a:xfrm>
            <a:off x="0" y="2636838"/>
            <a:ext cx="3841750" cy="422116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cs-CZ" sz="3600" b="1"/>
              <a:t>Úrazy a věk dítěte</a:t>
            </a:r>
            <a:br>
              <a:rPr lang="cs-CZ" sz="3600" b="1"/>
            </a:br>
            <a:endParaRPr lang="cs-CZ" sz="3600" b="1"/>
          </a:p>
        </p:txBody>
      </p:sp>
      <p:sp>
        <p:nvSpPr>
          <p:cNvPr id="63491" name="Rectangle 3"/>
          <p:cNvSpPr>
            <a:spLocks noGrp="1" noChangeArrowheads="1"/>
          </p:cNvSpPr>
          <p:nvPr>
            <p:ph type="body" idx="1"/>
          </p:nvPr>
        </p:nvSpPr>
        <p:spPr/>
        <p:txBody>
          <a:bodyPr/>
          <a:lstStyle/>
          <a:p>
            <a:pPr>
              <a:lnSpc>
                <a:spcPct val="80000"/>
              </a:lnSpc>
            </a:pPr>
            <a:r>
              <a:rPr lang="cs-CZ" sz="2400" b="1"/>
              <a:t>Předškolní věk</a:t>
            </a:r>
            <a:r>
              <a:rPr lang="cs-CZ" sz="2400"/>
              <a:t> – značná pohyblivost dítěte a zvídavost při dosud malých zkušenostech a nedostatečné schopnosti posoudit situaci – utonutí, vdechnutí nebo zasunutí drobných předmětů do uší, nosu.. , otravy (jedovaté rostliny, léky), dopravní úrazy (kolem 5.roku – </a:t>
            </a:r>
            <a:r>
              <a:rPr lang="cs-CZ" sz="2400" b="1"/>
              <a:t>nejčastěji při couvání a parkování – </a:t>
            </a:r>
            <a:r>
              <a:rPr lang="cs-CZ" sz="2400" b="1">
                <a:solidFill>
                  <a:schemeClr val="accent2"/>
                </a:solidFill>
              </a:rPr>
              <a:t>důležitá prevence u dětí!</a:t>
            </a:r>
            <a:r>
              <a:rPr lang="cs-CZ" sz="2400"/>
              <a:t>) </a:t>
            </a:r>
            <a:r>
              <a:rPr lang="cs-CZ" sz="2400" b="1">
                <a:latin typeface="Arial" charset="0"/>
                <a:cs typeface="Arial" charset="0"/>
              </a:rPr>
              <a:t>↔ </a:t>
            </a:r>
            <a:r>
              <a:rPr lang="cs-CZ" sz="2400" i="1">
                <a:latin typeface="Arial" charset="0"/>
                <a:cs typeface="Arial" charset="0"/>
              </a:rPr>
              <a:t>ostražitost rodičů, předškolní výchova, dopravní výchova</a:t>
            </a:r>
            <a:endParaRPr lang="cs-CZ" sz="2400"/>
          </a:p>
          <a:p>
            <a:pPr>
              <a:lnSpc>
                <a:spcPct val="80000"/>
              </a:lnSpc>
              <a:buFont typeface="Wingdings" pitchFamily="2" charset="2"/>
              <a:buNone/>
            </a:pPr>
            <a:r>
              <a:rPr lang="cs-CZ" sz="2400"/>
              <a:t>	</a:t>
            </a:r>
          </a:p>
          <a:p>
            <a:pPr>
              <a:lnSpc>
                <a:spcPct val="80000"/>
              </a:lnSpc>
              <a:buFont typeface="Wingdings" pitchFamily="2" charset="2"/>
              <a:buNone/>
            </a:pPr>
            <a:r>
              <a:rPr lang="cs-CZ" sz="2400"/>
              <a:t>	</a:t>
            </a:r>
            <a:r>
              <a:rPr lang="cs-CZ" sz="2000" b="1"/>
              <a:t>Pozn.</a:t>
            </a:r>
            <a:r>
              <a:rPr lang="cs-CZ" sz="2000"/>
              <a:t> Časté úrazy zubů a rtů – 1.pomoc - do 30 minut vložit zub zpět do úst (ve fyziolog. roztoku, v mléce dopravit k lékaři)</a:t>
            </a:r>
          </a:p>
          <a:p>
            <a:pPr>
              <a:lnSpc>
                <a:spcPct val="80000"/>
              </a:lnSpc>
            </a:pPr>
            <a:endParaRPr lang="cs-CZ" sz="2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sz="3600" b="1"/>
              <a:t>Úrazy a věk dítěte</a:t>
            </a:r>
            <a:br>
              <a:rPr lang="cs-CZ" sz="3600" b="1"/>
            </a:br>
            <a:endParaRPr lang="cs-CZ" sz="3600" b="1"/>
          </a:p>
        </p:txBody>
      </p:sp>
      <p:sp>
        <p:nvSpPr>
          <p:cNvPr id="33795" name="Rectangle 3"/>
          <p:cNvSpPr>
            <a:spLocks noGrp="1" noChangeArrowheads="1"/>
          </p:cNvSpPr>
          <p:nvPr>
            <p:ph type="body" idx="1"/>
          </p:nvPr>
        </p:nvSpPr>
        <p:spPr>
          <a:xfrm>
            <a:off x="566738" y="1700213"/>
            <a:ext cx="8001000" cy="4968875"/>
          </a:xfrm>
        </p:spPr>
        <p:txBody>
          <a:bodyPr/>
          <a:lstStyle/>
          <a:p>
            <a:pPr>
              <a:lnSpc>
                <a:spcPct val="90000"/>
              </a:lnSpc>
            </a:pPr>
            <a:r>
              <a:rPr lang="cs-CZ" sz="1800" b="1"/>
              <a:t>Školní věk - až do věku 8 let stále děti získávají potřebné znalosti, zkušenosti a návyky, které jsou základem protiúrazového chování, postupně se snižuje jejich impulzivnost a zvyšuje se schopnost samostatného posouzení věcí, dějů a situací</a:t>
            </a:r>
          </a:p>
          <a:p>
            <a:pPr lvl="1">
              <a:lnSpc>
                <a:spcPct val="90000"/>
              </a:lnSpc>
            </a:pPr>
            <a:r>
              <a:rPr lang="cs-CZ" sz="1800"/>
              <a:t>zvyšuje se počet, druhy a závažnost úrazů (děti častěji bez dozoru dospělých)</a:t>
            </a:r>
          </a:p>
          <a:p>
            <a:pPr lvl="1">
              <a:lnSpc>
                <a:spcPct val="90000"/>
              </a:lnSpc>
            </a:pPr>
            <a:r>
              <a:rPr lang="cs-CZ" sz="1800"/>
              <a:t>více úrazů chlapci (větší tendence riskovat, větší odvaha, agresivita), děti se sklonem k úrazům (hyperaktivita, smyslové vady)</a:t>
            </a:r>
          </a:p>
          <a:p>
            <a:pPr lvl="1">
              <a:lnSpc>
                <a:spcPct val="90000"/>
              </a:lnSpc>
            </a:pPr>
            <a:r>
              <a:rPr lang="cs-CZ" sz="1800"/>
              <a:t>začínají se objevovat a s věkem přibývat úrazy jako následek násilného konfliktu mezi vrstevníky</a:t>
            </a:r>
          </a:p>
          <a:p>
            <a:pPr lvl="1">
              <a:lnSpc>
                <a:spcPct val="90000"/>
              </a:lnSpc>
            </a:pPr>
            <a:r>
              <a:rPr lang="cs-CZ" sz="1800"/>
              <a:t>mladší školní věk – 13% dětí za kalendářní rok utrpělo úraz</a:t>
            </a:r>
          </a:p>
          <a:p>
            <a:pPr lvl="1">
              <a:lnSpc>
                <a:spcPct val="90000"/>
              </a:lnSpc>
              <a:buFont typeface="Wingdings" pitchFamily="2" charset="2"/>
              <a:buNone/>
            </a:pPr>
            <a:r>
              <a:rPr lang="cs-CZ" sz="1800"/>
              <a:t>	starší školní věk – 20% dětí za kalendářní rok utrpělo úraz</a:t>
            </a:r>
          </a:p>
          <a:p>
            <a:pPr lvl="1">
              <a:lnSpc>
                <a:spcPct val="90000"/>
              </a:lnSpc>
            </a:pPr>
            <a:r>
              <a:rPr lang="cs-CZ" sz="1800"/>
              <a:t>nejčastější úraz – zlomeniny, vykloubeniny (52%), poranění povrchu těla (25%), poranění hlavy a lebky (12%), úst a ústní dutiny (7%), 11% ostatní vážné úrazy</a:t>
            </a:r>
          </a:p>
          <a:p>
            <a:pPr lvl="1">
              <a:lnSpc>
                <a:spcPct val="90000"/>
              </a:lnSpc>
              <a:buFont typeface="Wingdings" pitchFamily="2" charset="2"/>
              <a:buNone/>
            </a:pPr>
            <a:endParaRPr lang="cs-CZ"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sz="3600" b="1"/>
              <a:t>Úrazy a věk dítěte</a:t>
            </a:r>
            <a:br>
              <a:rPr lang="cs-CZ" sz="3600" b="1"/>
            </a:br>
            <a:endParaRPr lang="cs-CZ" sz="3600" b="1"/>
          </a:p>
        </p:txBody>
      </p:sp>
      <p:sp>
        <p:nvSpPr>
          <p:cNvPr id="34819" name="Rectangle 3"/>
          <p:cNvSpPr>
            <a:spLocks noGrp="1" noChangeArrowheads="1"/>
          </p:cNvSpPr>
          <p:nvPr>
            <p:ph type="body" idx="1"/>
          </p:nvPr>
        </p:nvSpPr>
        <p:spPr>
          <a:xfrm>
            <a:off x="566738" y="1752600"/>
            <a:ext cx="8326437" cy="4267200"/>
          </a:xfrm>
        </p:spPr>
        <p:txBody>
          <a:bodyPr/>
          <a:lstStyle/>
          <a:p>
            <a:pPr>
              <a:lnSpc>
                <a:spcPct val="80000"/>
              </a:lnSpc>
            </a:pPr>
            <a:r>
              <a:rPr lang="cs-CZ" sz="2100"/>
              <a:t>Mladší školní věk</a:t>
            </a:r>
          </a:p>
          <a:p>
            <a:pPr lvl="1">
              <a:lnSpc>
                <a:spcPct val="80000"/>
              </a:lnSpc>
            </a:pPr>
            <a:r>
              <a:rPr lang="cs-CZ" sz="2000" b="1"/>
              <a:t>místo výskytu: </a:t>
            </a:r>
            <a:r>
              <a:rPr lang="cs-CZ" sz="2000"/>
              <a:t>nejčastěji domácí prostředí </a:t>
            </a:r>
          </a:p>
          <a:p>
            <a:pPr lvl="1">
              <a:lnSpc>
                <a:spcPct val="80000"/>
              </a:lnSpc>
              <a:buFont typeface="Wingdings" pitchFamily="2" charset="2"/>
              <a:buNone/>
            </a:pPr>
            <a:r>
              <a:rPr lang="cs-CZ" sz="2000"/>
              <a:t>	(s věkem ubývá), ulice nebo silnice, jiné místo, úrazy ve škole a na hřišti</a:t>
            </a:r>
          </a:p>
          <a:p>
            <a:pPr lvl="1">
              <a:lnSpc>
                <a:spcPct val="80000"/>
              </a:lnSpc>
            </a:pPr>
            <a:r>
              <a:rPr lang="cs-CZ" sz="2000" b="1"/>
              <a:t>činnost při úrazu: </a:t>
            </a:r>
            <a:r>
              <a:rPr lang="cs-CZ" sz="2000"/>
              <a:t>neorganizovaný sport a hra bez dozoru (33%), školní TV, organizovaný sport, výlety (21%), jízda na kole (12%), násilný konflikt (10%), dopravní úrazy (3%) </a:t>
            </a:r>
          </a:p>
          <a:p>
            <a:pPr lvl="1">
              <a:lnSpc>
                <a:spcPct val="80000"/>
              </a:lnSpc>
            </a:pPr>
            <a:endParaRPr lang="cs-CZ" sz="2000"/>
          </a:p>
          <a:p>
            <a:pPr lvl="1">
              <a:lnSpc>
                <a:spcPct val="80000"/>
              </a:lnSpc>
              <a:buFont typeface="Wingdings" pitchFamily="2" charset="2"/>
              <a:buNone/>
            </a:pPr>
            <a:r>
              <a:rPr lang="cs-CZ" sz="2000" b="1"/>
              <a:t>Pozn.</a:t>
            </a:r>
            <a:r>
              <a:rPr lang="cs-CZ" sz="2000"/>
              <a:t> 1,5 krát větší riziko úrazu u dětí s nadváhou</a:t>
            </a:r>
          </a:p>
          <a:p>
            <a:pPr lvl="1">
              <a:lnSpc>
                <a:spcPct val="80000"/>
              </a:lnSpc>
              <a:buFont typeface="Wingdings" pitchFamily="2" charset="2"/>
              <a:buNone/>
            </a:pPr>
            <a:endParaRPr lang="cs-CZ" sz="2000"/>
          </a:p>
          <a:p>
            <a:pPr lvl="1">
              <a:lnSpc>
                <a:spcPct val="80000"/>
              </a:lnSpc>
              <a:buFont typeface="Wingdings" pitchFamily="2" charset="2"/>
              <a:buNone/>
            </a:pPr>
            <a:r>
              <a:rPr lang="cs-CZ" sz="2000" b="1"/>
              <a:t>Pozn. </a:t>
            </a:r>
            <a:r>
              <a:rPr lang="cs-CZ" sz="2000"/>
              <a:t>dítě reaguje v dopravní situaci jako dospělí cca od 12 let</a:t>
            </a:r>
            <a:r>
              <a:rPr lang="cs-CZ" sz="2000" b="1"/>
              <a:t> </a:t>
            </a:r>
            <a:r>
              <a:rPr lang="cs-CZ" sz="2000"/>
              <a:t> </a:t>
            </a:r>
            <a:endParaRPr lang="cs-CZ" sz="2000" b="1"/>
          </a:p>
          <a:p>
            <a:pPr>
              <a:lnSpc>
                <a:spcPct val="80000"/>
              </a:lnSpc>
              <a:buFont typeface="Wingdings" pitchFamily="2" charset="2"/>
              <a:buNone/>
            </a:pPr>
            <a:r>
              <a:rPr lang="cs-CZ" sz="210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t>Příčiny úrazů</a:t>
            </a:r>
          </a:p>
        </p:txBody>
      </p:sp>
      <p:sp>
        <p:nvSpPr>
          <p:cNvPr id="35843" name="Rectangle 3"/>
          <p:cNvSpPr>
            <a:spLocks noGrp="1" noChangeArrowheads="1"/>
          </p:cNvSpPr>
          <p:nvPr>
            <p:ph type="body" idx="1"/>
          </p:nvPr>
        </p:nvSpPr>
        <p:spPr/>
        <p:txBody>
          <a:bodyPr/>
          <a:lstStyle/>
          <a:p>
            <a:pPr>
              <a:lnSpc>
                <a:spcPct val="90000"/>
              </a:lnSpc>
            </a:pPr>
            <a:r>
              <a:rPr lang="cs-CZ" sz="2000"/>
              <a:t>Mnoho úrazů je způsobeno neznalostí úrazových situací, nevhodným uspořádáním prostředí, ale také nepozorností dospělých, nedodržováním bezpečnostních předpisů a nedostatečnou péčí o předcházení úrazů. </a:t>
            </a:r>
          </a:p>
          <a:p>
            <a:pPr>
              <a:lnSpc>
                <a:spcPct val="90000"/>
              </a:lnSpc>
              <a:buFont typeface="Wingdings" pitchFamily="2" charset="2"/>
              <a:buNone/>
            </a:pPr>
            <a:r>
              <a:rPr lang="cs-CZ" sz="2000"/>
              <a:t>	(U starších dětí také zneužíváním alkoholu a drog.)</a:t>
            </a:r>
          </a:p>
          <a:p>
            <a:pPr>
              <a:lnSpc>
                <a:spcPct val="90000"/>
              </a:lnSpc>
              <a:buFont typeface="Wingdings" pitchFamily="2" charset="2"/>
              <a:buNone/>
            </a:pPr>
            <a:endParaRPr lang="cs-CZ" sz="2000"/>
          </a:p>
          <a:p>
            <a:pPr>
              <a:lnSpc>
                <a:spcPct val="90000"/>
              </a:lnSpc>
            </a:pPr>
            <a:r>
              <a:rPr lang="cs-CZ" sz="2000" b="1"/>
              <a:t>Úraz není náhoda! </a:t>
            </a:r>
            <a:r>
              <a:rPr lang="cs-CZ" sz="2000"/>
              <a:t>Úrazy se jen tak „nestávají". Každému úrazu předchází konkrétní nebezpečná situace. Úraz dítěte znamená, že dospělý neudělal vše, co mohl, pro bezpečnost prostředí, v němž se dítě pohybuje. Úraz dítěte znamená, že dítě nevědělo, jak se chovat bezpečně, nebo se záměrně chovalo nebezpečně svému zdraví.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t>Příčiny úrazů</a:t>
            </a:r>
          </a:p>
        </p:txBody>
      </p:sp>
      <p:sp>
        <p:nvSpPr>
          <p:cNvPr id="36867" name="Rectangle 3"/>
          <p:cNvSpPr>
            <a:spLocks noGrp="1" noChangeArrowheads="1"/>
          </p:cNvSpPr>
          <p:nvPr>
            <p:ph type="body" idx="1"/>
          </p:nvPr>
        </p:nvSpPr>
        <p:spPr/>
        <p:txBody>
          <a:bodyPr/>
          <a:lstStyle/>
          <a:p>
            <a:r>
              <a:rPr lang="cs-CZ" sz="2600" b="1"/>
              <a:t>Úrazy mají své příčiny!</a:t>
            </a:r>
          </a:p>
          <a:p>
            <a:pPr lvl="1"/>
            <a:r>
              <a:rPr lang="cs-CZ" sz="2200"/>
              <a:t>Dítě neví, jaká nebezpečí hrozí (srážka s autem, opaření, poleptání, popálení, pád z výšky, otrava vonným olejem) </a:t>
            </a:r>
          </a:p>
          <a:p>
            <a:pPr lvl="1"/>
            <a:r>
              <a:rPr lang="cs-CZ" sz="2200"/>
              <a:t>Chová se nebezpečně (přeceňuje se, jezdí bez přilby, předvádí se, vytahuje se, riskuje)</a:t>
            </a:r>
          </a:p>
          <a:p>
            <a:pPr lvl="1"/>
            <a:r>
              <a:rPr lang="cs-CZ" sz="2200"/>
              <a:t>Prostředí je nebezpečné (horká káva, nezajištěné okno, kluzké schody, dostupná lékárnička, chemikálie v domácnosti, jedovaté rostliny)</a:t>
            </a:r>
          </a:p>
        </p:txBody>
      </p:sp>
      <p:pic>
        <p:nvPicPr>
          <p:cNvPr id="36868" name="Picture 4" descr="http://eshop.skiservis.cz/img/goods/default/1159.jpg"/>
          <p:cNvPicPr>
            <a:picLocks noChangeAspect="1" noChangeArrowheads="1"/>
          </p:cNvPicPr>
          <p:nvPr/>
        </p:nvPicPr>
        <p:blipFill>
          <a:blip r:embed="rId2"/>
          <a:srcRect/>
          <a:stretch>
            <a:fillRect/>
          </a:stretch>
        </p:blipFill>
        <p:spPr bwMode="auto">
          <a:xfrm>
            <a:off x="6948488" y="333375"/>
            <a:ext cx="1066800" cy="1219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cs-CZ"/>
              <a:t>Následky úrazů</a:t>
            </a:r>
          </a:p>
        </p:txBody>
      </p:sp>
      <p:sp>
        <p:nvSpPr>
          <p:cNvPr id="37891" name="Rectangle 3"/>
          <p:cNvSpPr>
            <a:spLocks noGrp="1" noChangeArrowheads="1"/>
          </p:cNvSpPr>
          <p:nvPr>
            <p:ph type="body" idx="1"/>
          </p:nvPr>
        </p:nvSpPr>
        <p:spPr/>
        <p:txBody>
          <a:bodyPr/>
          <a:lstStyle/>
          <a:p>
            <a:pPr>
              <a:lnSpc>
                <a:spcPct val="90000"/>
              </a:lnSpc>
            </a:pPr>
            <a:r>
              <a:rPr lang="cs-CZ" sz="2800" b="1"/>
              <a:t>Zdravotní</a:t>
            </a:r>
          </a:p>
          <a:p>
            <a:pPr>
              <a:lnSpc>
                <a:spcPct val="90000"/>
              </a:lnSpc>
              <a:buFont typeface="Wingdings" pitchFamily="2" charset="2"/>
              <a:buNone/>
            </a:pPr>
            <a:endParaRPr lang="cs-CZ" sz="2800" b="1"/>
          </a:p>
          <a:p>
            <a:pPr>
              <a:lnSpc>
                <a:spcPct val="90000"/>
              </a:lnSpc>
              <a:buFont typeface="Wingdings" pitchFamily="2" charset="2"/>
              <a:buNone/>
            </a:pPr>
            <a:r>
              <a:rPr lang="cs-CZ" sz="2000" b="1"/>
              <a:t>Bolest a utrpení zraněných dětí</a:t>
            </a:r>
            <a:r>
              <a:rPr lang="cs-CZ" sz="2000"/>
              <a:t>, dlouhodobé zdravotní problémy dětem, starosti a smutek rodičům, každý úraz má i značný dopad na psychiku dítěte a v případě vážného poranění s trvalými následky často znemožňuje jeho zařazení zpátky do kolektivu</a:t>
            </a:r>
          </a:p>
          <a:p>
            <a:pPr>
              <a:lnSpc>
                <a:spcPct val="90000"/>
              </a:lnSpc>
              <a:buFont typeface="Wingdings" pitchFamily="2" charset="2"/>
              <a:buNone/>
            </a:pPr>
            <a:endParaRPr lang="cs-CZ" sz="2000"/>
          </a:p>
          <a:p>
            <a:pPr>
              <a:lnSpc>
                <a:spcPct val="90000"/>
              </a:lnSpc>
              <a:buFont typeface="Wingdings" pitchFamily="2" charset="2"/>
              <a:buNone/>
            </a:pPr>
            <a:r>
              <a:rPr lang="cs-CZ" sz="2000" b="1"/>
              <a:t>Úmrtí a trvalá postižení - </a:t>
            </a:r>
            <a:r>
              <a:rPr lang="cs-CZ" sz="2000"/>
              <a:t>smrtelné úrazy jsou jen vrchol ledovce, na každé smrtelné zranění připadá 10 dalších, které zanechávají trvalé postižení: ochrnutí, ztrátu zraku nebo zjizvení, desetkrát tolik jich vyžaduje hospitalizaci a opět desetkrát tolik alespoň ambulantní ošetření</a:t>
            </a:r>
          </a:p>
          <a:p>
            <a:pPr>
              <a:lnSpc>
                <a:spcPct val="90000"/>
              </a:lnSpc>
            </a:pPr>
            <a:endParaRPr lang="cs-CZ" sz="2000"/>
          </a:p>
          <a:p>
            <a:pPr algn="ctr">
              <a:lnSpc>
                <a:spcPct val="90000"/>
              </a:lnSpc>
            </a:pPr>
            <a:endParaRPr lang="cs-CZ" sz="2000"/>
          </a:p>
        </p:txBody>
      </p:sp>
      <p:pic>
        <p:nvPicPr>
          <p:cNvPr id="37892" name="Picture 4" descr="http://www.sejida.com.cz/foto/folim/P1010026_small.JPG"/>
          <p:cNvPicPr>
            <a:picLocks noChangeAspect="1" noChangeArrowheads="1"/>
          </p:cNvPicPr>
          <p:nvPr/>
        </p:nvPicPr>
        <p:blipFill>
          <a:blip r:embed="rId2"/>
          <a:srcRect/>
          <a:stretch>
            <a:fillRect/>
          </a:stretch>
        </p:blipFill>
        <p:spPr bwMode="auto">
          <a:xfrm>
            <a:off x="6588125" y="333375"/>
            <a:ext cx="1512888" cy="120173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cs-CZ"/>
              <a:t>Následky úrazů</a:t>
            </a:r>
          </a:p>
        </p:txBody>
      </p:sp>
      <p:sp>
        <p:nvSpPr>
          <p:cNvPr id="38915" name="Rectangle 3"/>
          <p:cNvSpPr>
            <a:spLocks noGrp="1" noChangeArrowheads="1"/>
          </p:cNvSpPr>
          <p:nvPr>
            <p:ph type="body" idx="1"/>
          </p:nvPr>
        </p:nvSpPr>
        <p:spPr/>
        <p:txBody>
          <a:bodyPr/>
          <a:lstStyle/>
          <a:p>
            <a:pPr>
              <a:lnSpc>
                <a:spcPct val="80000"/>
              </a:lnSpc>
            </a:pPr>
            <a:r>
              <a:rPr lang="cs-CZ" sz="2800" b="1"/>
              <a:t>Společenské a ekonomické</a:t>
            </a:r>
          </a:p>
          <a:p>
            <a:pPr>
              <a:lnSpc>
                <a:spcPct val="80000"/>
              </a:lnSpc>
            </a:pPr>
            <a:endParaRPr lang="cs-CZ" sz="2800" b="1"/>
          </a:p>
          <a:p>
            <a:pPr>
              <a:lnSpc>
                <a:spcPct val="80000"/>
              </a:lnSpc>
              <a:buFont typeface="Wingdings" pitchFamily="2" charset="2"/>
              <a:buNone/>
            </a:pPr>
            <a:r>
              <a:rPr lang="cs-CZ" sz="2100" b="1"/>
              <a:t>Náklady pro celou společnost</a:t>
            </a:r>
          </a:p>
          <a:p>
            <a:pPr>
              <a:lnSpc>
                <a:spcPct val="80000"/>
              </a:lnSpc>
              <a:buFont typeface="Wingdings" pitchFamily="2" charset="2"/>
              <a:buNone/>
            </a:pPr>
            <a:r>
              <a:rPr lang="cs-CZ" sz="2100"/>
              <a:t>	Dětské úrazy jsou velice nákladnou záležitostí, která váže zdroje, jež by mohly být použity jinde. Zkušenosti ze západních zemí ukazují, že investice do prevence se mnohonásobně vrací právě snížením nákladů vyvolaných úrazy (operace, hospitalizace a léčba, rekonvalescence, celoživotní péče,…)</a:t>
            </a:r>
            <a:endParaRPr lang="cs-CZ" sz="2100" b="1"/>
          </a:p>
          <a:p>
            <a:pPr>
              <a:lnSpc>
                <a:spcPct val="80000"/>
              </a:lnSpc>
              <a:buFont typeface="Wingdings" pitchFamily="2" charset="2"/>
              <a:buNone/>
            </a:pPr>
            <a:r>
              <a:rPr lang="cs-CZ" sz="2100"/>
              <a:t>	Úrazy dětí nám každoročně vezmou 10 miliard korun.</a:t>
            </a:r>
          </a:p>
          <a:p>
            <a:pPr>
              <a:lnSpc>
                <a:spcPct val="80000"/>
              </a:lnSpc>
              <a:buFont typeface="Wingdings" pitchFamily="2" charset="2"/>
              <a:buNone/>
            </a:pPr>
            <a:endParaRPr lang="cs-CZ" sz="2100"/>
          </a:p>
          <a:p>
            <a:pPr>
              <a:lnSpc>
                <a:spcPct val="80000"/>
              </a:lnSpc>
              <a:buFont typeface="Wingdings" pitchFamily="2" charset="2"/>
              <a:buNone/>
            </a:pPr>
            <a:r>
              <a:rPr lang="cs-CZ" sz="2100" b="1"/>
              <a:t>Rodina – </a:t>
            </a:r>
            <a:r>
              <a:rPr lang="cs-CZ" sz="2100"/>
              <a:t>trvalé následky ovlivňují život celé rodiny a komplikují začlenění do společnosti</a:t>
            </a:r>
            <a:endParaRPr lang="cs-CZ" sz="2100" b="1"/>
          </a:p>
          <a:p>
            <a:pPr>
              <a:lnSpc>
                <a:spcPct val="80000"/>
              </a:lnSpc>
            </a:pPr>
            <a:endParaRPr lang="cs-CZ" sz="21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b="1"/>
              <a:t>Prevence úrazů</a:t>
            </a:r>
            <a:r>
              <a:rPr lang="cs-CZ"/>
              <a:t> –</a:t>
            </a:r>
            <a:br>
              <a:rPr lang="cs-CZ"/>
            </a:br>
            <a:r>
              <a:rPr lang="cs-CZ" sz="3200"/>
              <a:t>úrazům lze předcházet</a:t>
            </a:r>
          </a:p>
        </p:txBody>
      </p:sp>
      <p:sp>
        <p:nvSpPr>
          <p:cNvPr id="39939" name="Rectangle 3"/>
          <p:cNvSpPr>
            <a:spLocks noGrp="1" noChangeArrowheads="1"/>
          </p:cNvSpPr>
          <p:nvPr>
            <p:ph type="body" idx="1"/>
          </p:nvPr>
        </p:nvSpPr>
        <p:spPr>
          <a:xfrm>
            <a:off x="684213" y="1628775"/>
            <a:ext cx="8001000" cy="4627563"/>
          </a:xfrm>
        </p:spPr>
        <p:txBody>
          <a:bodyPr/>
          <a:lstStyle/>
          <a:p>
            <a:pPr>
              <a:lnSpc>
                <a:spcPct val="80000"/>
              </a:lnSpc>
            </a:pPr>
            <a:r>
              <a:rPr lang="cs-CZ" sz="2100"/>
              <a:t>Vytvoření bezpečného prostředí v EU je cílem Evropské komise „LIVE-</a:t>
            </a:r>
            <a:r>
              <a:rPr lang="cs-CZ" sz="2100" b="1"/>
              <a:t>L</a:t>
            </a:r>
            <a:r>
              <a:rPr lang="cs-CZ" sz="2100"/>
              <a:t>ife without </a:t>
            </a:r>
            <a:r>
              <a:rPr lang="cs-CZ" sz="2100" b="1"/>
              <a:t>I</a:t>
            </a:r>
            <a:r>
              <a:rPr lang="cs-CZ" sz="2100"/>
              <a:t>njuries and </a:t>
            </a:r>
            <a:r>
              <a:rPr lang="cs-CZ" sz="2100" b="1"/>
              <a:t>V</a:t>
            </a:r>
            <a:r>
              <a:rPr lang="cs-CZ" sz="2100"/>
              <a:t>iolence in </a:t>
            </a:r>
            <a:r>
              <a:rPr lang="cs-CZ" sz="2100" b="1"/>
              <a:t>E</a:t>
            </a:r>
            <a:r>
              <a:rPr lang="cs-CZ" sz="2100"/>
              <a:t>urope“.</a:t>
            </a:r>
          </a:p>
          <a:p>
            <a:pPr>
              <a:lnSpc>
                <a:spcPct val="80000"/>
              </a:lnSpc>
            </a:pPr>
            <a:r>
              <a:rPr lang="cs-CZ" sz="2100"/>
              <a:t>Evropská kancelář WHO přijala jako prioritu vytváření národních plánů prevence násilí a úrazů s cílem snížit poruchy zdraví způsobené úrazem a násilím.</a:t>
            </a:r>
          </a:p>
          <a:p>
            <a:pPr>
              <a:lnSpc>
                <a:spcPct val="80000"/>
              </a:lnSpc>
            </a:pPr>
            <a:r>
              <a:rPr lang="cs-CZ" sz="2100"/>
              <a:t>Mezirezortní pracovní skupina pro prevenci dětských úrazů vypracovala Národní akční plán prevence dětských úrazů na léta 2007-2017 (NAP byl schválen vládou ČR- usnesení vlády č.926 ze dne 22.8.2007 -www.mzcr.cz), priorita MZ v programu Péče o děti a dorost</a:t>
            </a:r>
          </a:p>
          <a:p>
            <a:pPr>
              <a:lnSpc>
                <a:spcPct val="80000"/>
              </a:lnSpc>
            </a:pPr>
            <a:r>
              <a:rPr lang="cs-CZ" sz="2100"/>
              <a:t>Zdraví 21 – "Zdraví pro všechny v 21. století" (WHO) – cíl 9 – trvalý a výrazný pokles počtu zraněných, postižených a zemřelých v důsledku nehod a násilných činů</a:t>
            </a:r>
          </a:p>
          <a:p>
            <a:pPr>
              <a:lnSpc>
                <a:spcPct val="80000"/>
              </a:lnSpc>
              <a:buFont typeface="Wingdings" pitchFamily="2" charset="2"/>
              <a:buNone/>
            </a:pPr>
            <a:endParaRPr lang="cs-CZ" sz="2100"/>
          </a:p>
          <a:p>
            <a:pPr>
              <a:lnSpc>
                <a:spcPct val="80000"/>
              </a:lnSpc>
              <a:buFont typeface="Wingdings" pitchFamily="2" charset="2"/>
              <a:buNone/>
            </a:pPr>
            <a:endParaRPr lang="cs-CZ" sz="2100"/>
          </a:p>
          <a:p>
            <a:pPr>
              <a:lnSpc>
                <a:spcPct val="80000"/>
              </a:lnSpc>
            </a:pPr>
            <a:endParaRPr lang="cs-CZ" sz="2100"/>
          </a:p>
          <a:p>
            <a:pPr>
              <a:lnSpc>
                <a:spcPct val="80000"/>
              </a:lnSpc>
            </a:pPr>
            <a:endParaRPr lang="cs-CZ" sz="21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b="1"/>
              <a:t>Prevence úrazů</a:t>
            </a:r>
            <a:r>
              <a:rPr lang="cs-CZ"/>
              <a:t> –</a:t>
            </a:r>
            <a:br>
              <a:rPr lang="cs-CZ"/>
            </a:br>
            <a:r>
              <a:rPr lang="cs-CZ" sz="3200"/>
              <a:t>úrazům lze předcházet</a:t>
            </a:r>
          </a:p>
        </p:txBody>
      </p:sp>
      <p:sp>
        <p:nvSpPr>
          <p:cNvPr id="40963" name="Rectangle 3"/>
          <p:cNvSpPr>
            <a:spLocks noGrp="1" noChangeArrowheads="1"/>
          </p:cNvSpPr>
          <p:nvPr>
            <p:ph type="body" idx="1"/>
          </p:nvPr>
        </p:nvSpPr>
        <p:spPr>
          <a:xfrm>
            <a:off x="566738" y="1752600"/>
            <a:ext cx="8001000" cy="4916488"/>
          </a:xfrm>
        </p:spPr>
        <p:txBody>
          <a:bodyPr/>
          <a:lstStyle/>
          <a:p>
            <a:pPr>
              <a:lnSpc>
                <a:spcPct val="90000"/>
              </a:lnSpc>
            </a:pPr>
            <a:r>
              <a:rPr lang="cs-CZ" sz="2100" b="1"/>
              <a:t>předvídat úrazový děj</a:t>
            </a:r>
            <a:r>
              <a:rPr lang="cs-CZ" sz="2100"/>
              <a:t>  - poučeni rodiče, pedagogové, trenéři o nebezpečných situacích (dozor, správné oblečení, ochranné pomůcky, bezpečné prostředí)</a:t>
            </a:r>
          </a:p>
          <a:p>
            <a:pPr>
              <a:lnSpc>
                <a:spcPct val="90000"/>
              </a:lnSpc>
            </a:pPr>
            <a:r>
              <a:rPr lang="cs-CZ" sz="2100" b="1"/>
              <a:t>výchova </a:t>
            </a:r>
            <a:r>
              <a:rPr lang="cs-CZ" sz="2100"/>
              <a:t>– </a:t>
            </a:r>
            <a:r>
              <a:rPr lang="cs-CZ" sz="2100">
                <a:solidFill>
                  <a:schemeClr val="accent2"/>
                </a:solidFill>
              </a:rPr>
              <a:t>nejdůležitější prevence úrazů</a:t>
            </a:r>
          </a:p>
          <a:p>
            <a:pPr lvl="1">
              <a:lnSpc>
                <a:spcPct val="90000"/>
              </a:lnSpc>
            </a:pPr>
            <a:r>
              <a:rPr lang="cs-CZ" sz="2000" b="1"/>
              <a:t>v rodině</a:t>
            </a:r>
            <a:r>
              <a:rPr lang="cs-CZ" sz="2000"/>
              <a:t> – znalosti, dovednosti, návyky(používání ochranných pomůcek, dětských autosedaček),rodič jako vzor, hodnota zdraví a života</a:t>
            </a:r>
          </a:p>
          <a:p>
            <a:pPr lvl="1">
              <a:lnSpc>
                <a:spcPct val="90000"/>
              </a:lnSpc>
            </a:pPr>
            <a:r>
              <a:rPr lang="cs-CZ" sz="2000" b="1"/>
              <a:t>ve škole (od MŠ)</a:t>
            </a:r>
            <a:r>
              <a:rPr lang="cs-CZ" sz="2000"/>
              <a:t> – znalosti, dovednosti pohybové, koordinace, pohybová zkušenost,motorické dovednosti, celková pohybová obratnost,rozvíjet postřeh, spojování sluchového a zrakového vnímání,orientace v prostoru, návyky,hodnota zdraví a života</a:t>
            </a:r>
          </a:p>
          <a:p>
            <a:pPr lvl="2">
              <a:lnSpc>
                <a:spcPct val="90000"/>
              </a:lnSpc>
            </a:pPr>
            <a:r>
              <a:rPr lang="cs-CZ" sz="1900" b="1"/>
              <a:t>v MŠ</a:t>
            </a:r>
            <a:r>
              <a:rPr lang="cs-CZ" sz="1900"/>
              <a:t> – koordinace, psychomotorika, vhodná dopravní výchova </a:t>
            </a:r>
            <a:r>
              <a:rPr lang="cs-CZ" sz="1900">
                <a:solidFill>
                  <a:schemeClr val="accent2"/>
                </a:solidFill>
              </a:rPr>
              <a:t>(BÝT VIDĚT!, nikdy za autem,….)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b="1"/>
              <a:t>Prevence úrazů</a:t>
            </a:r>
            <a:r>
              <a:rPr lang="cs-CZ"/>
              <a:t> –</a:t>
            </a:r>
            <a:br>
              <a:rPr lang="cs-CZ"/>
            </a:br>
            <a:r>
              <a:rPr lang="cs-CZ" sz="3200"/>
              <a:t>úrazům lze předcházet</a:t>
            </a:r>
          </a:p>
        </p:txBody>
      </p:sp>
      <p:sp>
        <p:nvSpPr>
          <p:cNvPr id="51203" name="Rectangle 3"/>
          <p:cNvSpPr>
            <a:spLocks noGrp="1" noChangeArrowheads="1"/>
          </p:cNvSpPr>
          <p:nvPr>
            <p:ph type="body" idx="1"/>
          </p:nvPr>
        </p:nvSpPr>
        <p:spPr/>
        <p:txBody>
          <a:bodyPr/>
          <a:lstStyle/>
          <a:p>
            <a:r>
              <a:rPr lang="cs-CZ"/>
              <a:t>Dopravní výchova</a:t>
            </a:r>
          </a:p>
          <a:p>
            <a:endParaRPr lang="cs-CZ"/>
          </a:p>
        </p:txBody>
      </p:sp>
      <p:pic>
        <p:nvPicPr>
          <p:cNvPr id="51204" name="Picture 4"/>
          <p:cNvPicPr>
            <a:picLocks noChangeAspect="1" noChangeArrowheads="1"/>
          </p:cNvPicPr>
          <p:nvPr/>
        </p:nvPicPr>
        <p:blipFill>
          <a:blip r:embed="rId2"/>
          <a:srcRect/>
          <a:stretch>
            <a:fillRect/>
          </a:stretch>
        </p:blipFill>
        <p:spPr bwMode="auto">
          <a:xfrm>
            <a:off x="2124075" y="2276475"/>
            <a:ext cx="5616575" cy="3816350"/>
          </a:xfrm>
          <a:prstGeom prst="rect">
            <a:avLst/>
          </a:prstGeom>
          <a:noFill/>
          <a:ln w="9525">
            <a:noFill/>
            <a:round/>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b="1"/>
              <a:t>Definice úrazu</a:t>
            </a:r>
          </a:p>
        </p:txBody>
      </p:sp>
      <p:sp>
        <p:nvSpPr>
          <p:cNvPr id="16387" name="Rectangle 3"/>
          <p:cNvSpPr>
            <a:spLocks noGrp="1" noChangeArrowheads="1"/>
          </p:cNvSpPr>
          <p:nvPr>
            <p:ph type="body" idx="1"/>
          </p:nvPr>
        </p:nvSpPr>
        <p:spPr/>
        <p:txBody>
          <a:bodyPr/>
          <a:lstStyle/>
          <a:p>
            <a:r>
              <a:rPr lang="cs-CZ" sz="2600" b="1"/>
              <a:t>Úraz (trauma) je poranění, které vzniklá působením náhlé zevní události na organismus a poškozuje jej</a:t>
            </a:r>
            <a:r>
              <a:rPr lang="cs-CZ" sz="2600"/>
              <a:t> (</a:t>
            </a:r>
            <a:r>
              <a:rPr lang="cs-CZ" sz="2600" i="1"/>
              <a:t>praktický slovník medicíny)</a:t>
            </a:r>
          </a:p>
          <a:p>
            <a:r>
              <a:rPr lang="cs-CZ" sz="2600" b="1"/>
              <a:t>Trauma může být i psychické</a:t>
            </a:r>
            <a:r>
              <a:rPr lang="cs-CZ" sz="2600"/>
              <a:t> (duševní úraz), který vede k funkčním poruchám vyšší nervové činnosti a může vyvolat i organické změny</a:t>
            </a:r>
          </a:p>
          <a:p>
            <a:r>
              <a:rPr lang="cs-CZ" sz="2600"/>
              <a:t>Poznámka: k úrazům se řadí i </a:t>
            </a:r>
            <a:r>
              <a:rPr lang="cs-CZ" sz="2600" b="1"/>
              <a:t>otravy </a:t>
            </a:r>
            <a:r>
              <a:rPr lang="cs-CZ" sz="2600"/>
              <a:t>(nejohroženější děti ve věku 2-3 let)</a:t>
            </a:r>
            <a:endParaRPr lang="cs-CZ" sz="26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cs-CZ" b="1"/>
              <a:t>Prevence úrazů</a:t>
            </a:r>
            <a:r>
              <a:rPr lang="cs-CZ"/>
              <a:t> –</a:t>
            </a:r>
            <a:br>
              <a:rPr lang="cs-CZ"/>
            </a:br>
            <a:r>
              <a:rPr lang="cs-CZ" sz="3200"/>
              <a:t>úrazům lze předcházet</a:t>
            </a:r>
          </a:p>
        </p:txBody>
      </p:sp>
      <p:sp>
        <p:nvSpPr>
          <p:cNvPr id="41987" name="Rectangle 3"/>
          <p:cNvSpPr>
            <a:spLocks noGrp="1" noChangeArrowheads="1"/>
          </p:cNvSpPr>
          <p:nvPr>
            <p:ph type="body" idx="1"/>
          </p:nvPr>
        </p:nvSpPr>
        <p:spPr/>
        <p:txBody>
          <a:bodyPr/>
          <a:lstStyle/>
          <a:p>
            <a:pPr>
              <a:lnSpc>
                <a:spcPct val="80000"/>
              </a:lnSpc>
            </a:pPr>
            <a:endParaRPr lang="cs-CZ" sz="2000"/>
          </a:p>
          <a:p>
            <a:pPr>
              <a:lnSpc>
                <a:spcPct val="80000"/>
              </a:lnSpc>
            </a:pPr>
            <a:r>
              <a:rPr lang="cs-CZ" sz="2000"/>
              <a:t>Používání ochranných pomůcek – při sportu i jako chodec (např. barevné oblečení, reflexní pásky)</a:t>
            </a:r>
          </a:p>
          <a:p>
            <a:pPr>
              <a:lnSpc>
                <a:spcPct val="80000"/>
              </a:lnSpc>
            </a:pPr>
            <a:r>
              <a:rPr lang="cs-CZ" sz="2000"/>
              <a:t>Bezpečné domácí prostředí, bezpečné prostředí na hru a sport (dětská hřiště, cyklostezky)</a:t>
            </a:r>
          </a:p>
          <a:p>
            <a:pPr>
              <a:lnSpc>
                <a:spcPct val="80000"/>
              </a:lnSpc>
            </a:pPr>
            <a:r>
              <a:rPr lang="cs-CZ" sz="2000">
                <a:solidFill>
                  <a:schemeClr val="accent2"/>
                </a:solidFill>
              </a:rPr>
              <a:t>Bezpečná škola a školní zahrada (bez jedovatých a alergenních rostlin).</a:t>
            </a:r>
          </a:p>
          <a:p>
            <a:pPr>
              <a:lnSpc>
                <a:spcPct val="80000"/>
              </a:lnSpc>
            </a:pPr>
            <a:r>
              <a:rPr lang="cs-CZ" sz="2000"/>
              <a:t>Bezpečnost při plavání a vodních sportech</a:t>
            </a:r>
          </a:p>
          <a:p>
            <a:pPr>
              <a:lnSpc>
                <a:spcPct val="80000"/>
              </a:lnSpc>
            </a:pPr>
            <a:r>
              <a:rPr lang="cs-CZ" sz="2000"/>
              <a:t>Předcházení nebezpečným situacím – hra s ohněm, chemikáliemi, pyrotechnikou, nožem, zbraní, adrenalinová dobrodružství – vlaky, mosty, skály, lomy, elektrická vedení …</a:t>
            </a:r>
          </a:p>
          <a:p>
            <a:pPr>
              <a:lnSpc>
                <a:spcPct val="80000"/>
              </a:lnSpc>
            </a:pPr>
            <a:r>
              <a:rPr lang="cs-CZ" sz="2000" b="1"/>
              <a:t>Znalost zásad první pomoci a dovednost přivolání pomoci! </a:t>
            </a:r>
          </a:p>
          <a:p>
            <a:pPr>
              <a:lnSpc>
                <a:spcPct val="80000"/>
              </a:lnSpc>
            </a:pPr>
            <a:endParaRPr lang="cs-CZ" sz="20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cs-CZ"/>
              <a:t>První pomoc!</a:t>
            </a:r>
          </a:p>
        </p:txBody>
      </p:sp>
      <p:sp>
        <p:nvSpPr>
          <p:cNvPr id="64515" name="Rectangle 3"/>
          <p:cNvSpPr>
            <a:spLocks noGrp="1" noChangeArrowheads="1"/>
          </p:cNvSpPr>
          <p:nvPr>
            <p:ph type="body" idx="1"/>
          </p:nvPr>
        </p:nvSpPr>
        <p:spPr/>
        <p:txBody>
          <a:bodyPr/>
          <a:lstStyle/>
          <a:p>
            <a:pPr>
              <a:lnSpc>
                <a:spcPct val="90000"/>
              </a:lnSpc>
            </a:pPr>
            <a:r>
              <a:rPr lang="cs-CZ"/>
              <a:t>Co při otravě?</a:t>
            </a:r>
          </a:p>
          <a:p>
            <a:pPr lvl="1">
              <a:lnSpc>
                <a:spcPct val="90000"/>
              </a:lnSpc>
            </a:pPr>
            <a:r>
              <a:rPr lang="cs-CZ"/>
              <a:t>uvolnit dutinu ústní</a:t>
            </a:r>
          </a:p>
          <a:p>
            <a:pPr lvl="1">
              <a:lnSpc>
                <a:spcPct val="90000"/>
              </a:lnSpc>
            </a:pPr>
            <a:r>
              <a:rPr lang="cs-CZ"/>
              <a:t>vyvolat zvracení (ne při požití kyselin, louhu, benzínu, saponátu)</a:t>
            </a:r>
          </a:p>
          <a:p>
            <a:pPr lvl="1">
              <a:lnSpc>
                <a:spcPct val="90000"/>
              </a:lnSpc>
            </a:pPr>
            <a:r>
              <a:rPr lang="cs-CZ"/>
              <a:t>podat živočišné (aktivní) uhlí, pít vlažnou vodu</a:t>
            </a:r>
          </a:p>
          <a:p>
            <a:pPr lvl="1">
              <a:lnSpc>
                <a:spcPct val="90000"/>
              </a:lnSpc>
            </a:pPr>
            <a:r>
              <a:rPr lang="cs-CZ"/>
              <a:t>zajistit lékařskou pomoc, zjistit čas a množství požití</a:t>
            </a:r>
          </a:p>
          <a:p>
            <a:pPr lvl="1">
              <a:lnSpc>
                <a:spcPct val="90000"/>
              </a:lnSpc>
            </a:pPr>
            <a:r>
              <a:rPr lang="cs-CZ"/>
              <a:t>zajistit materiál (identifikovat rostlinu), obal, případně zvratky - zdroje otravy</a:t>
            </a:r>
          </a:p>
          <a:p>
            <a:pPr lvl="1">
              <a:lnSpc>
                <a:spcPct val="90000"/>
              </a:lnSpc>
            </a:pPr>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3011" name="Rectangle 3"/>
          <p:cNvSpPr>
            <a:spLocks noGrp="1" noChangeArrowheads="1"/>
          </p:cNvSpPr>
          <p:nvPr>
            <p:ph type="body" idx="1"/>
          </p:nvPr>
        </p:nvSpPr>
        <p:spPr>
          <a:xfrm>
            <a:off x="566738" y="1700213"/>
            <a:ext cx="8001000" cy="4824412"/>
          </a:xfrm>
        </p:spPr>
        <p:txBody>
          <a:bodyPr/>
          <a:lstStyle/>
          <a:p>
            <a:pPr>
              <a:lnSpc>
                <a:spcPct val="80000"/>
              </a:lnSpc>
            </a:pPr>
            <a:r>
              <a:rPr lang="cs-CZ" sz="1600" b="1"/>
              <a:t>Jízda na kole</a:t>
            </a:r>
          </a:p>
          <a:p>
            <a:pPr>
              <a:lnSpc>
                <a:spcPct val="80000"/>
              </a:lnSpc>
            </a:pPr>
            <a:r>
              <a:rPr lang="cs-CZ" sz="1600"/>
              <a:t>Na kole se smí bez doprovodu jezdit od 10 let. </a:t>
            </a:r>
          </a:p>
          <a:p>
            <a:pPr>
              <a:lnSpc>
                <a:spcPct val="80000"/>
              </a:lnSpc>
            </a:pPr>
            <a:r>
              <a:rPr lang="cs-CZ" sz="1600"/>
              <a:t>Nosit přilbu a chrániče je zcela běžné a velice potřebné. Nikdy nesmím vyjíždět bez ochranné cyklistické přilby, je dobré mít také rukavice. </a:t>
            </a:r>
          </a:p>
          <a:p>
            <a:pPr>
              <a:lnSpc>
                <a:spcPct val="80000"/>
              </a:lnSpc>
            </a:pPr>
            <a:r>
              <a:rPr lang="cs-CZ" sz="1600"/>
              <a:t>Než vyjedu, musím zkontrolovat: </a:t>
            </a:r>
          </a:p>
          <a:p>
            <a:pPr lvl="1">
              <a:lnSpc>
                <a:spcPct val="80000"/>
              </a:lnSpc>
            </a:pPr>
            <a:r>
              <a:rPr lang="cs-CZ" sz="1600"/>
              <a:t>osvětlení a odrazky - je dobré upozornit na to, že jenom odrazky v žádném případě nestačí </a:t>
            </a:r>
          </a:p>
          <a:p>
            <a:pPr lvl="1">
              <a:lnSpc>
                <a:spcPct val="80000"/>
              </a:lnSpc>
            </a:pPr>
            <a:r>
              <a:rPr lang="cs-CZ" sz="1600"/>
              <a:t>dvě funkční nezávislé brzdy </a:t>
            </a:r>
          </a:p>
          <a:p>
            <a:pPr lvl="1">
              <a:lnSpc>
                <a:spcPct val="80000"/>
              </a:lnSpc>
            </a:pPr>
            <a:r>
              <a:rPr lang="cs-CZ" sz="1600"/>
              <a:t>blatníky a zvonek </a:t>
            </a:r>
          </a:p>
          <a:p>
            <a:pPr lvl="1">
              <a:lnSpc>
                <a:spcPct val="80000"/>
              </a:lnSpc>
            </a:pPr>
            <a:r>
              <a:rPr lang="cs-CZ" sz="1600"/>
              <a:t>je dobré mít také pumpičku, nářadí, láhev na pití </a:t>
            </a:r>
          </a:p>
          <a:p>
            <a:pPr>
              <a:lnSpc>
                <a:spcPct val="80000"/>
              </a:lnSpc>
            </a:pPr>
            <a:r>
              <a:rPr lang="cs-CZ" sz="1600"/>
              <a:t>Přídavné tašky nikdy nepatří na řídítka, vždy jen na nosič. </a:t>
            </a:r>
          </a:p>
          <a:p>
            <a:pPr>
              <a:lnSpc>
                <a:spcPct val="80000"/>
              </a:lnSpc>
            </a:pPr>
            <a:r>
              <a:rPr lang="cs-CZ" sz="1600"/>
              <a:t>Když mě předjíždí auto, radši uhnu ke kraji silnice a dám si pozor na vítr od velkých nákladních aut. </a:t>
            </a:r>
          </a:p>
          <a:p>
            <a:pPr>
              <a:lnSpc>
                <a:spcPct val="80000"/>
              </a:lnSpc>
            </a:pPr>
            <a:r>
              <a:rPr lang="cs-CZ" sz="1600"/>
              <a:t>Když odbočuji, vždy musím ukázat rukou, na jakou stranu. </a:t>
            </a:r>
          </a:p>
          <a:p>
            <a:pPr>
              <a:lnSpc>
                <a:spcPct val="80000"/>
              </a:lnSpc>
            </a:pPr>
            <a:r>
              <a:rPr lang="cs-CZ" sz="1600"/>
              <a:t>Když jedu s kamarádem, nikdy na silnici nejedeme vedle sebe, ale vždy za sebou. </a:t>
            </a:r>
          </a:p>
          <a:p>
            <a:pPr>
              <a:lnSpc>
                <a:spcPct val="80000"/>
              </a:lnSpc>
            </a:pPr>
            <a:r>
              <a:rPr lang="cs-CZ" sz="1600"/>
              <a:t>Abych viděl a byl viděn, musím mít odrazky, světla a jasně barevné oblečení. </a:t>
            </a:r>
          </a:p>
          <a:p>
            <a:pPr>
              <a:lnSpc>
                <a:spcPct val="80000"/>
              </a:lnSpc>
            </a:pPr>
            <a:r>
              <a:rPr lang="cs-CZ" sz="1600"/>
              <a:t>Abych mohl zpomalit a zastavit, musím mít dvě na sobě nezávislé funkční brzdy. </a:t>
            </a:r>
          </a:p>
          <a:p>
            <a:pPr>
              <a:lnSpc>
                <a:spcPct val="80000"/>
              </a:lnSpc>
            </a:pPr>
            <a:r>
              <a:rPr lang="cs-CZ" sz="1600"/>
              <a:t>Aby o mě chodci věděli, musím mít zvonek.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4035" name="Rectangle 3"/>
          <p:cNvSpPr>
            <a:spLocks noGrp="1" noChangeArrowheads="1"/>
          </p:cNvSpPr>
          <p:nvPr>
            <p:ph type="body" idx="1"/>
          </p:nvPr>
        </p:nvSpPr>
        <p:spPr/>
        <p:txBody>
          <a:bodyPr/>
          <a:lstStyle/>
          <a:p>
            <a:pPr>
              <a:lnSpc>
                <a:spcPct val="90000"/>
              </a:lnSpc>
            </a:pPr>
            <a:r>
              <a:rPr lang="cs-CZ" sz="1800" b="1"/>
              <a:t>Doprava</a:t>
            </a:r>
          </a:p>
          <a:p>
            <a:pPr>
              <a:lnSpc>
                <a:spcPct val="90000"/>
              </a:lnSpc>
            </a:pPr>
            <a:r>
              <a:rPr lang="cs-CZ" sz="1800"/>
              <a:t>V autě musíme vždy používat bezpečnostní pásy, děti do 12 let a do 150 cm musí jezdit v autosedačce. </a:t>
            </a:r>
          </a:p>
          <a:p>
            <a:pPr>
              <a:lnSpc>
                <a:spcPct val="90000"/>
              </a:lnSpc>
            </a:pPr>
            <a:r>
              <a:rPr lang="cs-CZ" sz="1800"/>
              <a:t>Je zapotřebí znát dopravní předpisy a zvládat dopravní situace, především přecházení silnice a pravidla o přednosti. </a:t>
            </a:r>
          </a:p>
          <a:p>
            <a:pPr>
              <a:lnSpc>
                <a:spcPct val="90000"/>
              </a:lnSpc>
            </a:pPr>
            <a:endParaRPr lang="cs-CZ" sz="1800"/>
          </a:p>
          <a:p>
            <a:pPr>
              <a:lnSpc>
                <a:spcPct val="90000"/>
              </a:lnSpc>
            </a:pPr>
            <a:r>
              <a:rPr lang="cs-CZ" sz="1800" b="1"/>
              <a:t>Popáleniny, opařeniny</a:t>
            </a:r>
          </a:p>
          <a:p>
            <a:pPr>
              <a:lnSpc>
                <a:spcPct val="90000"/>
              </a:lnSpc>
            </a:pPr>
            <a:r>
              <a:rPr lang="cs-CZ" sz="1800"/>
              <a:t>Nikdy si nehraji se zápalkami. </a:t>
            </a:r>
          </a:p>
          <a:p>
            <a:pPr>
              <a:lnSpc>
                <a:spcPct val="90000"/>
              </a:lnSpc>
            </a:pPr>
            <a:r>
              <a:rPr lang="cs-CZ" sz="1800"/>
              <a:t>Manipulaci s elektrickými spotřebiči a s plynovým sporákem přenechám vždy dospělému. </a:t>
            </a:r>
          </a:p>
          <a:p>
            <a:pPr>
              <a:lnSpc>
                <a:spcPct val="90000"/>
              </a:lnSpc>
            </a:pPr>
            <a:r>
              <a:rPr lang="cs-CZ" sz="1800"/>
              <a:t>Nikdy se nedotýkat výbušnin a zbraní a okamžitě nález nahlásit na policii. V žádném případě si s ničím takovým nehraji a už vůbec nezapaluji. Mohlo by to explodovat a mě zle popálit. </a:t>
            </a:r>
          </a:p>
          <a:p>
            <a:pPr>
              <a:lnSpc>
                <a:spcPct val="90000"/>
              </a:lnSpc>
            </a:pPr>
            <a:r>
              <a:rPr lang="cs-CZ" sz="1800"/>
              <a:t>Dávám pozor na horkou vodu. </a:t>
            </a:r>
          </a:p>
          <a:p>
            <a:pPr>
              <a:lnSpc>
                <a:spcPct val="90000"/>
              </a:lnSpc>
            </a:pPr>
            <a:r>
              <a:rPr lang="cs-CZ" sz="1800"/>
              <a:t>Pokud se popálím nebo opařím, ihned to chladím v čisté studené vodě a zavolám dospělého. </a:t>
            </a:r>
          </a:p>
          <a:p>
            <a:pPr>
              <a:lnSpc>
                <a:spcPct val="90000"/>
              </a:lnSpc>
            </a:pPr>
            <a:endParaRPr lang="cs-CZ" sz="1800"/>
          </a:p>
          <a:p>
            <a:pPr>
              <a:lnSpc>
                <a:spcPct val="90000"/>
              </a:lnSpc>
            </a:pPr>
            <a:endParaRPr lang="cs-CZ" sz="1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5059" name="Rectangle 3"/>
          <p:cNvSpPr>
            <a:spLocks noGrp="1" noChangeArrowheads="1"/>
          </p:cNvSpPr>
          <p:nvPr>
            <p:ph type="body" idx="1"/>
          </p:nvPr>
        </p:nvSpPr>
        <p:spPr>
          <a:xfrm>
            <a:off x="566738" y="1752600"/>
            <a:ext cx="8001000" cy="4556125"/>
          </a:xfrm>
        </p:spPr>
        <p:txBody>
          <a:bodyPr/>
          <a:lstStyle/>
          <a:p>
            <a:pPr>
              <a:lnSpc>
                <a:spcPct val="80000"/>
              </a:lnSpc>
            </a:pPr>
            <a:r>
              <a:rPr lang="cs-CZ" sz="1600" b="1"/>
              <a:t>Nebezpečné nálezy venku</a:t>
            </a:r>
          </a:p>
          <a:p>
            <a:pPr>
              <a:lnSpc>
                <a:spcPct val="80000"/>
              </a:lnSpc>
            </a:pPr>
            <a:r>
              <a:rPr lang="cs-CZ" sz="1600"/>
              <a:t>stříkačka, obvaz: "Nikdy se nedotýkat!, nahlásit, aby se nikdo nezranil." </a:t>
            </a:r>
          </a:p>
          <a:p>
            <a:pPr>
              <a:lnSpc>
                <a:spcPct val="80000"/>
              </a:lnSpc>
            </a:pPr>
            <a:r>
              <a:rPr lang="cs-CZ" sz="1600"/>
              <a:t>bonbóny: "Nikdy nejíst to, co někde najdu. Bonbóny jen od maminky." </a:t>
            </a:r>
          </a:p>
          <a:p>
            <a:pPr>
              <a:lnSpc>
                <a:spcPct val="80000"/>
              </a:lnSpc>
            </a:pPr>
            <a:r>
              <a:rPr lang="cs-CZ" sz="1600"/>
              <a:t>granát, třaskavina, zbraň: "Nedotýkat se nikdy a okamžitě nahlásit na policii." </a:t>
            </a:r>
          </a:p>
          <a:p>
            <a:pPr>
              <a:lnSpc>
                <a:spcPct val="80000"/>
              </a:lnSpc>
            </a:pPr>
            <a:r>
              <a:rPr lang="cs-CZ" sz="1600"/>
              <a:t>krabička od léků: "Nikdy nenecháváme na dosah malých dětí, mohly by léky sníst a otrávit se. Nikdy nejíme žádné léky, pokud je lékař nepředepíše právě nám a nedají nám je rodiče!" </a:t>
            </a:r>
          </a:p>
          <a:p>
            <a:pPr>
              <a:lnSpc>
                <a:spcPct val="80000"/>
              </a:lnSpc>
            </a:pPr>
            <a:r>
              <a:rPr lang="cs-CZ" sz="1600"/>
              <a:t>láhev s neznámou tekutinou: "Nikdy nepijeme to, o čem si nejsme 100% jisti, že je to pitná voda. Neznámou tekutinu nikdy nelijeme do ohně, na tělo a nikdy k ní nečicháme." </a:t>
            </a:r>
          </a:p>
          <a:p>
            <a:pPr>
              <a:lnSpc>
                <a:spcPct val="80000"/>
              </a:lnSpc>
            </a:pPr>
            <a:r>
              <a:rPr lang="cs-CZ" sz="1600"/>
              <a:t>Imitace spadlého elektrického vedení: "Nikdy nesaháme, zavolám dospělého." </a:t>
            </a:r>
          </a:p>
          <a:p>
            <a:pPr>
              <a:lnSpc>
                <a:spcPct val="80000"/>
              </a:lnSpc>
            </a:pPr>
            <a:r>
              <a:rPr lang="cs-CZ" sz="1600"/>
              <a:t>nůž: "Není na hraní, ani na házení, mohu se říznout nebo bodnout." </a:t>
            </a:r>
          </a:p>
          <a:p>
            <a:pPr>
              <a:lnSpc>
                <a:spcPct val="80000"/>
              </a:lnSpc>
            </a:pPr>
            <a:r>
              <a:rPr lang="cs-CZ" sz="1600"/>
              <a:t>neznámý pes: "Nehladím ani neprovokuji, ani když má náhubek." </a:t>
            </a:r>
          </a:p>
          <a:p>
            <a:pPr>
              <a:lnSpc>
                <a:spcPct val="80000"/>
              </a:lnSpc>
            </a:pPr>
            <a:r>
              <a:rPr lang="cs-CZ" sz="1600"/>
              <a:t>Igelitový pytel: "Nikdy si ho nedáváme na hlavu, hlídáme zejména malé děti." </a:t>
            </a:r>
          </a:p>
          <a:p>
            <a:pPr>
              <a:lnSpc>
                <a:spcPct val="80000"/>
              </a:lnSpc>
              <a:buFont typeface="Wingdings" pitchFamily="2" charset="2"/>
              <a:buNone/>
            </a:pPr>
            <a:endParaRPr lang="cs-CZ" sz="1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6083" name="Rectangle 3"/>
          <p:cNvSpPr>
            <a:spLocks noGrp="1" noChangeArrowheads="1"/>
          </p:cNvSpPr>
          <p:nvPr>
            <p:ph type="body" idx="1"/>
          </p:nvPr>
        </p:nvSpPr>
        <p:spPr>
          <a:xfrm>
            <a:off x="566738" y="1752600"/>
            <a:ext cx="8001000" cy="4629150"/>
          </a:xfrm>
        </p:spPr>
        <p:txBody>
          <a:bodyPr/>
          <a:lstStyle/>
          <a:p>
            <a:pPr>
              <a:lnSpc>
                <a:spcPct val="80000"/>
              </a:lnSpc>
            </a:pPr>
            <a:r>
              <a:rPr lang="cs-CZ" sz="1600" b="1"/>
              <a:t>Nebezpečí doma</a:t>
            </a:r>
          </a:p>
          <a:p>
            <a:pPr>
              <a:lnSpc>
                <a:spcPct val="80000"/>
              </a:lnSpc>
            </a:pPr>
            <a:r>
              <a:rPr lang="cs-CZ" sz="1600"/>
              <a:t>hrníček s kouřícím nápojem: "Pozor, je to horké, nedávat na kraj stolu, kde by to na sebe mohlo strhnout malé dítě. Pozor, nevylít to na sebe!" </a:t>
            </a:r>
          </a:p>
          <a:p>
            <a:pPr>
              <a:lnSpc>
                <a:spcPct val="80000"/>
              </a:lnSpc>
            </a:pPr>
            <a:r>
              <a:rPr lang="cs-CZ" sz="1600"/>
              <a:t>pokojová rostlina: "Nejíst, mohla by být jedovatá." </a:t>
            </a:r>
          </a:p>
          <a:p>
            <a:pPr>
              <a:lnSpc>
                <a:spcPct val="80000"/>
              </a:lnSpc>
            </a:pPr>
            <a:r>
              <a:rPr lang="cs-CZ" sz="1600"/>
              <a:t>léky: "Nikdy nejíme žádné léky, pokud nám je nedali rodiče!" </a:t>
            </a:r>
          </a:p>
          <a:p>
            <a:pPr>
              <a:lnSpc>
                <a:spcPct val="80000"/>
              </a:lnSpc>
            </a:pPr>
            <a:r>
              <a:rPr lang="cs-CZ" sz="1600"/>
              <a:t>chemické přípravky: "Nikdy nepiju neznámou tekutinu, ani když je v lahvi od limonády - a je postavená např. v dílně nebo u květin - mohlo by tam být např. ředidlo nebo hnojivo." </a:t>
            </a:r>
          </a:p>
          <a:p>
            <a:pPr>
              <a:lnSpc>
                <a:spcPct val="80000"/>
              </a:lnSpc>
            </a:pPr>
            <a:r>
              <a:rPr lang="cs-CZ" sz="1600"/>
              <a:t>stůl nebo skřínka s ostrými rohy: "V blízkosti ostrých rohů nikdy neběhám a dávám pozor, hlavně na malé děti, aby nenarazily hlavou na roh." </a:t>
            </a:r>
          </a:p>
          <a:p>
            <a:pPr>
              <a:lnSpc>
                <a:spcPct val="80000"/>
              </a:lnSpc>
            </a:pPr>
            <a:r>
              <a:rPr lang="cs-CZ" sz="1600"/>
              <a:t>přívodní šňůra k elektrickému spotřebiči: "Za takovou šňůru nikdy netahám - mohla by na mě spadnout žehlička, nikdy do ní neřežu nožem nebo nestříhám nůžkami." </a:t>
            </a:r>
          </a:p>
          <a:p>
            <a:pPr>
              <a:lnSpc>
                <a:spcPct val="80000"/>
              </a:lnSpc>
            </a:pPr>
            <a:r>
              <a:rPr lang="cs-CZ" sz="1600"/>
              <a:t>elektrická zásuvka: "Nikdy do ní nesahám mokrou rukou, nestrkám do ní žádné kovové předměty." </a:t>
            </a:r>
          </a:p>
          <a:p>
            <a:pPr>
              <a:lnSpc>
                <a:spcPct val="80000"/>
              </a:lnSpc>
            </a:pPr>
            <a:r>
              <a:rPr lang="cs-CZ" sz="1600"/>
              <a:t>jehlice, nůžky: "Jsou na práci a ne na hraní, mohl bych se bodnout nebo si poranit oči." </a:t>
            </a:r>
          </a:p>
          <a:p>
            <a:pPr>
              <a:lnSpc>
                <a:spcPct val="80000"/>
              </a:lnSpc>
            </a:pPr>
            <a:r>
              <a:rPr lang="cs-CZ" sz="1600"/>
              <a:t>nezajištěné okno: "Z okna se nevykláním, pád může být velmi nebezpečný. Okna by měla být zajištěná zvlášť kvůli malým dětem." </a:t>
            </a:r>
          </a:p>
          <a:p>
            <a:pPr>
              <a:lnSpc>
                <a:spcPct val="80000"/>
              </a:lnSpc>
            </a:pPr>
            <a:r>
              <a:rPr lang="cs-CZ" sz="1600"/>
              <a:t>korálky: "Rozhodně je necucám ani nikam nestrkám, mohl bych se i udusit." </a:t>
            </a:r>
          </a:p>
          <a:p>
            <a:pPr>
              <a:lnSpc>
                <a:spcPct val="80000"/>
              </a:lnSpc>
            </a:pPr>
            <a:endParaRPr lang="cs-CZ" sz="16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7107" name="Rectangle 3"/>
          <p:cNvSpPr>
            <a:spLocks noGrp="1" noChangeArrowheads="1"/>
          </p:cNvSpPr>
          <p:nvPr>
            <p:ph type="body" idx="1"/>
          </p:nvPr>
        </p:nvSpPr>
        <p:spPr/>
        <p:txBody>
          <a:bodyPr/>
          <a:lstStyle/>
          <a:p>
            <a:pPr>
              <a:lnSpc>
                <a:spcPct val="80000"/>
              </a:lnSpc>
            </a:pPr>
            <a:r>
              <a:rPr lang="cs-CZ" sz="1800" b="1"/>
              <a:t>Otravy</a:t>
            </a:r>
          </a:p>
          <a:p>
            <a:pPr>
              <a:lnSpc>
                <a:spcPct val="80000"/>
              </a:lnSpc>
            </a:pPr>
            <a:r>
              <a:rPr lang="cs-CZ" sz="1800"/>
              <a:t>Nikdy nepiji neznámou tekutinu, mohl bych se otrávit. </a:t>
            </a:r>
          </a:p>
          <a:p>
            <a:pPr>
              <a:lnSpc>
                <a:spcPct val="80000"/>
              </a:lnSpc>
            </a:pPr>
            <a:r>
              <a:rPr lang="cs-CZ" sz="1800"/>
              <a:t>V obalech od nápojů mohou mít rodiče přelité nebezpečné látky jako např. louh, hnojivo na květiny, líh nebo lampový olej. Tyto látky jsou po vypití velice nebezpečné a mohou způsobit i smrt dítěte. Je třeba je přechovávat mimo dosah malých dětí pečlivě uzavřené a označené. </a:t>
            </a:r>
          </a:p>
          <a:p>
            <a:pPr>
              <a:lnSpc>
                <a:spcPct val="80000"/>
              </a:lnSpc>
            </a:pPr>
            <a:r>
              <a:rPr lang="cs-CZ" sz="1800"/>
              <a:t>Též musíme dávat pozor na své mladší sourozence, pro ně mohou být tyto látky (a lampový olej zvlášť) velice lákavé. Po vypití je třeba nevyvolávat zvracení a okamžitě vyhledat lékaře. </a:t>
            </a:r>
          </a:p>
          <a:p>
            <a:pPr>
              <a:lnSpc>
                <a:spcPct val="80000"/>
              </a:lnSpc>
            </a:pPr>
            <a:r>
              <a:rPr lang="cs-CZ" sz="1800"/>
              <a:t>Pozor na neznámé rostliny a plody a na plody jedovaté a lehce zaměnitelné s jedlými (např. podobnost vraního oka čtyřlistého a rulíku zlomocného s borůvkou, jeřabiny s rybízem), pokud sním neznámou jedovatou rostlinu, mohu se otrávit - vždy sbírám jenom ty plody, o kterých bezpečně vím, že jsou jedlé. Některé jedovaté rostliny jsou nebezpečné i pouze na dotek - např. bolševník. </a:t>
            </a:r>
          </a:p>
          <a:p>
            <a:pPr>
              <a:lnSpc>
                <a:spcPct val="80000"/>
              </a:lnSpc>
            </a:pPr>
            <a:endParaRPr lang="cs-CZ"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cs-CZ" sz="3400"/>
              <a:t>Co musí děti znát </a:t>
            </a:r>
            <a:br>
              <a:rPr lang="cs-CZ" sz="3400"/>
            </a:br>
            <a:r>
              <a:rPr lang="cs-CZ" sz="3400"/>
              <a:t>					</a:t>
            </a:r>
            <a:r>
              <a:rPr lang="cs-CZ" sz="2000" i="1"/>
              <a:t>Dětství bez úrazů</a:t>
            </a:r>
          </a:p>
        </p:txBody>
      </p:sp>
      <p:sp>
        <p:nvSpPr>
          <p:cNvPr id="48131" name="Rectangle 3"/>
          <p:cNvSpPr>
            <a:spLocks noGrp="1" noChangeArrowheads="1"/>
          </p:cNvSpPr>
          <p:nvPr>
            <p:ph type="body" idx="1"/>
          </p:nvPr>
        </p:nvSpPr>
        <p:spPr/>
        <p:txBody>
          <a:bodyPr/>
          <a:lstStyle/>
          <a:p>
            <a:pPr>
              <a:lnSpc>
                <a:spcPct val="80000"/>
              </a:lnSpc>
            </a:pPr>
            <a:r>
              <a:rPr lang="cs-CZ" sz="2100" b="1"/>
              <a:t>Při sportu</a:t>
            </a:r>
          </a:p>
          <a:p>
            <a:pPr>
              <a:lnSpc>
                <a:spcPct val="80000"/>
              </a:lnSpc>
            </a:pPr>
            <a:r>
              <a:rPr lang="cs-CZ" sz="2100"/>
              <a:t>Před zahájením sportovní aktivity je potřeba se nejdříve rozhýbat, zahřát svaly a protáhnout se. Tím je možné předejít následným svalovým křečím, natržení svalů, výronům a dalším zraněním. </a:t>
            </a:r>
          </a:p>
          <a:p>
            <a:pPr>
              <a:lnSpc>
                <a:spcPct val="80000"/>
              </a:lnSpc>
            </a:pPr>
            <a:r>
              <a:rPr lang="cs-CZ" sz="2100"/>
              <a:t>Na sportování volíme vždy sportovní obuv! </a:t>
            </a:r>
          </a:p>
          <a:p>
            <a:pPr>
              <a:lnSpc>
                <a:spcPct val="80000"/>
              </a:lnSpc>
            </a:pPr>
            <a:r>
              <a:rPr lang="cs-CZ" sz="2100" b="1"/>
              <a:t>Tísňová volání</a:t>
            </a:r>
          </a:p>
          <a:p>
            <a:pPr>
              <a:lnSpc>
                <a:spcPct val="80000"/>
              </a:lnSpc>
            </a:pPr>
            <a:r>
              <a:rPr lang="cs-CZ" sz="2100"/>
              <a:t>Poté, co se úraz stane, je potřeba zachovat klid, poskytnout první pomoc, vyhledat telefon a na příslušném tísňovém čísle co nejpřesněji oznámit všechny důležité informace (kdo volá, odkud, co se stalo, číslo zpět). </a:t>
            </a:r>
          </a:p>
          <a:p>
            <a:pPr>
              <a:lnSpc>
                <a:spcPct val="80000"/>
              </a:lnSpc>
            </a:pPr>
            <a:r>
              <a:rPr lang="cs-CZ" sz="2100"/>
              <a:t>Naučím se básničku: "150 hasiči, oheň jenom zasyčí, 155 doktor jede hned, 158 znám, policii zavolám </a:t>
            </a:r>
            <a:r>
              <a:rPr lang="cs-CZ" sz="1600"/>
              <a:t>a 112 všichni naráz</a:t>
            </a:r>
            <a:r>
              <a:rPr lang="cs-CZ" sz="2100"/>
              <a:t>" </a:t>
            </a:r>
          </a:p>
          <a:p>
            <a:pPr>
              <a:lnSpc>
                <a:spcPct val="80000"/>
              </a:lnSpc>
            </a:pPr>
            <a:endParaRPr lang="cs-CZ" sz="21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t>Projekty</a:t>
            </a:r>
          </a:p>
        </p:txBody>
      </p:sp>
      <p:sp>
        <p:nvSpPr>
          <p:cNvPr id="49155" name="Rectangle 3"/>
          <p:cNvSpPr>
            <a:spLocks noGrp="1" noChangeArrowheads="1"/>
          </p:cNvSpPr>
          <p:nvPr>
            <p:ph type="body" idx="1"/>
          </p:nvPr>
        </p:nvSpPr>
        <p:spPr/>
        <p:txBody>
          <a:bodyPr/>
          <a:lstStyle/>
          <a:p>
            <a:r>
              <a:rPr lang="cs-CZ" sz="2400" b="1"/>
              <a:t>Národní dny bez úrazů</a:t>
            </a:r>
            <a:r>
              <a:rPr lang="cs-CZ" sz="2400"/>
              <a:t> (1. týden v červnu) - Národní sítě zdravých měst, Školy podporující zdraví, Bezpečné komunity, Bezpečné školy, zdravotní ústavy, školská zařízení	</a:t>
            </a:r>
          </a:p>
          <a:p>
            <a:r>
              <a:rPr lang="cs-CZ" sz="2400"/>
              <a:t>Na kolo jen s přilbou</a:t>
            </a:r>
          </a:p>
          <a:p>
            <a:r>
              <a:rPr lang="cs-CZ" sz="2400"/>
              <a:t>Bezpečná cesta do školy</a:t>
            </a:r>
          </a:p>
          <a:p>
            <a:r>
              <a:rPr lang="cs-CZ" sz="2400"/>
              <a:t>Pásovec – používání bezpečnostních pásů (Centrum dopravního výzkumu)</a:t>
            </a:r>
          </a:p>
          <a:p>
            <a:r>
              <a:rPr lang="cs-CZ" sz="2400"/>
              <a:t>Vidíš mne?  - používání reflexních prvků </a:t>
            </a:r>
          </a:p>
          <a:p>
            <a:r>
              <a:rPr lang="cs-CZ" sz="2400"/>
              <a:t>Bezpečně do školy na kole a pěšky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0" name="Rectangle 16"/>
          <p:cNvSpPr>
            <a:spLocks noGrp="1" noChangeArrowheads="1"/>
          </p:cNvSpPr>
          <p:nvPr>
            <p:ph type="title"/>
          </p:nvPr>
        </p:nvSpPr>
        <p:spPr/>
        <p:txBody>
          <a:bodyPr/>
          <a:lstStyle/>
          <a:p>
            <a:r>
              <a:rPr lang="cs-CZ"/>
              <a:t>Projekty </a:t>
            </a:r>
            <a:br>
              <a:rPr lang="cs-CZ"/>
            </a:br>
            <a:r>
              <a:rPr lang="cs-CZ" sz="2800"/>
              <a:t>Pásovec – používání bezpečnostních pásů </a:t>
            </a:r>
            <a:endParaRPr lang="cs-CZ"/>
          </a:p>
        </p:txBody>
      </p:sp>
      <p:sp>
        <p:nvSpPr>
          <p:cNvPr id="21521" name="Rectangle 17"/>
          <p:cNvSpPr>
            <a:spLocks noGrp="1" noChangeArrowheads="1"/>
          </p:cNvSpPr>
          <p:nvPr>
            <p:ph type="body" idx="1"/>
          </p:nvPr>
        </p:nvSpPr>
        <p:spPr/>
        <p:txBody>
          <a:bodyPr/>
          <a:lstStyle/>
          <a:p>
            <a:pPr>
              <a:buFont typeface="Wingdings" pitchFamily="2" charset="2"/>
              <a:buNone/>
            </a:pPr>
            <a:r>
              <a:rPr lang="cs-CZ" sz="1400">
                <a:hlinkClick r:id="rId2"/>
              </a:rPr>
              <a:t>www.ibesip.cz/besip/flash/default.htm</a:t>
            </a:r>
            <a:endParaRPr lang="cs-CZ" sz="1400"/>
          </a:p>
          <a:p>
            <a:pPr>
              <a:buFont typeface="Wingdings" pitchFamily="2" charset="2"/>
              <a:buNone/>
            </a:pPr>
            <a:endParaRPr lang="cs-CZ" sz="1400"/>
          </a:p>
        </p:txBody>
      </p:sp>
      <p:pic>
        <p:nvPicPr>
          <p:cNvPr id="21508" name="Picture 4"/>
          <p:cNvPicPr>
            <a:picLocks noChangeAspect="1" noChangeArrowheads="1"/>
          </p:cNvPicPr>
          <p:nvPr>
            <p:ph idx="4294967295"/>
          </p:nvPr>
        </p:nvPicPr>
        <p:blipFill>
          <a:blip r:embed="rId3"/>
          <a:srcRect/>
          <a:stretch>
            <a:fillRect/>
          </a:stretch>
        </p:blipFill>
        <p:spPr>
          <a:xfrm>
            <a:off x="1403350" y="2133600"/>
            <a:ext cx="5257800" cy="3529013"/>
          </a:xfrm>
          <a:noFill/>
          <a:ln/>
        </p:spPr>
      </p:pic>
      <p:pic>
        <p:nvPicPr>
          <p:cNvPr id="21511" name="Picture 7"/>
          <p:cNvPicPr>
            <a:picLocks noChangeAspect="1" noChangeArrowheads="1"/>
          </p:cNvPicPr>
          <p:nvPr>
            <p:ph sz="quarter" idx="4294967295"/>
          </p:nvPr>
        </p:nvPicPr>
        <p:blipFill>
          <a:blip r:embed="rId4"/>
          <a:srcRect/>
          <a:stretch>
            <a:fillRect/>
          </a:stretch>
        </p:blipFill>
        <p:spPr>
          <a:xfrm>
            <a:off x="6659563" y="1989138"/>
            <a:ext cx="1500187" cy="2057400"/>
          </a:xfrm>
          <a:noFill/>
          <a:ln/>
        </p:spPr>
      </p:pic>
      <p:pic>
        <p:nvPicPr>
          <p:cNvPr id="21514" name="Picture 10"/>
          <p:cNvPicPr>
            <a:picLocks noChangeAspect="1" noChangeArrowheads="1"/>
          </p:cNvPicPr>
          <p:nvPr>
            <p:ph sz="quarter" idx="4294967295"/>
          </p:nvPr>
        </p:nvPicPr>
        <p:blipFill>
          <a:blip r:embed="rId5"/>
          <a:srcRect/>
          <a:stretch>
            <a:fillRect/>
          </a:stretch>
        </p:blipFill>
        <p:spPr>
          <a:xfrm>
            <a:off x="468313" y="4437063"/>
            <a:ext cx="2257425" cy="1695450"/>
          </a:xfrm>
          <a:noFill/>
          <a:ln/>
        </p:spPr>
      </p:pic>
      <p:pic>
        <p:nvPicPr>
          <p:cNvPr id="21517" name="Picture 13"/>
          <p:cNvPicPr>
            <a:picLocks noChangeAspect="1" noChangeArrowheads="1"/>
          </p:cNvPicPr>
          <p:nvPr>
            <p:ph sz="quarter" idx="4294967295"/>
          </p:nvPr>
        </p:nvPicPr>
        <p:blipFill>
          <a:blip r:embed="rId6"/>
          <a:srcRect/>
          <a:stretch>
            <a:fillRect/>
          </a:stretch>
        </p:blipFill>
        <p:spPr>
          <a:xfrm>
            <a:off x="6227763" y="4437063"/>
            <a:ext cx="2533650" cy="1924050"/>
          </a:xfrm>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sz="3400" b="1"/>
              <a:t>Úrazy </a:t>
            </a:r>
            <a:br>
              <a:rPr lang="cs-CZ" sz="3400" b="1"/>
            </a:br>
            <a:r>
              <a:rPr lang="cs-CZ" sz="3400"/>
              <a:t>hlavní "zabiják" dětské populace</a:t>
            </a:r>
          </a:p>
        </p:txBody>
      </p:sp>
      <p:sp>
        <p:nvSpPr>
          <p:cNvPr id="18435" name="Rectangle 3"/>
          <p:cNvSpPr>
            <a:spLocks noGrp="1" noChangeArrowheads="1"/>
          </p:cNvSpPr>
          <p:nvPr>
            <p:ph type="body" idx="1"/>
          </p:nvPr>
        </p:nvSpPr>
        <p:spPr/>
        <p:txBody>
          <a:bodyPr/>
          <a:lstStyle/>
          <a:p>
            <a:r>
              <a:rPr lang="cs-CZ" sz="2600"/>
              <a:t>úrazy jsou zdravotní, sociální a ekonomický problém na celém světě</a:t>
            </a:r>
          </a:p>
          <a:p>
            <a:r>
              <a:rPr lang="cs-CZ" sz="2600"/>
              <a:t>nejčastější příčina smrti dětí a mladých dospělých (třetí nejčastější příčina smrti v celé populaci)</a:t>
            </a:r>
          </a:p>
          <a:p>
            <a:r>
              <a:rPr lang="cs-CZ" sz="2600"/>
              <a:t>nejvíce úmrtí v dětské věkové skupině 1 -14 let je v Evropě způsobeno nezaviněnými úrazy a násilím:</a:t>
            </a:r>
          </a:p>
          <a:p>
            <a:pPr lvl="1"/>
            <a:r>
              <a:rPr lang="cs-CZ" sz="2200"/>
              <a:t>27 900 úmrtí dětí ročně</a:t>
            </a:r>
          </a:p>
          <a:p>
            <a:pPr lvl="1"/>
            <a:r>
              <a:rPr lang="cs-CZ" sz="2200"/>
              <a:t>nebo 36% všech úmrtí</a:t>
            </a:r>
          </a:p>
          <a:p>
            <a:pPr lvl="1">
              <a:buFont typeface="Wingdings" pitchFamily="2" charset="2"/>
              <a:buNone/>
            </a:pPr>
            <a:endParaRPr lang="cs-CZ" sz="2200"/>
          </a:p>
          <a:p>
            <a:pPr lvl="1">
              <a:buFont typeface="Wingdings" pitchFamily="2" charset="2"/>
              <a:buNone/>
            </a:pPr>
            <a:endParaRPr lang="cs-CZ" sz="2200"/>
          </a:p>
          <a:p>
            <a:pPr lvl="1">
              <a:buFont typeface="Wingdings" pitchFamily="2" charset="2"/>
              <a:buNone/>
            </a:pPr>
            <a:endParaRPr lang="cs-CZ" sz="2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sz="3400"/>
              <a:t>Úrazy jako následek tělesného týrání</a:t>
            </a:r>
          </a:p>
        </p:txBody>
      </p:sp>
      <p:sp>
        <p:nvSpPr>
          <p:cNvPr id="53251" name="Rectangle 3"/>
          <p:cNvSpPr>
            <a:spLocks noGrp="1" noChangeArrowheads="1"/>
          </p:cNvSpPr>
          <p:nvPr>
            <p:ph type="body" idx="1"/>
          </p:nvPr>
        </p:nvSpPr>
        <p:spPr>
          <a:xfrm>
            <a:off x="566738" y="1700213"/>
            <a:ext cx="8001000" cy="4608512"/>
          </a:xfrm>
        </p:spPr>
        <p:txBody>
          <a:bodyPr/>
          <a:lstStyle/>
          <a:p>
            <a:pPr>
              <a:lnSpc>
                <a:spcPct val="80000"/>
              </a:lnSpc>
            </a:pPr>
            <a:r>
              <a:rPr lang="cs-CZ" sz="2000"/>
              <a:t>Tělesné týrání zahrnuje všechny formy násilí na dítěti, které zanechává na jeho těle poranění nebo způsobuje smrt.</a:t>
            </a:r>
          </a:p>
          <a:p>
            <a:pPr>
              <a:lnSpc>
                <a:spcPct val="80000"/>
              </a:lnSpc>
            </a:pPr>
            <a:r>
              <a:rPr lang="cs-CZ" sz="2000"/>
              <a:t>Je hlavní obsahovou součástí syndromu týraného, zneužívaného a zanedbávaného dítěte – syndrom CAN (Child Abuse and Neglect)</a:t>
            </a:r>
          </a:p>
          <a:p>
            <a:pPr>
              <a:lnSpc>
                <a:spcPct val="80000"/>
              </a:lnSpc>
            </a:pPr>
            <a:r>
              <a:rPr lang="cs-CZ" sz="2000"/>
              <a:t>Definice syndromu CAN – jakékoliv nenáhodné, preventabilní, vědomé (případně i nevědomé)jednání rodiče, vychovatele nebo i jiné osoby vůči dítěti, jež je v dané společnosti nepřijatelné nebo odmítané a jež poškozuje tělesný, duševní i společenský stav a vývoj dítěte, případně způsobuje jeho smrt</a:t>
            </a:r>
          </a:p>
          <a:p>
            <a:pPr>
              <a:lnSpc>
                <a:spcPct val="80000"/>
              </a:lnSpc>
            </a:pPr>
            <a:r>
              <a:rPr lang="cs-CZ" sz="2000"/>
              <a:t>CAN - tělesné týrání a zneužívání, duševní a citové týrání, zneužívání a zanedbávání, sexuální zneužívání</a:t>
            </a:r>
          </a:p>
          <a:p>
            <a:pPr>
              <a:lnSpc>
                <a:spcPct val="80000"/>
              </a:lnSpc>
            </a:pPr>
            <a:r>
              <a:rPr lang="cs-CZ" sz="2000"/>
              <a:t>Nejčastější oběti – malé děti, do předškolního věku, nejčastěji ubližují rodiče (vlastní i nevlastní), rodinní příslušníci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sz="3400"/>
              <a:t>Úrazy jako následek tělesného týrání</a:t>
            </a:r>
          </a:p>
        </p:txBody>
      </p:sp>
      <p:sp>
        <p:nvSpPr>
          <p:cNvPr id="54275" name="Rectangle 3"/>
          <p:cNvSpPr>
            <a:spLocks noGrp="1" noChangeArrowheads="1"/>
          </p:cNvSpPr>
          <p:nvPr>
            <p:ph type="body" idx="1"/>
          </p:nvPr>
        </p:nvSpPr>
        <p:spPr/>
        <p:txBody>
          <a:bodyPr/>
          <a:lstStyle/>
          <a:p>
            <a:r>
              <a:rPr lang="cs-CZ" sz="2000"/>
              <a:t>Následky tělesného týrání se projevují jako: tržné nebo zhmožděné rány, podkožní krvácení (modřiny), zlomeniny, krvácení, pohmoždění vnitřních orgánů, nitrooční krvácení způsobené bitím, kopáním, kousáním, vytrhávání vlasů, opaření, popálení (cigaretové popáleniny),dušení, škrcení…smrt</a:t>
            </a:r>
          </a:p>
          <a:p>
            <a:pPr>
              <a:buFont typeface="Wingdings" pitchFamily="2" charset="2"/>
              <a:buNone/>
            </a:pPr>
            <a:endParaRPr lang="cs-CZ" sz="2000"/>
          </a:p>
          <a:p>
            <a:r>
              <a:rPr lang="cs-CZ" sz="2000"/>
              <a:t>Podezření na týrání (rozdíl od úrazu): zřejmá tělesná zanedbanost, nepravidelně rozmístěné modřiny po těle v různých stádiích hojení, otoky, odřeniny, zlomeniny, více zlomenin v různých stádiích hojení, zlomeniny žeber, jizvy,…</a:t>
            </a:r>
          </a:p>
          <a:p>
            <a:pPr>
              <a:buFont typeface="Wingdings" pitchFamily="2" charset="2"/>
              <a:buNone/>
            </a:pPr>
            <a:endParaRPr lang="cs-CZ" sz="2000"/>
          </a:p>
          <a:p>
            <a:pPr>
              <a:buFont typeface="Wingdings" pitchFamily="2" charset="2"/>
              <a:buNone/>
            </a:pPr>
            <a:endParaRPr lang="cs-CZ" sz="2000"/>
          </a:p>
          <a:p>
            <a:pPr>
              <a:buFont typeface="Wingdings" pitchFamily="2" charset="2"/>
              <a:buNone/>
            </a:pPr>
            <a:endParaRPr lang="cs-CZ" sz="2000"/>
          </a:p>
          <a:p>
            <a:endParaRPr lang="cs-CZ" sz="2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sz="3400"/>
              <a:t>Úrazy jako následek tělesného týrání</a:t>
            </a:r>
          </a:p>
        </p:txBody>
      </p:sp>
      <p:sp>
        <p:nvSpPr>
          <p:cNvPr id="55299" name="Rectangle 3"/>
          <p:cNvSpPr>
            <a:spLocks noGrp="1" noChangeArrowheads="1"/>
          </p:cNvSpPr>
          <p:nvPr>
            <p:ph type="body" idx="1"/>
          </p:nvPr>
        </p:nvSpPr>
        <p:spPr/>
        <p:txBody>
          <a:bodyPr/>
          <a:lstStyle/>
          <a:p>
            <a:pPr>
              <a:lnSpc>
                <a:spcPct val="90000"/>
              </a:lnSpc>
            </a:pPr>
            <a:r>
              <a:rPr lang="cs-CZ" sz="2000"/>
              <a:t>Učitel v MŠ může být prvním člověkem, který si zvláštních úrazů dítěte všimne (převlékání; někdy se dítě brání svléknout)</a:t>
            </a:r>
          </a:p>
          <a:p>
            <a:pPr>
              <a:lnSpc>
                <a:spcPct val="90000"/>
              </a:lnSpc>
            </a:pPr>
            <a:r>
              <a:rPr lang="cs-CZ" sz="2000"/>
              <a:t>Při podezření na týrání má učitel ohlašovací povinnost.</a:t>
            </a:r>
          </a:p>
          <a:p>
            <a:pPr>
              <a:lnSpc>
                <a:spcPct val="90000"/>
              </a:lnSpc>
            </a:pPr>
            <a:r>
              <a:rPr lang="cs-CZ" sz="2000"/>
              <a:t>Ředitel MŠ (metodik prevence) – vyškolený na koho se obrátit, měl by poskytnout pomoc ostatním učitelům, informace, kontakty...)</a:t>
            </a:r>
          </a:p>
          <a:p>
            <a:pPr>
              <a:lnSpc>
                <a:spcPct val="90000"/>
              </a:lnSpc>
              <a:buFont typeface="Wingdings" pitchFamily="2" charset="2"/>
              <a:buNone/>
            </a:pPr>
            <a:endParaRPr lang="cs-CZ" sz="2000"/>
          </a:p>
          <a:p>
            <a:pPr>
              <a:lnSpc>
                <a:spcPct val="90000"/>
              </a:lnSpc>
            </a:pPr>
            <a:r>
              <a:rPr lang="cs-CZ" sz="2000"/>
              <a:t>Kontakty:</a:t>
            </a:r>
          </a:p>
          <a:p>
            <a:pPr lvl="1">
              <a:lnSpc>
                <a:spcPct val="90000"/>
              </a:lnSpc>
            </a:pPr>
            <a:r>
              <a:rPr lang="cs-CZ" sz="1800"/>
              <a:t>Policie ČR (158,112)</a:t>
            </a:r>
          </a:p>
          <a:p>
            <a:pPr lvl="1">
              <a:lnSpc>
                <a:spcPct val="90000"/>
              </a:lnSpc>
            </a:pPr>
            <a:r>
              <a:rPr lang="cs-CZ" sz="1800"/>
              <a:t>Linka bezpečí – 800 155 555</a:t>
            </a:r>
          </a:p>
          <a:p>
            <a:pPr lvl="1">
              <a:lnSpc>
                <a:spcPct val="90000"/>
              </a:lnSpc>
            </a:pPr>
            <a:r>
              <a:rPr lang="cs-CZ" sz="1800"/>
              <a:t>Nadace naše dítě – </a:t>
            </a:r>
            <a:r>
              <a:rPr lang="cs-CZ" sz="1800">
                <a:hlinkClick r:id="rId2"/>
              </a:rPr>
              <a:t>www.nasedite.cz</a:t>
            </a:r>
            <a:r>
              <a:rPr lang="cs-CZ" sz="1800"/>
              <a:t>, </a:t>
            </a:r>
            <a:r>
              <a:rPr lang="cs-CZ" sz="1800">
                <a:hlinkClick r:id="rId3"/>
              </a:rPr>
              <a:t>www.detskaprava.cz</a:t>
            </a:r>
            <a:endParaRPr lang="cs-CZ" sz="1800"/>
          </a:p>
          <a:p>
            <a:pPr lvl="1">
              <a:lnSpc>
                <a:spcPct val="90000"/>
              </a:lnSpc>
            </a:pPr>
            <a:r>
              <a:rPr lang="cs-CZ" sz="1800"/>
              <a:t>Modrá linka (linka důvěry pro děti a mládež) – 549241010; CVČ Lužánky, Brno;  </a:t>
            </a:r>
            <a:r>
              <a:rPr lang="cs-CZ" sz="1800">
                <a:hlinkClick r:id="rId4"/>
              </a:rPr>
              <a:t>www.modralinka.cz</a:t>
            </a:r>
            <a:r>
              <a:rPr lang="cs-CZ" sz="1800"/>
              <a:t> </a:t>
            </a:r>
          </a:p>
          <a:p>
            <a:pPr lvl="1">
              <a:lnSpc>
                <a:spcPct val="90000"/>
              </a:lnSpc>
            </a:pPr>
            <a:endParaRPr lang="cs-CZ" sz="2200"/>
          </a:p>
          <a:p>
            <a:pPr>
              <a:lnSpc>
                <a:spcPct val="90000"/>
              </a:lnSpc>
            </a:pPr>
            <a:endParaRPr lang="cs-CZ" sz="25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cs-CZ"/>
              <a:t>Doporučená literatura a odkazy</a:t>
            </a:r>
          </a:p>
        </p:txBody>
      </p:sp>
      <p:sp>
        <p:nvSpPr>
          <p:cNvPr id="56323" name="Rectangle 3"/>
          <p:cNvSpPr>
            <a:spLocks noGrp="1" noChangeArrowheads="1"/>
          </p:cNvSpPr>
          <p:nvPr>
            <p:ph type="body" idx="1"/>
          </p:nvPr>
        </p:nvSpPr>
        <p:spPr>
          <a:xfrm>
            <a:off x="566738" y="2133600"/>
            <a:ext cx="8001000" cy="3886200"/>
          </a:xfrm>
        </p:spPr>
        <p:txBody>
          <a:bodyPr/>
          <a:lstStyle/>
          <a:p>
            <a:r>
              <a:rPr lang="cs-CZ" sz="2400"/>
              <a:t>Dunovský, J., Dytrych,Z., Matějček, Z. et al.</a:t>
            </a:r>
            <a:r>
              <a:rPr lang="cs-CZ" sz="2400" i="1"/>
              <a:t> </a:t>
            </a:r>
            <a:r>
              <a:rPr lang="cs-CZ" sz="2400" b="1" i="1"/>
              <a:t>Týrané, zneužívané a zanedbávané dítě.</a:t>
            </a:r>
            <a:r>
              <a:rPr lang="cs-CZ" sz="2400" i="1"/>
              <a:t> </a:t>
            </a:r>
            <a:r>
              <a:rPr lang="cs-CZ" sz="2400"/>
              <a:t>Praha : Grada, 1995.</a:t>
            </a:r>
          </a:p>
          <a:p>
            <a:r>
              <a:rPr lang="cs-CZ" sz="2400">
                <a:hlinkClick r:id="rId2"/>
              </a:rPr>
              <a:t>www.cupcz.cz</a:t>
            </a:r>
            <a:endParaRPr lang="cs-CZ" sz="2400"/>
          </a:p>
          <a:p>
            <a:r>
              <a:rPr lang="cs-CZ" sz="2400">
                <a:hlinkClick r:id="rId3"/>
              </a:rPr>
              <a:t>www.detstvibezurazu.cz</a:t>
            </a:r>
            <a:endParaRPr lang="cs-CZ" sz="2400"/>
          </a:p>
          <a:p>
            <a:r>
              <a:rPr lang="cs-CZ" sz="2400">
                <a:hlinkClick r:id="rId4"/>
              </a:rPr>
              <a:t>www.spondea.cz</a:t>
            </a:r>
            <a:endParaRPr lang="cs-CZ" sz="2400"/>
          </a:p>
          <a:p>
            <a:endParaRPr lang="cs-CZ" sz="2400"/>
          </a:p>
          <a:p>
            <a:endParaRPr lang="cs-CZ" sz="2400"/>
          </a:p>
          <a:p>
            <a:endParaRPr lang="cs-CZ" sz="2400"/>
          </a:p>
          <a:p>
            <a:endParaRPr lang="cs-CZ" sz="2400"/>
          </a:p>
          <a:p>
            <a:endParaRPr lang="cs-CZ" sz="2400"/>
          </a:p>
          <a:p>
            <a:endParaRPr lang="cs-CZ"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Rectangle 7"/>
          <p:cNvSpPr>
            <a:spLocks noGrp="1" noChangeArrowheads="1"/>
          </p:cNvSpPr>
          <p:nvPr>
            <p:ph type="title"/>
          </p:nvPr>
        </p:nvSpPr>
        <p:spPr/>
        <p:txBody>
          <a:bodyPr/>
          <a:lstStyle/>
          <a:p>
            <a:r>
              <a:rPr lang="cs-CZ" sz="2800" b="1"/>
              <a:t>Dětská úrazová úmrtnost je v Evropě rozložena nerovnoměrně:</a:t>
            </a:r>
            <a:br>
              <a:rPr lang="cs-CZ" sz="2800" b="1"/>
            </a:br>
            <a:r>
              <a:rPr lang="cs-CZ" sz="2400"/>
              <a:t>nejvyšší a nejnižší na světě			</a:t>
            </a:r>
            <a:r>
              <a:rPr lang="cs-CZ" sz="1600"/>
              <a:t>(WHO 2007)</a:t>
            </a:r>
            <a:endParaRPr lang="cs-CZ" sz="2400"/>
          </a:p>
        </p:txBody>
      </p:sp>
      <p:pic>
        <p:nvPicPr>
          <p:cNvPr id="26628" name="Picture 4"/>
          <p:cNvPicPr>
            <a:picLocks noChangeAspect="1" noChangeArrowheads="1"/>
          </p:cNvPicPr>
          <p:nvPr>
            <p:ph type="body" sz="half" idx="1"/>
          </p:nvPr>
        </p:nvPicPr>
        <p:blipFill>
          <a:blip r:embed="rId2"/>
          <a:srcRect l="3716" t="352"/>
          <a:stretch>
            <a:fillRect/>
          </a:stretch>
        </p:blipFill>
        <p:spPr>
          <a:xfrm>
            <a:off x="566738" y="1989138"/>
            <a:ext cx="5373687" cy="4032250"/>
          </a:xfrm>
          <a:noFill/>
          <a:ln/>
        </p:spPr>
      </p:pic>
      <p:sp>
        <p:nvSpPr>
          <p:cNvPr id="26632" name="Rectangle 8"/>
          <p:cNvSpPr>
            <a:spLocks noGrp="1" noChangeArrowheads="1"/>
          </p:cNvSpPr>
          <p:nvPr>
            <p:ph sz="half" idx="2"/>
          </p:nvPr>
        </p:nvSpPr>
        <p:spPr>
          <a:xfrm>
            <a:off x="5867400" y="1752600"/>
            <a:ext cx="2952750" cy="4267200"/>
          </a:xfrm>
        </p:spPr>
        <p:txBody>
          <a:bodyPr/>
          <a:lstStyle/>
          <a:p>
            <a:r>
              <a:rPr lang="cs-CZ" sz="1800"/>
              <a:t>Politické  ekonomické transformace zvyšují počty úrazů na východě Evropy</a:t>
            </a:r>
          </a:p>
          <a:p>
            <a:pPr>
              <a:buFont typeface="Wingdings" pitchFamily="2" charset="2"/>
              <a:buNone/>
            </a:pPr>
            <a:endParaRPr lang="cs-CZ" sz="1800"/>
          </a:p>
          <a:p>
            <a:r>
              <a:rPr lang="cs-CZ" sz="1800">
                <a:solidFill>
                  <a:schemeClr val="tx2"/>
                </a:solidFill>
              </a:rPr>
              <a:t>Děti v zemích s nízkým až středním příjmem jsou 4,3x více ohroženy úmrtím v důsledku úrazu než děti v zemích s vyšším příjmem (efektivní strategie)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9750" y="188913"/>
            <a:ext cx="8353425" cy="1331912"/>
          </a:xfrm>
        </p:spPr>
        <p:txBody>
          <a:bodyPr/>
          <a:lstStyle/>
          <a:p>
            <a:r>
              <a:rPr lang="cs-CZ" sz="3200" b="1"/>
              <a:t>Dětská úrazová úmrtnost v Evropě</a:t>
            </a:r>
            <a:br>
              <a:rPr lang="cs-CZ" sz="3200" b="1"/>
            </a:br>
            <a:r>
              <a:rPr lang="cs-CZ" sz="3200" b="1"/>
              <a:t>- dle četnosti</a:t>
            </a:r>
          </a:p>
        </p:txBody>
      </p:sp>
      <p:sp>
        <p:nvSpPr>
          <p:cNvPr id="61443" name="Rectangle 3"/>
          <p:cNvSpPr>
            <a:spLocks noGrp="1" noChangeArrowheads="1"/>
          </p:cNvSpPr>
          <p:nvPr>
            <p:ph type="body" idx="1"/>
          </p:nvPr>
        </p:nvSpPr>
        <p:spPr/>
        <p:txBody>
          <a:bodyPr/>
          <a:lstStyle/>
          <a:p>
            <a:r>
              <a:rPr lang="cs-CZ" b="1"/>
              <a:t>Dopravní úrazy</a:t>
            </a:r>
            <a:r>
              <a:rPr lang="cs-CZ"/>
              <a:t> (39 %) – snižuje se ve vyspělých zemí a narůstá ve východní části EU, velký nárůst v ČR po zavedení přednosti chodců na přechodech – </a:t>
            </a:r>
            <a:r>
              <a:rPr lang="cs-CZ" sz="2400"/>
              <a:t>z 2 % na 15 %</a:t>
            </a:r>
            <a:r>
              <a:rPr lang="cs-CZ"/>
              <a:t>;</a:t>
            </a:r>
          </a:p>
          <a:p>
            <a:pPr>
              <a:buFont typeface="Wingdings" pitchFamily="2" charset="2"/>
              <a:buNone/>
            </a:pPr>
            <a:r>
              <a:rPr lang="cs-CZ" sz="1800"/>
              <a:t>	(např. ve Švédsku minimum dětí obětí dopravních úrazů)</a:t>
            </a:r>
          </a:p>
          <a:p>
            <a:r>
              <a:rPr lang="cs-CZ" b="1"/>
              <a:t>Tonutí</a:t>
            </a:r>
            <a:r>
              <a:rPr lang="cs-CZ"/>
              <a:t> (32 %) – </a:t>
            </a:r>
            <a:r>
              <a:rPr lang="cs-CZ" sz="1800"/>
              <a:t>v ČR 10 % - 2. místo v počtu bazénů na počet obyvatel, </a:t>
            </a:r>
            <a:r>
              <a:rPr lang="cs-CZ" sz="1800" b="1"/>
              <a:t>oběti nejčastěji 2 -3 leté děti,</a:t>
            </a:r>
            <a:r>
              <a:rPr lang="cs-CZ" sz="1800"/>
              <a:t> přibývá pádů do domácích bazénů (ve V.B. oběti plavci,u nás malé děti)</a:t>
            </a:r>
          </a:p>
          <a:p>
            <a:endParaRPr lang="cs-CZ" sz="1800"/>
          </a:p>
          <a:p>
            <a:endParaRPr lang="cs-CZ" sz="1800"/>
          </a:p>
          <a:p>
            <a:pPr>
              <a:buFont typeface="Wingdings" pitchFamily="2" charset="2"/>
              <a:buNone/>
            </a:pPr>
            <a:endParaRPr lang="cs-CZ"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cs-CZ" sz="2800" b="1"/>
              <a:t>Dětská úrazová úmrtnost v Evropě</a:t>
            </a:r>
            <a:br>
              <a:rPr lang="cs-CZ" sz="2800" b="1"/>
            </a:br>
            <a:r>
              <a:rPr lang="cs-CZ" sz="2800" b="1"/>
              <a:t>- dle četnosti</a:t>
            </a:r>
          </a:p>
        </p:txBody>
      </p:sp>
      <p:sp>
        <p:nvSpPr>
          <p:cNvPr id="62467" name="Rectangle 3"/>
          <p:cNvSpPr>
            <a:spLocks noGrp="1" noChangeArrowheads="1"/>
          </p:cNvSpPr>
          <p:nvPr>
            <p:ph type="body" idx="1"/>
          </p:nvPr>
        </p:nvSpPr>
        <p:spPr>
          <a:xfrm>
            <a:off x="566738" y="1752600"/>
            <a:ext cx="8577262" cy="5105400"/>
          </a:xfrm>
        </p:spPr>
        <p:txBody>
          <a:bodyPr/>
          <a:lstStyle/>
          <a:p>
            <a:pPr>
              <a:lnSpc>
                <a:spcPct val="90000"/>
              </a:lnSpc>
            </a:pPr>
            <a:r>
              <a:rPr lang="cs-CZ" sz="2100" b="1"/>
              <a:t>Otravy</a:t>
            </a:r>
            <a:r>
              <a:rPr lang="cs-CZ" sz="2100"/>
              <a:t> – nejohroženější 2 -3 leté děti</a:t>
            </a:r>
          </a:p>
          <a:p>
            <a:pPr lvl="2">
              <a:lnSpc>
                <a:spcPct val="90000"/>
              </a:lnSpc>
            </a:pPr>
            <a:r>
              <a:rPr lang="cs-CZ" sz="2000"/>
              <a:t>Léky na osteoporozu a anémii</a:t>
            </a:r>
          </a:p>
          <a:p>
            <a:pPr lvl="2">
              <a:lnSpc>
                <a:spcPct val="90000"/>
              </a:lnSpc>
            </a:pPr>
            <a:r>
              <a:rPr lang="cs-CZ" sz="2000"/>
              <a:t>Rostliny a jejich jedovaté plody (i pokojové např. dyfenbachie),houby</a:t>
            </a:r>
          </a:p>
          <a:p>
            <a:pPr lvl="3">
              <a:lnSpc>
                <a:spcPct val="90000"/>
              </a:lnSpc>
            </a:pPr>
            <a:r>
              <a:rPr lang="cs-CZ" sz="1600"/>
              <a:t>1.pomoc – vyvolat zvracení, podat živočišné uhlí</a:t>
            </a:r>
          </a:p>
          <a:p>
            <a:pPr lvl="3">
              <a:lnSpc>
                <a:spcPct val="90000"/>
              </a:lnSpc>
            </a:pPr>
            <a:r>
              <a:rPr lang="cs-CZ" sz="1600">
                <a:solidFill>
                  <a:schemeClr val="accent2"/>
                </a:solidFill>
              </a:rPr>
              <a:t>Toxikologické informační středisko – tel. 224 919 293, 224 915 402</a:t>
            </a:r>
          </a:p>
          <a:p>
            <a:pPr lvl="3">
              <a:lnSpc>
                <a:spcPct val="90000"/>
              </a:lnSpc>
            </a:pPr>
            <a:r>
              <a:rPr lang="cs-CZ" sz="1600" b="1"/>
              <a:t>Jedovaté rostliny - </a:t>
            </a:r>
            <a:r>
              <a:rPr lang="cs-CZ" sz="1600"/>
              <a:t>bobkovišeň, brambořík, brslen, cesmína,cypřišek, čemeřice,durman, hlaváček, kalina, konvalinka,krušina,lilek, lýkovec,mahónie,monstera, náprstník,pámelník, pryskyřník, prašec, štědřenec, šťavel,tis, třemdava, tulipán, vranní oko, zimolez, zimostráz atd…</a:t>
            </a:r>
          </a:p>
          <a:p>
            <a:pPr>
              <a:lnSpc>
                <a:spcPct val="90000"/>
              </a:lnSpc>
            </a:pPr>
            <a:r>
              <a:rPr lang="cs-CZ" sz="2100" b="1"/>
              <a:t>Popáleniny – </a:t>
            </a:r>
            <a:r>
              <a:rPr lang="cs-CZ" sz="1700"/>
              <a:t>2 % (dlaně s prsty) jsou u malých dětí životu nebezpečné, 1. pomoc – chlazení vodou z kohoutku</a:t>
            </a:r>
          </a:p>
          <a:p>
            <a:pPr>
              <a:lnSpc>
                <a:spcPct val="90000"/>
              </a:lnSpc>
            </a:pPr>
            <a:r>
              <a:rPr lang="cs-CZ" sz="2100" b="1"/>
              <a:t>Pády</a:t>
            </a:r>
          </a:p>
          <a:p>
            <a:pPr>
              <a:lnSpc>
                <a:spcPct val="90000"/>
              </a:lnSpc>
            </a:pPr>
            <a:endParaRPr lang="cs-CZ" sz="2100" b="1"/>
          </a:p>
          <a:p>
            <a:pPr lvl="1">
              <a:lnSpc>
                <a:spcPct val="90000"/>
              </a:lnSpc>
            </a:pPr>
            <a:r>
              <a:rPr lang="cs-CZ" sz="1600" b="1"/>
              <a:t>Pozn. Švédsko – 70 % úrazů lze zamezit!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304800"/>
            <a:ext cx="8424862" cy="1216025"/>
          </a:xfrm>
        </p:spPr>
        <p:txBody>
          <a:bodyPr/>
          <a:lstStyle/>
          <a:p>
            <a:r>
              <a:rPr lang="cs-CZ" sz="3400" b="1"/>
              <a:t>Úrazy </a:t>
            </a:r>
            <a:br>
              <a:rPr lang="cs-CZ" sz="3400" b="1"/>
            </a:br>
            <a:r>
              <a:rPr lang="cs-CZ" sz="3400"/>
              <a:t>hlavní "zabiják" dětské populace - </a:t>
            </a:r>
            <a:r>
              <a:rPr lang="cs-CZ" sz="3400" b="1"/>
              <a:t>ČR</a:t>
            </a:r>
          </a:p>
        </p:txBody>
      </p:sp>
      <p:sp>
        <p:nvSpPr>
          <p:cNvPr id="29699" name="Rectangle 3"/>
          <p:cNvSpPr>
            <a:spLocks noGrp="1" noChangeArrowheads="1"/>
          </p:cNvSpPr>
          <p:nvPr>
            <p:ph type="body" idx="1"/>
          </p:nvPr>
        </p:nvSpPr>
        <p:spPr/>
        <p:txBody>
          <a:bodyPr/>
          <a:lstStyle/>
          <a:p>
            <a:r>
              <a:rPr lang="cs-CZ" sz="2600" b="1"/>
              <a:t>Úrazy mají v ČR na svědomí ročně 300 mrtvých </a:t>
            </a:r>
            <a:r>
              <a:rPr lang="cs-CZ" sz="2600"/>
              <a:t>(1-14 let přes 100)</a:t>
            </a:r>
            <a:r>
              <a:rPr lang="cs-CZ" sz="2600" b="1"/>
              <a:t>  a další 3000 trvale postižených dětí.</a:t>
            </a:r>
            <a:r>
              <a:rPr lang="cs-CZ" sz="2600"/>
              <a:t> </a:t>
            </a:r>
          </a:p>
          <a:p>
            <a:r>
              <a:rPr lang="cs-CZ" sz="2600"/>
              <a:t>38 tisíc dětí ročně je pro úraz hospitalizováno.</a:t>
            </a:r>
          </a:p>
          <a:p>
            <a:r>
              <a:rPr lang="cs-CZ" sz="2600"/>
              <a:t>Více než polovina úmrtí dětí je způsobena úrazy (úrazy a otravy):</a:t>
            </a:r>
          </a:p>
          <a:p>
            <a:pPr lvl="1"/>
            <a:r>
              <a:rPr lang="cs-CZ" sz="2200"/>
              <a:t>1-14let  - 36%</a:t>
            </a:r>
          </a:p>
          <a:p>
            <a:pPr lvl="1"/>
            <a:r>
              <a:rPr lang="cs-CZ" sz="2200"/>
              <a:t>15-19 let – 74 %</a:t>
            </a:r>
          </a:p>
          <a:p>
            <a:pPr lvl="1"/>
            <a:endParaRPr lang="cs-CZ" sz="2200"/>
          </a:p>
        </p:txBody>
      </p:sp>
      <p:pic>
        <p:nvPicPr>
          <p:cNvPr id="29700" name="Picture 4" descr="http://www.zdrava-rodina.cz/zr/07_99/zlomenina.jpg"/>
          <p:cNvPicPr>
            <a:picLocks noChangeAspect="1" noChangeArrowheads="1"/>
          </p:cNvPicPr>
          <p:nvPr/>
        </p:nvPicPr>
        <p:blipFill>
          <a:blip r:embed="rId2"/>
          <a:srcRect/>
          <a:stretch>
            <a:fillRect/>
          </a:stretch>
        </p:blipFill>
        <p:spPr bwMode="auto">
          <a:xfrm>
            <a:off x="6156325" y="4581525"/>
            <a:ext cx="2376488" cy="16557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74675" y="404813"/>
            <a:ext cx="8245475" cy="1116012"/>
          </a:xfrm>
        </p:spPr>
        <p:txBody>
          <a:bodyPr/>
          <a:lstStyle/>
          <a:p>
            <a:r>
              <a:rPr lang="cs-CZ" b="1"/>
              <a:t>Úrazy a věk dítěte</a:t>
            </a:r>
            <a:br>
              <a:rPr lang="cs-CZ" b="1"/>
            </a:br>
            <a:endParaRPr lang="cs-CZ" sz="2800" b="1"/>
          </a:p>
        </p:txBody>
      </p:sp>
      <p:sp>
        <p:nvSpPr>
          <p:cNvPr id="32771" name="Rectangle 3"/>
          <p:cNvSpPr>
            <a:spLocks noGrp="1" noChangeArrowheads="1"/>
          </p:cNvSpPr>
          <p:nvPr>
            <p:ph type="body" idx="1"/>
          </p:nvPr>
        </p:nvSpPr>
        <p:spPr>
          <a:xfrm>
            <a:off x="566738" y="1752600"/>
            <a:ext cx="8397875" cy="4916488"/>
          </a:xfrm>
        </p:spPr>
        <p:txBody>
          <a:bodyPr/>
          <a:lstStyle/>
          <a:p>
            <a:pPr>
              <a:lnSpc>
                <a:spcPct val="90000"/>
              </a:lnSpc>
            </a:pPr>
            <a:r>
              <a:rPr lang="cs-CZ" sz="2000"/>
              <a:t>Pro každé věkové období jsou typické určité úrazy – dle zkušenosti dítěte, vývojového stupně psychiky, motoriky a smyslového vnímání (roli hraje i pohlaví, individuální zvláštnosti dítěte)</a:t>
            </a:r>
          </a:p>
          <a:p>
            <a:pPr>
              <a:lnSpc>
                <a:spcPct val="90000"/>
              </a:lnSpc>
              <a:buFont typeface="Wingdings" pitchFamily="2" charset="2"/>
              <a:buNone/>
            </a:pPr>
            <a:endParaRPr lang="cs-CZ" sz="2000"/>
          </a:p>
          <a:p>
            <a:pPr lvl="1">
              <a:lnSpc>
                <a:spcPct val="90000"/>
              </a:lnSpc>
            </a:pPr>
            <a:r>
              <a:rPr lang="cs-CZ" sz="1800"/>
              <a:t>malé děti – nedostatek zkušeností, zvídavost, impulsivnost, pohybová neobratnost při značné pohybové aktivitě</a:t>
            </a:r>
          </a:p>
          <a:p>
            <a:pPr lvl="1">
              <a:lnSpc>
                <a:spcPct val="90000"/>
              </a:lnSpc>
              <a:buFont typeface="Wingdings" pitchFamily="2" charset="2"/>
              <a:buNone/>
            </a:pPr>
            <a:endParaRPr lang="cs-CZ" sz="1800"/>
          </a:p>
          <a:p>
            <a:pPr lvl="3">
              <a:lnSpc>
                <a:spcPct val="90000"/>
              </a:lnSpc>
            </a:pPr>
            <a:r>
              <a:rPr lang="cs-CZ" sz="1400"/>
              <a:t>Pozn.Když je dítě unavené je plačtivé, provádí rytmické, opakované pohyby, nedokáže se soustředit, zhoršuje se koordinace pohybu, je divoké – snadno se stane úraz.</a:t>
            </a:r>
          </a:p>
          <a:p>
            <a:pPr lvl="2">
              <a:lnSpc>
                <a:spcPct val="90000"/>
              </a:lnSpc>
            </a:pPr>
            <a:endParaRPr lang="cs-CZ" sz="1600"/>
          </a:p>
          <a:p>
            <a:pPr lvl="1">
              <a:lnSpc>
                <a:spcPct val="90000"/>
              </a:lnSpc>
            </a:pPr>
            <a:endParaRPr lang="cs-CZ" sz="1800"/>
          </a:p>
          <a:p>
            <a:pPr lvl="1">
              <a:lnSpc>
                <a:spcPct val="90000"/>
              </a:lnSpc>
            </a:pPr>
            <a:r>
              <a:rPr lang="cs-CZ" sz="1800"/>
              <a:t>školní děti – podnikavost, přeceňování sil a schopností, podceňování nebezpečí, riskování, snaha ukázat se vrstevníkům</a:t>
            </a:r>
          </a:p>
          <a:p>
            <a:pPr>
              <a:lnSpc>
                <a:spcPct val="90000"/>
              </a:lnSpc>
              <a:buFont typeface="Wingdings" pitchFamily="2" charset="2"/>
              <a:buNone/>
            </a:pPr>
            <a:r>
              <a:rPr lang="cs-CZ" sz="20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sz="3600" b="1"/>
              <a:t>Úrazy a věk dítěte</a:t>
            </a:r>
            <a:br>
              <a:rPr lang="cs-CZ" sz="3600" b="1"/>
            </a:br>
            <a:endParaRPr lang="cs-CZ" sz="3600" b="1"/>
          </a:p>
        </p:txBody>
      </p:sp>
      <p:sp>
        <p:nvSpPr>
          <p:cNvPr id="31747" name="Rectangle 3"/>
          <p:cNvSpPr>
            <a:spLocks noGrp="1" noChangeArrowheads="1"/>
          </p:cNvSpPr>
          <p:nvPr>
            <p:ph type="body" idx="1"/>
          </p:nvPr>
        </p:nvSpPr>
        <p:spPr>
          <a:xfrm>
            <a:off x="566738" y="1752600"/>
            <a:ext cx="8001000" cy="4916488"/>
          </a:xfrm>
        </p:spPr>
        <p:txBody>
          <a:bodyPr/>
          <a:lstStyle/>
          <a:p>
            <a:endParaRPr lang="cs-CZ" sz="2000" b="1"/>
          </a:p>
          <a:p>
            <a:endParaRPr lang="cs-CZ" sz="2000" b="1"/>
          </a:p>
          <a:p>
            <a:r>
              <a:rPr lang="cs-CZ" sz="2000" b="1"/>
              <a:t>Kojenci</a:t>
            </a:r>
            <a:r>
              <a:rPr lang="cs-CZ" sz="2000"/>
              <a:t> – nebezpečné pády z výšky, igelitový sáček </a:t>
            </a:r>
            <a:r>
              <a:rPr lang="cs-CZ" sz="2000" b="1">
                <a:latin typeface="Arial" charset="0"/>
                <a:cs typeface="Arial" charset="0"/>
              </a:rPr>
              <a:t>↔ </a:t>
            </a:r>
            <a:r>
              <a:rPr lang="cs-CZ" sz="2000" i="1"/>
              <a:t>poučení rodičů</a:t>
            </a:r>
          </a:p>
          <a:p>
            <a:r>
              <a:rPr lang="cs-CZ" sz="2000" b="1"/>
              <a:t>Batole</a:t>
            </a:r>
            <a:r>
              <a:rPr lang="cs-CZ" sz="2000"/>
              <a:t> – úrazy v domácnosti (ubrusy, ostré rohy, ostré a horké předměty v dosahu dětí, elektrické zásuvky a spotřebiče), otrava léky, čistícími prostředky, utonutí, vdechnutí nebo zasunutí drobných předmětů do uší, nosu.. </a:t>
            </a:r>
            <a:r>
              <a:rPr lang="cs-CZ" sz="2000" b="1">
                <a:latin typeface="Arial" charset="0"/>
                <a:cs typeface="Arial" charset="0"/>
              </a:rPr>
              <a:t>↔</a:t>
            </a:r>
            <a:r>
              <a:rPr lang="cs-CZ" sz="2000"/>
              <a:t> </a:t>
            </a:r>
            <a:r>
              <a:rPr lang="cs-CZ" sz="2000" i="1"/>
              <a:t>poučení rodičů, </a:t>
            </a:r>
          </a:p>
          <a:p>
            <a:pPr lvl="1">
              <a:buFont typeface="Wingdings" pitchFamily="2" charset="2"/>
              <a:buNone/>
            </a:pPr>
            <a:r>
              <a:rPr lang="cs-CZ" sz="2000" i="1"/>
              <a:t>úprava a zabezpečení domácnosti</a:t>
            </a:r>
          </a:p>
          <a:p>
            <a:pPr>
              <a:buFont typeface="Wingdings" pitchFamily="2" charset="2"/>
              <a:buNone/>
            </a:pPr>
            <a:endParaRPr lang="cs-CZ" sz="2000" i="1"/>
          </a:p>
        </p:txBody>
      </p:sp>
      <p:pic>
        <p:nvPicPr>
          <p:cNvPr id="31749" name="Picture 5" descr="Obrazek"/>
          <p:cNvPicPr>
            <a:picLocks noChangeAspect="1" noChangeArrowheads="1"/>
          </p:cNvPicPr>
          <p:nvPr/>
        </p:nvPicPr>
        <p:blipFill>
          <a:blip r:embed="rId2"/>
          <a:srcRect/>
          <a:stretch>
            <a:fillRect/>
          </a:stretch>
        </p:blipFill>
        <p:spPr bwMode="auto">
          <a:xfrm>
            <a:off x="6286500" y="0"/>
            <a:ext cx="2857500" cy="2371725"/>
          </a:xfrm>
          <a:prstGeom prst="rect">
            <a:avLst/>
          </a:prstGeom>
          <a:noFill/>
        </p:spPr>
      </p:pic>
      <p:pic>
        <p:nvPicPr>
          <p:cNvPr id="31751" name="Picture 7" descr="Obrazek"/>
          <p:cNvPicPr>
            <a:picLocks noChangeAspect="1" noChangeArrowheads="1"/>
          </p:cNvPicPr>
          <p:nvPr/>
        </p:nvPicPr>
        <p:blipFill>
          <a:blip r:embed="rId3"/>
          <a:srcRect/>
          <a:stretch>
            <a:fillRect/>
          </a:stretch>
        </p:blipFill>
        <p:spPr bwMode="auto">
          <a:xfrm>
            <a:off x="6734175" y="4448175"/>
            <a:ext cx="2409825" cy="2409825"/>
          </a:xfrm>
          <a:prstGeom prst="rect">
            <a:avLst/>
          </a:prstGeom>
          <a:noFill/>
        </p:spPr>
      </p:pic>
    </p:spTree>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472</TotalTime>
  <Words>2554</Words>
  <Application>Microsoft PowerPoint</Application>
  <PresentationFormat>Předvádění na obrazovce (4:3)</PresentationFormat>
  <Paragraphs>235</Paragraphs>
  <Slides>33</Slides>
  <Notes>0</Notes>
  <HiddenSlides>0</HiddenSlides>
  <MMClips>0</MMClips>
  <ScaleCrop>false</ScaleCrop>
  <HeadingPairs>
    <vt:vector size="6" baseType="variant">
      <vt:variant>
        <vt:lpstr>Použitá písma</vt:lpstr>
      </vt:variant>
      <vt:variant>
        <vt:i4>5</vt:i4>
      </vt:variant>
      <vt:variant>
        <vt:lpstr>Šablona návrhu</vt:lpstr>
      </vt:variant>
      <vt:variant>
        <vt:i4>1</vt:i4>
      </vt:variant>
      <vt:variant>
        <vt:lpstr>Nadpisy snímků</vt:lpstr>
      </vt:variant>
      <vt:variant>
        <vt:i4>33</vt:i4>
      </vt:variant>
    </vt:vector>
  </HeadingPairs>
  <TitlesOfParts>
    <vt:vector size="39" baseType="lpstr">
      <vt:lpstr>Arial</vt:lpstr>
      <vt:lpstr>Verdana</vt:lpstr>
      <vt:lpstr>Times New Roman</vt:lpstr>
      <vt:lpstr>Wingdings</vt:lpstr>
      <vt:lpstr>Tahoma</vt:lpstr>
      <vt:lpstr>Profil</vt:lpstr>
      <vt:lpstr>Úrazy dětí</vt:lpstr>
      <vt:lpstr>Definice úrazu</vt:lpstr>
      <vt:lpstr>Úrazy  hlavní "zabiják" dětské populace</vt:lpstr>
      <vt:lpstr>Dětská úrazová úmrtnost je v Evropě rozložena nerovnoměrně: nejvyšší a nejnižší na světě   (WHO 2007)</vt:lpstr>
      <vt:lpstr>Dětská úrazová úmrtnost v Evropě - dle četnosti</vt:lpstr>
      <vt:lpstr>Dětská úrazová úmrtnost v Evropě - dle četnosti</vt:lpstr>
      <vt:lpstr>Úrazy  hlavní "zabiják" dětské populace - ČR</vt:lpstr>
      <vt:lpstr>Úrazy a věk dítěte </vt:lpstr>
      <vt:lpstr>Úrazy a věk dítěte </vt:lpstr>
      <vt:lpstr>Úrazy a věk dítěte </vt:lpstr>
      <vt:lpstr>Úrazy a věk dítěte </vt:lpstr>
      <vt:lpstr>Úrazy a věk dítěte </vt:lpstr>
      <vt:lpstr>Příčiny úrazů</vt:lpstr>
      <vt:lpstr>Příčiny úrazů</vt:lpstr>
      <vt:lpstr>Následky úrazů</vt:lpstr>
      <vt:lpstr>Následky úrazů</vt:lpstr>
      <vt:lpstr>Prevence úrazů – úrazům lze předcházet</vt:lpstr>
      <vt:lpstr>Prevence úrazů – úrazům lze předcházet</vt:lpstr>
      <vt:lpstr>Prevence úrazů – úrazům lze předcházet</vt:lpstr>
      <vt:lpstr>Prevence úrazů – úrazům lze předcházet</vt:lpstr>
      <vt:lpstr>První pomoc!</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Projekty</vt:lpstr>
      <vt:lpstr>Projekty  Pásovec – používání bezpečnostních pásů </vt:lpstr>
      <vt:lpstr>Úrazy jako následek tělesného týrání</vt:lpstr>
      <vt:lpstr>Úrazy jako následek tělesného týrání</vt:lpstr>
      <vt:lpstr>Úrazy jako následek tělesného týrání</vt:lpstr>
      <vt:lpstr>Doporučená literatura a odkazy</vt:lpstr>
    </vt:vector>
  </TitlesOfParts>
  <Company>PedF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Úrazy dětí</dc:title>
  <dc:creator>Leona Mužíková</dc:creator>
  <cp:lastModifiedBy>Leona Mužíková</cp:lastModifiedBy>
  <cp:revision>39</cp:revision>
  <dcterms:created xsi:type="dcterms:W3CDTF">2008-05-14T15:05:14Z</dcterms:created>
  <dcterms:modified xsi:type="dcterms:W3CDTF">2013-12-02T11:54:52Z</dcterms:modified>
</cp:coreProperties>
</file>