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314" r:id="rId3"/>
    <p:sldId id="259" r:id="rId4"/>
    <p:sldId id="301" r:id="rId5"/>
    <p:sldId id="258" r:id="rId6"/>
    <p:sldId id="260" r:id="rId7"/>
    <p:sldId id="261" r:id="rId8"/>
    <p:sldId id="262" r:id="rId9"/>
    <p:sldId id="349" r:id="rId10"/>
    <p:sldId id="264" r:id="rId11"/>
    <p:sldId id="265" r:id="rId12"/>
    <p:sldId id="266" r:id="rId13"/>
    <p:sldId id="267" r:id="rId14"/>
    <p:sldId id="346" r:id="rId15"/>
    <p:sldId id="345" r:id="rId16"/>
    <p:sldId id="268" r:id="rId17"/>
    <p:sldId id="347" r:id="rId18"/>
    <p:sldId id="269" r:id="rId19"/>
    <p:sldId id="351" r:id="rId20"/>
    <p:sldId id="270" r:id="rId21"/>
    <p:sldId id="271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728" autoAdjust="0"/>
  </p:normalViewPr>
  <p:slideViewPr>
    <p:cSldViewPr>
      <p:cViewPr varScale="1">
        <p:scale>
          <a:sx n="74" d="100"/>
          <a:sy n="74" d="100"/>
        </p:scale>
        <p:origin x="-3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E7214-91B0-4589-AE27-5D6DC90552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6C23A-CD1C-41B2-ACA9-4DA07B2F83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E1B68-86A1-4676-96D0-75B456D195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30844-36DC-4989-BFB6-0232B26680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8A078-6D26-41A2-A327-1CA39240A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37166-BAB4-4CA7-8C2C-C3357D6A4F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6E8D1-E545-490E-9ECD-98E084F3C1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4C3BA-C5AD-4E19-8BEA-61D1F02FED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40394-4EAE-4E12-96E7-7B4A848627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931E5-84A6-4F34-B050-506E0C0C99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D650B-BD66-4D01-8753-411F790344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E1619-6148-4CFD-90CE-7757B81F3E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A365F38-BECB-4892-95E8-99031AB57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ezpecnostpotravin.cz/" TargetMode="External"/><Relationship Id="rId3" Type="http://schemas.openxmlformats.org/officeDocument/2006/relationships/hyperlink" Target="http://www.viscojis.cz/teens/" TargetMode="External"/><Relationship Id="rId7" Type="http://schemas.openxmlformats.org/officeDocument/2006/relationships/hyperlink" Target="http://www.foodnet.cz/" TargetMode="External"/><Relationship Id="rId2" Type="http://schemas.openxmlformats.org/officeDocument/2006/relationships/hyperlink" Target="http://pav.rvp.cz/filemanager/userfiles/Edukacni_materialy/1_pohyb_a_vyziva_web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zu.cz/manual-prevence-v-lekarske-praxi" TargetMode="External"/><Relationship Id="rId5" Type="http://schemas.openxmlformats.org/officeDocument/2006/relationships/hyperlink" Target="http://www.szu.cz/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www.vyzivaspol.cz/" TargetMode="External"/><Relationship Id="rId9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ivaspol.cz/rubrika-dokumenty/konecne-zneni-vyzivovych-doporuceni.html" TargetMode="External"/><Relationship Id="rId2" Type="http://schemas.openxmlformats.org/officeDocument/2006/relationships/hyperlink" Target="http://www.vyzivaspol.cz/rubrika-dokumenty/zdrava-trinactka-strucna-vyzivova-doporuceni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://www.szu.cz/uploads/5keys_czech.pdf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pandemie.cz/dokumenty/uzitecne_letak_vyzivove_doporuceni.pdf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806575"/>
          </a:xfrm>
        </p:spPr>
        <p:txBody>
          <a:bodyPr/>
          <a:lstStyle/>
          <a:p>
            <a:pPr eaLnBrk="1" hangingPunct="1"/>
            <a:r>
              <a:rPr lang="cs-CZ" sz="7200" b="1" smtClean="0"/>
              <a:t>VÝŽIVA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141663"/>
            <a:ext cx="8893175" cy="37163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s-CZ" sz="1600" b="1" smtClean="0"/>
              <a:t>Doporučená literatura:</a:t>
            </a:r>
          </a:p>
          <a:p>
            <a:pPr algn="l" eaLnBrk="1" hangingPunct="1">
              <a:lnSpc>
                <a:spcPct val="80000"/>
              </a:lnSpc>
            </a:pPr>
            <a:endParaRPr lang="cs-CZ" sz="1600" b="1" smtClean="0"/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p"/>
            </a:pPr>
            <a:r>
              <a:rPr lang="cs-CZ" sz="1400" smtClean="0"/>
              <a:t> BLATNÁ J. a kol. </a:t>
            </a:r>
            <a:r>
              <a:rPr lang="cs-CZ" sz="1400" b="1" smtClean="0"/>
              <a:t>Výživa na začátku 21. století. </a:t>
            </a:r>
            <a:r>
              <a:rPr lang="cs-CZ" sz="1400" smtClean="0"/>
              <a:t>Praha : Společnost pro výživu, 2005.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p"/>
            </a:pPr>
            <a:r>
              <a:rPr lang="cs-CZ" sz="1400" smtClean="0"/>
              <a:t> MUŽÍK V. (ed.). </a:t>
            </a:r>
            <a:r>
              <a:rPr lang="cs-CZ" sz="1400" b="1" i="1" smtClean="0"/>
              <a:t>Výživa a pohyb jako součást výchovy ke zdraví na základní škole. </a:t>
            </a:r>
            <a:r>
              <a:rPr lang="cs-CZ" sz="1400" smtClean="0"/>
              <a:t>Brno : Paido, 2007. </a:t>
            </a:r>
          </a:p>
          <a:p>
            <a:pPr algn="l" eaLnBrk="1" hangingPunct="1">
              <a:lnSpc>
                <a:spcPct val="80000"/>
              </a:lnSpc>
            </a:pPr>
            <a:endParaRPr lang="cs-CZ" sz="1400" smtClean="0">
              <a:latin typeface="Arial" charset="0"/>
            </a:endParaRP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p"/>
            </a:pPr>
            <a:r>
              <a:rPr lang="cs-CZ" sz="1400" b="1" smtClean="0">
                <a:solidFill>
                  <a:schemeClr val="bg2"/>
                </a:solidFill>
                <a:latin typeface="Arial" charset="0"/>
                <a:hlinkClick r:id="rId2"/>
              </a:rPr>
              <a:t>http://pav.rvp.cz/filemanager/userfiles/Edukacni_materialy/1_pohyb_a_vyziva_web.pdf</a:t>
            </a:r>
            <a:endParaRPr lang="cs-CZ" sz="1400" b="1" smtClean="0">
              <a:solidFill>
                <a:schemeClr val="bg2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endParaRPr lang="cs-CZ" sz="2000" b="1" smtClean="0">
              <a:solidFill>
                <a:schemeClr val="bg2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p"/>
            </a:pPr>
            <a:r>
              <a:rPr lang="cs-CZ" sz="1400" b="1" smtClean="0">
                <a:latin typeface="Arial" charset="0"/>
                <a:hlinkClick r:id="rId3"/>
              </a:rPr>
              <a:t>www.viscojis.cz/teens/</a:t>
            </a:r>
            <a:r>
              <a:rPr lang="cs-CZ" sz="1400" b="1" smtClean="0">
                <a:latin typeface="Arial" charset="0"/>
              </a:rPr>
              <a:t> - </a:t>
            </a:r>
            <a:r>
              <a:rPr lang="cs-CZ" sz="1400" b="1" smtClean="0">
                <a:solidFill>
                  <a:schemeClr val="tx2"/>
                </a:solidFill>
                <a:latin typeface="Arial" charset="0"/>
              </a:rPr>
              <a:t>základní studijní literatura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p"/>
            </a:pPr>
            <a:r>
              <a:rPr lang="cs-CZ" sz="1400" b="1" smtClean="0">
                <a:latin typeface="Arial" charset="0"/>
                <a:hlinkClick r:id="rId4"/>
              </a:rPr>
              <a:t>www.vyzivaspol.cz</a:t>
            </a:r>
            <a:endParaRPr lang="cs-CZ" sz="1400" b="1" smtClean="0">
              <a:latin typeface="Arial" charset="0"/>
            </a:endParaRPr>
          </a:p>
          <a:p>
            <a:pPr algn="l">
              <a:lnSpc>
                <a:spcPct val="80000"/>
              </a:lnSpc>
              <a:buFont typeface="Wingdings" pitchFamily="2" charset="2"/>
              <a:buChar char="p"/>
            </a:pPr>
            <a:r>
              <a:rPr lang="cs-CZ" sz="1400" b="1" smtClean="0">
                <a:latin typeface="Arial" charset="0"/>
                <a:hlinkClick r:id="rId5"/>
              </a:rPr>
              <a:t>www.szu.cz</a:t>
            </a:r>
            <a:endParaRPr lang="cs-CZ" sz="1400" b="1" smtClean="0">
              <a:latin typeface="Arial" charset="0"/>
            </a:endParaRPr>
          </a:p>
          <a:p>
            <a:pPr algn="l">
              <a:lnSpc>
                <a:spcPct val="80000"/>
              </a:lnSpc>
              <a:buFont typeface="Wingdings" pitchFamily="2" charset="2"/>
              <a:buChar char="p"/>
            </a:pPr>
            <a:r>
              <a:rPr lang="cs-CZ" sz="1400" b="1" smtClean="0">
                <a:latin typeface="Arial" charset="0"/>
                <a:hlinkClick r:id="rId6"/>
              </a:rPr>
              <a:t>www.szu.cz/manual-prevence-v-lekarske-praxi</a:t>
            </a:r>
            <a:endParaRPr lang="cs-CZ" sz="1400" b="1" smtClean="0">
              <a:latin typeface="Arial" charset="0"/>
            </a:endParaRPr>
          </a:p>
          <a:p>
            <a:pPr algn="l">
              <a:lnSpc>
                <a:spcPct val="80000"/>
              </a:lnSpc>
              <a:buFont typeface="Wingdings" pitchFamily="2" charset="2"/>
              <a:buChar char="p"/>
            </a:pPr>
            <a:r>
              <a:rPr lang="cs-CZ" sz="1400" b="1" smtClean="0">
                <a:latin typeface="Arial" charset="0"/>
                <a:hlinkClick r:id="rId7"/>
              </a:rPr>
              <a:t>www.foodnet.cz</a:t>
            </a:r>
            <a:endParaRPr lang="cs-CZ" sz="1400" b="1" smtClean="0">
              <a:latin typeface="Arial" charset="0"/>
              <a:hlinkClick r:id="rId8"/>
            </a:endParaRPr>
          </a:p>
          <a:p>
            <a:pPr algn="l">
              <a:lnSpc>
                <a:spcPct val="80000"/>
              </a:lnSpc>
              <a:buFont typeface="Wingdings" pitchFamily="2" charset="2"/>
              <a:buChar char="p"/>
            </a:pPr>
            <a:r>
              <a:rPr lang="cs-CZ" sz="1400" b="1" smtClean="0">
                <a:latin typeface="Arial" charset="0"/>
                <a:hlinkClick r:id="rId8"/>
              </a:rPr>
              <a:t>www.bezpecnostpotravin.cz</a:t>
            </a:r>
            <a:endParaRPr lang="cs-CZ" sz="1400" b="1" smtClean="0">
              <a:latin typeface="Arial" charset="0"/>
            </a:endParaRP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p"/>
            </a:pPr>
            <a:endParaRPr lang="cs-CZ" sz="1400" b="1" smtClean="0">
              <a:latin typeface="Arial" charset="0"/>
            </a:endParaRP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p"/>
            </a:pPr>
            <a:endParaRPr lang="cs-CZ" sz="1200" b="1" smtClean="0">
              <a:solidFill>
                <a:schemeClr val="hlink"/>
              </a:solidFill>
              <a:latin typeface="Arial" charset="0"/>
            </a:endParaRPr>
          </a:p>
          <a:p>
            <a:pPr marL="457200" lvl="1" indent="0" algn="ctr" eaLnBrk="1" hangingPunct="1">
              <a:lnSpc>
                <a:spcPct val="80000"/>
              </a:lnSpc>
            </a:pPr>
            <a:endParaRPr lang="cs-CZ" sz="1200" b="1" smtClean="0"/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p"/>
            </a:pPr>
            <a:endParaRPr lang="cs-CZ" sz="1200" b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sz="1400" smtClean="0">
              <a:solidFill>
                <a:schemeClr val="hlink"/>
              </a:solidFill>
            </a:endParaRPr>
          </a:p>
        </p:txBody>
      </p:sp>
      <p:pic>
        <p:nvPicPr>
          <p:cNvPr id="14339" name="Picture 11" descr="http://www.zdravavyziva.cz/zdrava-vyziva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92950" y="1628775"/>
            <a:ext cx="15843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13" descr="http://www.szs.edu.sk/dpa_99/Vyziva1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95288" y="549275"/>
            <a:ext cx="1584325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Potravinové skupiny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84775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Obiloviny, rýže, těstoviny, pečivo (3 - 6 porcí)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Zelenina (3 - 5 porcí)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Ovoce (2 - 4 porce)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Mléko a mléčné výrobky (2 -3 porce)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Ryby, drůbež, maso, vejce, luštěniny (1 - 2 porce)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Sůl, tuky, cukry (0-2 porce)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cs-CZ" smtClean="0">
              <a:solidFill>
                <a:schemeClr val="tx2"/>
              </a:solidFill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cs-CZ" sz="2000" smtClean="0">
                <a:solidFill>
                  <a:schemeClr val="tx2"/>
                </a:solidFill>
              </a:rPr>
              <a:t>Poznámka: U dětí platí stejná potravinová pyramida, ale velikost porcí je menší.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Potravinové skupiny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/>
              <a:t>Obilniny, rýže, těstoviny, pečivo (3-6 porcí)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000" smtClean="0"/>
              <a:t>1 porce = 1 krajíc chleba nebo jeden rohlík, či houska nebo 1 miska ovesných vloček či müsli nebo kopeček rýže či těstovin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000" smtClean="0"/>
              <a:t>Obiloviny jsou bohaté na minerální látky, vitaminy, ale zejména na sacharidy (škrob, vlákninu).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/>
              <a:t>Zelenina (3-5 porcí)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000" smtClean="0"/>
              <a:t>1 porce zeleniny = 1 paprika, nebo 1 mrkev nebo 2 rajčata nebo miska pekingského zelí či salátu nebo půl talíře brambor nebo sklenice neředěné zeleninové šťávy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b="1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/>
              <a:t>Ovoce (2-4 porce)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cs-CZ" sz="2000" smtClean="0"/>
              <a:t>1 porce ovoce = 1 jablko, pomeranč či banán, miska jahod, rybízu či borůvek nebo sklenice neředěné ovocné šťávy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cs-CZ" sz="2000" b="1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>
                <a:solidFill>
                  <a:schemeClr val="bg2"/>
                </a:solidFill>
              </a:rPr>
              <a:t>Poznámka: 1. a 2. patro – zdroj sacharidů, vitamínů a 	         minerálních látek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Potravinové skupiny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smtClean="0"/>
              <a:t>Mléko, mléčné výrobky (2-3 porce)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cs-CZ" sz="2000" smtClean="0"/>
              <a:t>1 porce mléka a mléčných výrobků = sklenice mléka (250 ml), 1 jogurt (200 ml), 55 g sýra</a:t>
            </a:r>
          </a:p>
          <a:p>
            <a:pPr marL="457200" indent="-457200" eaLnBrk="1" hangingPunct="1">
              <a:lnSpc>
                <a:spcPct val="90000"/>
              </a:lnSpc>
            </a:pPr>
            <a:endParaRPr lang="cs-CZ" sz="2000" b="1" smtClean="0"/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smtClean="0"/>
              <a:t>Ryby, drůbež, maso, vejce, luštěniny (1 - 2 porce)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cs-CZ" sz="2000" smtClean="0"/>
              <a:t>1 porce = 125 g drůbežího, rybího či jiného masa, 2 vařené bílky…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smtClean="0"/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smtClean="0">
                <a:solidFill>
                  <a:schemeClr val="bg2"/>
                </a:solidFill>
              </a:rPr>
              <a:t>Poznámka: 3. patro – zdroj plnohodnotných bílkovin, 	         železa, vápníku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b="1" smtClean="0">
              <a:solidFill>
                <a:schemeClr val="bg2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smtClean="0"/>
              <a:t>Sůl, tuky, cukry (0-2 porce)</a:t>
            </a:r>
            <a:endParaRPr lang="cs-CZ" sz="2000" smtClean="0"/>
          </a:p>
          <a:p>
            <a:pPr marL="457200" indent="-457200" eaLnBrk="1" hangingPunct="1">
              <a:lnSpc>
                <a:spcPct val="90000"/>
              </a:lnSpc>
            </a:pPr>
            <a:r>
              <a:rPr lang="cs-CZ" sz="2000" smtClean="0"/>
              <a:t>1 porce = 10 g cukru nebo 10 g tuku to odpovídá přibližně množství jedné polévkové lžíce</a:t>
            </a:r>
          </a:p>
          <a:p>
            <a:pPr marL="457200" indent="-457200" eaLnBrk="1" hangingPunct="1">
              <a:lnSpc>
                <a:spcPct val="90000"/>
              </a:lnSpc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Desatero zásad správné výživy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435975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Jezme pestře, rozmanitě a pravidelně (5 krát denně).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Jezme hodně ovoce a zeleniny, hlavně syrové (5 krát denně).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Vybírejme si stravu bohatou na obilninové výrobky.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Vyhýbejme se potravinám, které obsahují nasycené (živočišné) tuky, dávejme přednost rostlinným olejům.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Buďme střídmí při konzumaci cukru, sladkostí a slazených nápojů.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Nedosolujme si hotové pokrmy, sůl a solené potraviny používejme jen zcela výjimečně.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Mějme denně v jídelníčku nízkotučné nebo polotučné mléčné výrobky a mléko.(Dětem předškolního a mladšího školního věku doporučujeme polotučné i tučné mléko a mléčné výrobky.)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Jezme denně kvalitní zdroje bílkovin (drůbeží nebo rybí maso, luštěniny).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Pijme denně cca 2 litry vhodných nápojů.(Děti mladšího školního věku cca 1 litru ve formě vhodných nápojů.)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Nepřejídejme se ani nehladovíme. Jezme právě tolik, aby naše hmotnost byla stále přiměřená.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pPr eaLnBrk="1" hangingPunct="1"/>
            <a:r>
              <a:rPr lang="cs-CZ" sz="4000" b="1" smtClean="0"/>
              <a:t/>
            </a:r>
            <a:br>
              <a:rPr lang="cs-CZ" sz="4000" b="1" smtClean="0"/>
            </a:br>
            <a:r>
              <a:rPr lang="cs-CZ" sz="4000" b="1" smtClean="0"/>
              <a:t>Zdravá 13</a:t>
            </a:r>
            <a:br>
              <a:rPr lang="cs-CZ" sz="4000" b="1" smtClean="0"/>
            </a:br>
            <a:r>
              <a:rPr lang="cs-CZ" sz="2800" i="1" smtClean="0"/>
              <a:t>Nejsou nezdravé potraviny, ale nezdravá jsou jejich množství.</a:t>
            </a:r>
            <a:endParaRPr lang="cs-CZ" sz="2800" b="1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429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400" smtClean="0"/>
              <a:t>Udržujte si přiměřenou stálou tělesnou hmotnost charakterizovanou BMI (18,5-25,0) kg/m2 a obvodem pasu pod 94 cm u mužů a pod 80 cm u žen.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Denně se pohybujte alespoň 30 minut např. rychlou chůzí nebo cvičením.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Jezte pestrou stravu, rozdělenou do 4-5 denních jídel, nevynechávejte snídani.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Konzumujte dostatečné množství zeleniny (syrové i vařené) a ovoce, denně alespoň 500 g (zeleniny 2x více než ovoce), rozdělené do více porcí; občas konzumujte menší množství ořechů.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Jezte výrobky z obilovin (tmavý chléb a pečivo, nejlépe celozrnné, těstoviny, rýži) nebo brambory nejvýše 4x denně, nezapomínejte na luštěniny (alespoň 1 x týdně).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Jezte ryby a rybí výrobky alespoň 2x týdně.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Denně zařazujte mléko a mléčné výrobky, zejména zakysané; vybírejte si přednostně polotučné a nízkotučné.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Sledujte příjem tuku, omezte množství tuku jak ve skryté formě (tučné maso, tučné masné a mléčné výrobky, jemné a trvanlivé pečivo s vyšším obsahem tuku, chipsy, čokoládové výrobky), tak jako pomazánky na chléb a pečivo a při přípravě pokrmů. Pokud je to možné nahrazujte tuky živočišné rostlinnými oleji a tuky.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Snižujte příjem cukru, zejména ve formě slazených nápojů, sladkostí, kompotů a zmrzliny.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Omezujte příjem kuchyňské soli a potravin s vyšším obsahem soli (chipsy, solené tyčinky a ořechy, slané uzeniny a sýry), nepřilosujte hotové pokrmy.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Předcházejte nákazám a otravám z potravin správným zacházením s potravinami při nákupu, uskladnění a přípravě pokrmů; při tepelném zpracování dávejte přednost šetrným způsobům, omezte smažení a grilování.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Nezapomínejte na pitný režim, denně vypijte minimálně 1,5 I tekutin (voda, minerální vody, slabý čaj, ovocné čaje a štávy, nejlépe neslazené). 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Pokud pijete alkoholické nápoje, nepřekračujte denní příjem alkoholu 20 g(200 ml vína, 0,51 piva, 50 ml lihoviny).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Výživová doporučení pro obyvatelstvo České republiky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>
                <a:hlinkClick r:id="rId2"/>
              </a:rPr>
              <a:t>http://www.vyzivaspol.cz/rubrika-dokumenty/zdrava-trinactka-strucna-vyzivova-doporuceni.html</a:t>
            </a: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/>
            <a:r>
              <a:rPr lang="cs-CZ" sz="2000" smtClean="0">
                <a:hlinkClick r:id="rId3"/>
              </a:rPr>
              <a:t>http://www.vyzivaspol.cz/rubrika-dokumenty/konecne-zneni-vyzivovych-doporuceni.html</a:t>
            </a:r>
            <a:endParaRPr lang="cs-CZ" sz="20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Americká potravinová pyramida pro děti</a:t>
            </a:r>
          </a:p>
        </p:txBody>
      </p:sp>
      <p:pic>
        <p:nvPicPr>
          <p:cNvPr id="29698" name="Picture 4" descr="my-pyramid-for-kids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14500" y="1989138"/>
            <a:ext cx="5715000" cy="3752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4" descr="Zdrav%20tal%20viscoj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Jak by měl vypadat jídelníček dle potravinové pyramidy? 	</a:t>
            </a:r>
            <a:r>
              <a:rPr lang="cs-CZ" sz="2000" smtClean="0"/>
              <a:t>(pro dospělé)</a:t>
            </a:r>
            <a:endParaRPr lang="cs-CZ" sz="4000" smtClean="0"/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bg2"/>
                </a:solidFill>
              </a:rPr>
              <a:t>Snídaně: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i="1" smtClean="0"/>
              <a:t>	krajíc celozrnného chleba, margarín, niva, rajče, (zelený) čaj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bg2"/>
                </a:solidFill>
              </a:rPr>
              <a:t>Přesnídávka: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i="1" smtClean="0"/>
              <a:t>	 jogurt, müsli, jablko, ovocný čaj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bg2"/>
                </a:solidFill>
              </a:rPr>
              <a:t>Oběd: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i="1" smtClean="0"/>
              <a:t>	brokolicová polévka,rybí filé zapečené se sýrem, bramborová kaše, mrkvový salát, minerální voda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bg2"/>
                </a:solidFill>
              </a:rPr>
              <a:t>Svačina: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i="1" smtClean="0"/>
              <a:t>	dalamánek, máslo, šunka, paprika, kakao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bg2"/>
                </a:solidFill>
              </a:rPr>
              <a:t>Večeře: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i="1" smtClean="0"/>
              <a:t>	těstovinový salát se zeleninou, stolní voda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Pět klíčů k bezpečnému stravování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068888"/>
          </a:xfrm>
        </p:spPr>
        <p:txBody>
          <a:bodyPr/>
          <a:lstStyle/>
          <a:p>
            <a:r>
              <a:rPr lang="cs-CZ" sz="2400" smtClean="0"/>
              <a:t>Udržujte čistotu</a:t>
            </a:r>
          </a:p>
          <a:p>
            <a:r>
              <a:rPr lang="cs-CZ" sz="2400" smtClean="0"/>
              <a:t>Oddělujte pokrmy syrové a uvařené</a:t>
            </a:r>
          </a:p>
          <a:p>
            <a:r>
              <a:rPr lang="cs-CZ" sz="2400" smtClean="0"/>
              <a:t>Pokrmy důkladně vařte</a:t>
            </a:r>
          </a:p>
          <a:p>
            <a:r>
              <a:rPr lang="cs-CZ" sz="2400" smtClean="0"/>
              <a:t>Uchovávejte pokrmy při bezpečných teplotách</a:t>
            </a:r>
          </a:p>
          <a:p>
            <a:r>
              <a:rPr lang="cs-CZ" sz="2400" smtClean="0"/>
              <a:t>Používejte nezávadnou vodu a suroviny</a:t>
            </a:r>
          </a:p>
          <a:p>
            <a:pPr>
              <a:buFont typeface="Wingdings" pitchFamily="2" charset="2"/>
              <a:buNone/>
            </a:pPr>
            <a:r>
              <a:rPr lang="cs-CZ" sz="1800" smtClean="0">
                <a:hlinkClick r:id="rId2"/>
              </a:rPr>
              <a:t>www.szu.cz/uploads/5keys_czech.pdf</a:t>
            </a:r>
            <a:endParaRPr lang="cs-CZ" sz="1800" smtClean="0"/>
          </a:p>
          <a:p>
            <a:endParaRPr lang="cs-CZ" sz="1800" smtClean="0"/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cs-CZ" sz="2400" smtClean="0"/>
          </a:p>
        </p:txBody>
      </p:sp>
      <p:pic>
        <p:nvPicPr>
          <p:cNvPr id="32772" name="obrázek 1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643438" y="1628775"/>
            <a:ext cx="4176712" cy="52292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800" b="1" smtClean="0"/>
              <a:t>Výživa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111750"/>
          </a:xfrm>
        </p:spPr>
        <p:txBody>
          <a:bodyPr/>
          <a:lstStyle/>
          <a:p>
            <a:pPr eaLnBrk="1" hangingPunct="1"/>
            <a:r>
              <a:rPr lang="cs-CZ" sz="2400" smtClean="0"/>
              <a:t>vnější faktor prostředí, uplatňuje se při vzniku, ale i prevenci onemocnění, asi ze 40 %</a:t>
            </a:r>
            <a:r>
              <a:rPr lang="cs-CZ" sz="1600" smtClean="0"/>
              <a:t> (Tláskal)</a:t>
            </a:r>
          </a:p>
          <a:p>
            <a:pPr eaLnBrk="1" hangingPunct="1">
              <a:buFont typeface="Wingdings" pitchFamily="2" charset="2"/>
              <a:buNone/>
            </a:pPr>
            <a:endParaRPr lang="cs-CZ" sz="1600" smtClean="0"/>
          </a:p>
          <a:p>
            <a:pPr eaLnBrk="1" hangingPunct="1"/>
            <a:r>
              <a:rPr lang="cs-CZ" sz="2400" smtClean="0"/>
              <a:t>rizikový faktor i protektivní (ochranný) faktor životního stylu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nevhodná výživa se významně podílí na vzniku chronických neinfekčních onemocněních  (dříve nazývaných civilizačních nemoci) a na úmrtnosti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>
                <a:solidFill>
                  <a:schemeClr val="tx2"/>
                </a:solidFill>
              </a:rPr>
              <a:t>	</a:t>
            </a:r>
            <a:r>
              <a:rPr lang="cs-CZ" sz="1800" smtClean="0">
                <a:solidFill>
                  <a:schemeClr val="tx2"/>
                </a:solidFill>
              </a:rPr>
              <a:t>Poznámka: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800" smtClean="0"/>
              <a:t>	Na snížení nemocnosti a úmrtnosti na nemoci srdce  a cév ve vyspělých zemích světa se podílelo zejména ovlivnění výživy a dalších faktorů (kouření).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/>
            <a:r>
              <a:rPr lang="cs-CZ" smtClean="0"/>
              <a:t>Nutriční skóre (podle WHO)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smtClean="0">
              <a:solidFill>
                <a:schemeClr val="bg2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smtClean="0">
                <a:solidFill>
                  <a:schemeClr val="bg2"/>
                </a:solidFill>
              </a:rPr>
              <a:t>Za každou odpověď </a:t>
            </a:r>
            <a:r>
              <a:rPr lang="cs-CZ" sz="1800" smtClean="0"/>
              <a:t>ANO </a:t>
            </a:r>
            <a:r>
              <a:rPr lang="cs-CZ" sz="1800" smtClean="0">
                <a:solidFill>
                  <a:schemeClr val="bg2"/>
                </a:solidFill>
              </a:rPr>
              <a:t>dej 1bod!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smtClean="0">
              <a:solidFill>
                <a:schemeClr val="bg2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Byly ve stravě nejméně 3 jednotkové porce obilovin, těstovin, pečiva nebo rýže?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Byly ve stravě nejméně 3 porce zeleniny?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Byly nejméně 2 porce syrové?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Byly ve stravě nejméně 2  porce ovoce?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Byla nejméně 1 porce syrová?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Byli v každé potravinové skupině konzumovány rozmanité pokrmy?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Měly přesnídávky, svačiny a jídla konzumovaná mimo dobu hlavních jídel výživovou hodnotu?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Byly konzumovány nejméně 2 porce mléka a mléčných výrobků?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Byla konzumována nejméně 1 porce z 5. skupiny ryb, drůbeže, masa, luštěnin?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Byly vybírány převážně, libové, nebo nízkotučné alternativy pokrmů?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Nutriční skóre (podle WHO)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Hodnocení: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bg2"/>
                </a:solidFill>
              </a:rPr>
              <a:t>10 bodů: </a:t>
            </a:r>
            <a:r>
              <a:rPr lang="cs-CZ" sz="2400" smtClean="0"/>
              <a:t>Výživa je výborná, zcela v pořádku! Bude velmi vhodné stravovat se podle stejných zásad jako doposud.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bg2"/>
                </a:solidFill>
              </a:rPr>
              <a:t>9 až 7 bodů: </a:t>
            </a:r>
            <a:r>
              <a:rPr lang="cs-CZ" sz="2400" smtClean="0"/>
              <a:t>V kvalitě stravy jsou ještě rezervy, ale nebude příliš obtížné udělat pozitivní změny k tomu, aby výživa byla úplně bez chyb.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bg2"/>
                </a:solidFill>
              </a:rPr>
              <a:t>6 až 4 body:</a:t>
            </a:r>
            <a:r>
              <a:rPr lang="cs-CZ" sz="2400" smtClean="0"/>
              <a:t> Výživa není z hlediska kvality dostatečná. Je zapotřebí větších změn, aby bylo možné ji hodnotit alespoň jako dostatečnou.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chemeClr val="bg2"/>
                </a:solidFill>
              </a:rPr>
              <a:t>3 až 0 bodu: </a:t>
            </a:r>
            <a:r>
              <a:rPr lang="cs-CZ" sz="2400" smtClean="0"/>
              <a:t>Zcela nedostatečná kvalita výživy, nutná okamžitá a razantní náprava.</a:t>
            </a:r>
            <a:endParaRPr lang="cs-CZ" sz="240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5062"/>
          </a:xfrm>
        </p:spPr>
        <p:txBody>
          <a:bodyPr/>
          <a:lstStyle/>
          <a:p>
            <a:pPr eaLnBrk="1" hangingPunct="1"/>
            <a:r>
              <a:rPr lang="cs-CZ" b="1" smtClean="0"/>
              <a:t>Výživa ve vztahu k chronickým neinfekčním nemocem je typická: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7035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cs-CZ" smtClean="0"/>
              <a:t>nadměrným energetickým příjmem, vysokým příjmem tuků (nasycených, a s obsahem trans mastných kyselin - TFA), cholesterolu (oxidovaného), cukru, soli, alkoholu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cs-CZ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cs-CZ" smtClean="0"/>
              <a:t>nedostatkem nenasycených mastných kyselin, komplexních sacharidů a vlákniny, vitaminů a minerálních látek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cs-CZ" b="1" smtClean="0"/>
              <a:t>Nepříznivý vliv výživy na zdraví 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686800" cy="5373687"/>
          </a:xfrm>
        </p:spPr>
        <p:txBody>
          <a:bodyPr/>
          <a:lstStyle/>
          <a:p>
            <a:pPr marL="533400" indent="-533400"/>
            <a:r>
              <a:rPr lang="cs-CZ" sz="2000" b="1" smtClean="0"/>
              <a:t>Nasycené tuky (živočišné), trans tuky, (cholesterol)</a:t>
            </a:r>
            <a:r>
              <a:rPr lang="cs-CZ" sz="2000" smtClean="0"/>
              <a:t> zvyšují hladinu cholesterolu v krvi a podílí se proto na vzniku </a:t>
            </a:r>
            <a:r>
              <a:rPr lang="cs-CZ" sz="2000" smtClean="0">
                <a:solidFill>
                  <a:schemeClr val="bg2"/>
                </a:solidFill>
              </a:rPr>
              <a:t>aterosklerózy</a:t>
            </a:r>
            <a:r>
              <a:rPr lang="cs-CZ" sz="2000" smtClean="0"/>
              <a:t>, a jejích orgánových projevů (ischemická choroba srdce a cév, nejznámějším projevem je infarkt myokardu a cévní mozková příhoda)</a:t>
            </a:r>
            <a:endParaRPr lang="cs-CZ" sz="2000" b="1" smtClean="0"/>
          </a:p>
          <a:p>
            <a:pPr marL="533400" indent="-533400" eaLnBrk="1" hangingPunct="1"/>
            <a:endParaRPr lang="cs-CZ" sz="2000" b="1" smtClean="0"/>
          </a:p>
        </p:txBody>
      </p:sp>
      <p:pic>
        <p:nvPicPr>
          <p:cNvPr id="17411" name="Picture 4" descr="11790937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3213100"/>
            <a:ext cx="6372225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Nepříznivý vliv výživy na zdraví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cs-CZ" sz="2400" b="1" smtClean="0"/>
              <a:t>vysoký energetický příjem, vysoký příjem navhodných tuků a nízký příjem vlákniny</a:t>
            </a:r>
            <a:r>
              <a:rPr lang="cs-CZ" sz="2400" smtClean="0"/>
              <a:t> jsou spojovány s rizikem rakoviny tlustého střeva a konečníku, prsu, dělohy a vaječníků</a:t>
            </a:r>
            <a:endParaRPr lang="cs-CZ" sz="2400" b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400" b="1" smtClean="0"/>
              <a:t>vysoký příjem soli</a:t>
            </a:r>
            <a:r>
              <a:rPr lang="cs-CZ" sz="2400" smtClean="0"/>
              <a:t> je spojován se vznikem vysokého krevního tlaku, rakoviny žaludku</a:t>
            </a:r>
            <a:endParaRPr lang="cs-CZ" sz="2400" b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400" b="1" smtClean="0"/>
              <a:t>nadměrný energetický příjem</a:t>
            </a:r>
            <a:r>
              <a:rPr lang="cs-CZ" sz="2400" smtClean="0"/>
              <a:t> je spojován s obezitou, která je současně rizikovým faktorem srdečně-cévních onemocnění, cévní onemocnění mozku, diabetes mellitus II. typu, zhoršuje kloubní obtíže, zubní kaz</a:t>
            </a:r>
            <a:endParaRPr lang="cs-CZ" sz="2400" b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400" b="1" smtClean="0"/>
              <a:t>nedostatečnou konzumací ovoce a zeleniny</a:t>
            </a:r>
            <a:r>
              <a:rPr lang="cs-CZ" sz="2400" smtClean="0"/>
              <a:t> se snižuje ochranný (protektivní) účinek vitaminu C, A, E  u rakovinového bujení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/>
              <a:t>Usměrněním výživy lze přímo ovlivnit: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nadváhu, obezitu</a:t>
            </a:r>
          </a:p>
          <a:p>
            <a:pPr eaLnBrk="1" hangingPunct="1"/>
            <a:r>
              <a:rPr lang="cs-CZ" sz="2400" smtClean="0"/>
              <a:t>hyperglykémii (zvýšenou hladinu krevního cukru)</a:t>
            </a:r>
          </a:p>
          <a:p>
            <a:pPr eaLnBrk="1" hangingPunct="1"/>
            <a:r>
              <a:rPr lang="cs-CZ" sz="2400" smtClean="0"/>
              <a:t>diabetes mellitus (2.typu)</a:t>
            </a:r>
          </a:p>
          <a:p>
            <a:pPr eaLnBrk="1" hangingPunct="1"/>
            <a:r>
              <a:rPr lang="cs-CZ" sz="2400" smtClean="0"/>
              <a:t>hypercholesterolémii (vysoký cholesterol)</a:t>
            </a:r>
          </a:p>
          <a:p>
            <a:pPr eaLnBrk="1" hangingPunct="1">
              <a:buFont typeface="Wingdings" pitchFamily="2" charset="2"/>
              <a:buNone/>
            </a:pPr>
            <a:endParaRPr lang="cs-CZ" sz="24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chemeClr val="tx2"/>
                </a:solidFill>
              </a:rPr>
              <a:t>částečně:</a:t>
            </a:r>
            <a:endParaRPr lang="cs-CZ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400" smtClean="0"/>
              <a:t>hypertenzi</a:t>
            </a:r>
          </a:p>
          <a:p>
            <a:pPr eaLnBrk="1" hangingPunct="1"/>
            <a:r>
              <a:rPr lang="cs-CZ" sz="2400" smtClean="0"/>
              <a:t>ischemickou chorobu srdeční</a:t>
            </a:r>
          </a:p>
          <a:p>
            <a:pPr eaLnBrk="1" hangingPunct="1"/>
            <a:r>
              <a:rPr lang="cs-CZ" sz="2400" smtClean="0"/>
              <a:t>některá nádorová onemocnění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/>
            <a:r>
              <a:rPr lang="cs-CZ" b="1" smtClean="0"/>
              <a:t>Dva extrémy výživy:</a:t>
            </a:r>
          </a:p>
        </p:txBody>
      </p:sp>
      <p:sp>
        <p:nvSpPr>
          <p:cNvPr id="2048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cs-CZ" sz="1800" b="1" smtClean="0">
                <a:solidFill>
                  <a:schemeClr val="bg2"/>
                </a:solidFill>
              </a:rPr>
              <a:t>nadbytek potravy</a:t>
            </a:r>
            <a:r>
              <a:rPr lang="cs-CZ" sz="1800" smtClean="0">
                <a:solidFill>
                  <a:schemeClr val="bg2"/>
                </a:solidFill>
              </a:rPr>
              <a:t> (nevhodná skladba, nadbytek živin- energie)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smtClean="0"/>
              <a:t>Evropa a Sev. Amerika 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smtClean="0">
                <a:latin typeface="Arial" charset="0"/>
              </a:rPr>
              <a:t>„</a:t>
            </a:r>
            <a:r>
              <a:rPr lang="cs-CZ" sz="1800" smtClean="0"/>
              <a:t>civilizační nemoci</a:t>
            </a:r>
            <a:r>
              <a:rPr lang="cs-CZ" sz="1800" smtClean="0">
                <a:latin typeface="Arial" charset="0"/>
              </a:rPr>
              <a:t>“</a:t>
            </a:r>
            <a:r>
              <a:rPr lang="cs-CZ" sz="1800" smtClean="0"/>
              <a:t> (obezita, zubní kaz, cukrovka, srdečně cévní onemocnění, nádorová onemocnění)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cs-CZ" sz="1800" b="1" smtClean="0">
                <a:solidFill>
                  <a:schemeClr val="bg2"/>
                </a:solidFill>
              </a:rPr>
              <a:t>nedostatek potravy</a:t>
            </a:r>
            <a:r>
              <a:rPr lang="cs-CZ" sz="1800" smtClean="0">
                <a:solidFill>
                  <a:schemeClr val="bg2"/>
                </a:solidFill>
              </a:rPr>
              <a:t> (nedostatek základních živin, vitaminů, minerálů) 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smtClean="0"/>
              <a:t>zejména rozvojové země (chronická podvýživa), vyspělé země jen částečně (např. vegani)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b="1" smtClean="0"/>
              <a:t>bílkoviny</a:t>
            </a:r>
            <a:r>
              <a:rPr lang="cs-CZ" sz="1800" smtClean="0"/>
              <a:t> – onemocnění kwashiorkor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b="1" smtClean="0"/>
              <a:t>B1</a:t>
            </a:r>
            <a:r>
              <a:rPr lang="cs-CZ" sz="1800" smtClean="0"/>
              <a:t> (thiamin) – onemocnění beri –beri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b="1" smtClean="0">
                <a:solidFill>
                  <a:schemeClr val="bg2"/>
                </a:solidFill>
              </a:rPr>
              <a:t>B12</a:t>
            </a:r>
            <a:r>
              <a:rPr lang="cs-CZ" sz="1800" smtClean="0"/>
              <a:t> (kobalamin) – chudokrevnost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b="1" smtClean="0"/>
              <a:t>niacin</a:t>
            </a:r>
            <a:r>
              <a:rPr lang="cs-CZ" sz="1800" smtClean="0"/>
              <a:t> (vit. PP) – onemocnění pellagra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b="1" smtClean="0"/>
              <a:t>A</a:t>
            </a:r>
            <a:r>
              <a:rPr lang="cs-CZ" sz="1800" smtClean="0"/>
              <a:t> – šeroslepost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b="1" smtClean="0"/>
              <a:t>D</a:t>
            </a:r>
            <a:r>
              <a:rPr lang="cs-CZ" sz="1800" smtClean="0"/>
              <a:t> – křivice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b="1" smtClean="0"/>
              <a:t>Ca</a:t>
            </a:r>
            <a:r>
              <a:rPr lang="cs-CZ" sz="1800" smtClean="0"/>
              <a:t> – osteoporóza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b="1" smtClean="0"/>
              <a:t>Fe</a:t>
            </a:r>
            <a:r>
              <a:rPr lang="cs-CZ" sz="1800" smtClean="0"/>
              <a:t> – chudokrevnost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sz="1800" b="1" smtClean="0"/>
              <a:t>I</a:t>
            </a:r>
            <a:r>
              <a:rPr lang="cs-CZ" sz="1800" smtClean="0"/>
              <a:t> - struma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endParaRPr lang="cs-CZ" sz="1800" smtClean="0"/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smtClean="0"/>
          </a:p>
        </p:txBody>
      </p:sp>
      <p:pic>
        <p:nvPicPr>
          <p:cNvPr id="20484" name="Picture 8" descr="http://obezita.yc.cz/obezit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3716338"/>
            <a:ext cx="1944687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Zásady správné výživy</a:t>
            </a:r>
          </a:p>
        </p:txBody>
      </p:sp>
      <p:graphicFrame>
        <p:nvGraphicFramePr>
          <p:cNvPr id="32786" name="Group 18"/>
          <p:cNvGraphicFramePr>
            <a:graphicFrameLocks noGrp="1"/>
          </p:cNvGraphicFramePr>
          <p:nvPr>
            <p:ph sz="half" idx="1"/>
          </p:nvPr>
        </p:nvGraphicFramePr>
        <p:xfrm>
          <a:off x="457200" y="1916113"/>
          <a:ext cx="8229600" cy="504825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Správná výživa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=</a:t>
                      </a: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příjem potravy + pohybová aktivita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1512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2852738"/>
            <a:ext cx="8229600" cy="3529012"/>
          </a:xfrm>
        </p:spPr>
        <p:txBody>
          <a:bodyPr/>
          <a:lstStyle/>
          <a:p>
            <a:pPr eaLnBrk="1" hangingPunct="1"/>
            <a:r>
              <a:rPr lang="cs-CZ" sz="2400" smtClean="0"/>
              <a:t>Správná výživa je taková výživa, která tělu zajistí pravidelný a dostatečný přísun energie a všech živin, které jsou důležité pro zdravý růst a vývoj organizmu a tím slouží k udržení dobré kondice po celý život. </a:t>
            </a:r>
          </a:p>
          <a:p>
            <a:pPr eaLnBrk="1" hangingPunct="1"/>
            <a:r>
              <a:rPr lang="cs-CZ" sz="2400" smtClean="0"/>
              <a:t>Správná strava je vždy pestrá a pravidelná (5 denních jídel) a zároveň připravená podle všech hygienických zásad a pravidel.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Potravinová pyramida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800" smtClean="0"/>
              <a:t>graficky znázorňuje výživová doporučení</a:t>
            </a:r>
          </a:p>
          <a:p>
            <a:pPr>
              <a:lnSpc>
                <a:spcPct val="90000"/>
              </a:lnSpc>
            </a:pPr>
            <a:r>
              <a:rPr lang="cs-CZ" sz="1800" smtClean="0"/>
              <a:t>skládá se ze 6 potravinových skupin (žádná z nich by v jídelníčku neměla chybět)</a:t>
            </a:r>
          </a:p>
          <a:p>
            <a:pPr>
              <a:lnSpc>
                <a:spcPct val="90000"/>
              </a:lnSpc>
            </a:pPr>
            <a:r>
              <a:rPr lang="cs-CZ" sz="1800" smtClean="0"/>
              <a:t>základnu tvoří potraviny, které tvoří základ jídelníčku</a:t>
            </a:r>
          </a:p>
          <a:p>
            <a:pPr>
              <a:lnSpc>
                <a:spcPct val="90000"/>
              </a:lnSpc>
            </a:pPr>
            <a:r>
              <a:rPr lang="cs-CZ" sz="1800" smtClean="0"/>
              <a:t>naopak vrchol pyramidy znázorňuje potraviny a pochutiny, kterým bychom se měli spíše omezovat</a:t>
            </a:r>
          </a:p>
          <a:p>
            <a:pPr>
              <a:lnSpc>
                <a:spcPct val="90000"/>
              </a:lnSpc>
            </a:pPr>
            <a:r>
              <a:rPr lang="cs-CZ" sz="1800" smtClean="0"/>
              <a:t>u každé skupiny je doporučená konzumace vyjádřena v tzv. jednotkových porcích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8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600" b="1" i="1" smtClean="0">
                <a:hlinkClick r:id="rId2"/>
              </a:rPr>
              <a:t>http://www.pandemie.cz/dokumenty/uzitecne_letak_vyzivove_doporuceni.pdf</a:t>
            </a:r>
            <a:endParaRPr lang="cs-CZ" sz="1600" b="1" i="1" smtClean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sz="1800" smtClean="0"/>
          </a:p>
        </p:txBody>
      </p:sp>
      <p:pic>
        <p:nvPicPr>
          <p:cNvPr id="22532" name="Picture 5" descr="pyramida copy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1268413"/>
            <a:ext cx="4572000" cy="55895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929</TotalTime>
  <Words>1387</Words>
  <Application>Microsoft PowerPoint</Application>
  <PresentationFormat>Předvádění na obrazovce (4:3)</PresentationFormat>
  <Paragraphs>173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Verdana</vt:lpstr>
      <vt:lpstr>Arial</vt:lpstr>
      <vt:lpstr>Garamond</vt:lpstr>
      <vt:lpstr>Wingdings</vt:lpstr>
      <vt:lpstr>Calibri</vt:lpstr>
      <vt:lpstr>Times New Roman</vt:lpstr>
      <vt:lpstr>Linky</vt:lpstr>
      <vt:lpstr>Linky</vt:lpstr>
      <vt:lpstr>VÝŽIVA</vt:lpstr>
      <vt:lpstr>Výživa</vt:lpstr>
      <vt:lpstr>Výživa ve vztahu k chronickým neinfekčním nemocem je typická:</vt:lpstr>
      <vt:lpstr>Nepříznivý vliv výživy na zdraví </vt:lpstr>
      <vt:lpstr>Nepříznivý vliv výživy na zdraví </vt:lpstr>
      <vt:lpstr>Usměrněním výživy lze přímo ovlivnit:</vt:lpstr>
      <vt:lpstr>Dva extrémy výživy:</vt:lpstr>
      <vt:lpstr>Zásady správné výživy</vt:lpstr>
      <vt:lpstr>Potravinová pyramida</vt:lpstr>
      <vt:lpstr>Potravinové skupiny</vt:lpstr>
      <vt:lpstr>Potravinové skupiny</vt:lpstr>
      <vt:lpstr>Potravinové skupiny</vt:lpstr>
      <vt:lpstr>Desatero zásad správné výživy</vt:lpstr>
      <vt:lpstr> Zdravá 13 Nejsou nezdravé potraviny, ale nezdravá jsou jejich množství.</vt:lpstr>
      <vt:lpstr>Výživová doporučení pro obyvatelstvo České republiky</vt:lpstr>
      <vt:lpstr>Americká potravinová pyramida pro děti</vt:lpstr>
      <vt:lpstr>Snímek 17</vt:lpstr>
      <vt:lpstr>Jak by měl vypadat jídelníček dle potravinové pyramidy?  (pro dospělé)</vt:lpstr>
      <vt:lpstr>Pět klíčů k bezpečnému stravování</vt:lpstr>
      <vt:lpstr>Nutriční skóre (podle WHO)</vt:lpstr>
      <vt:lpstr>Nutriční skóre (podle WHO)</vt:lpstr>
    </vt:vector>
  </TitlesOfParts>
  <Company>PedF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</dc:title>
  <dc:creator>Leona Mužíková</dc:creator>
  <cp:lastModifiedBy>Leona Mužíková</cp:lastModifiedBy>
  <cp:revision>40</cp:revision>
  <dcterms:created xsi:type="dcterms:W3CDTF">2008-03-12T14:50:24Z</dcterms:created>
  <dcterms:modified xsi:type="dcterms:W3CDTF">2014-09-19T06:55:45Z</dcterms:modified>
</cp:coreProperties>
</file>