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1866E3-E3B6-434B-8018-DEF4AB811CCF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Dítě v dnešním světě</a:t>
            </a:r>
            <a:br>
              <a:rPr lang="cs-CZ" dirty="0" smtClean="0"/>
            </a:br>
            <a:r>
              <a:rPr lang="cs-CZ" sz="3200" dirty="0" smtClean="0"/>
              <a:t>- obrat k dítěti v pedagogice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1571636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Epistemologická  východiska předškolního vzdělávání (vyučování)</a:t>
            </a:r>
          </a:p>
          <a:p>
            <a:r>
              <a:rPr lang="cs-CZ" sz="2400" b="1" dirty="0" smtClean="0"/>
              <a:t>Září </a:t>
            </a:r>
            <a:r>
              <a:rPr lang="cs-CZ" sz="2400" b="1" dirty="0" smtClean="0"/>
              <a:t>2O14</a:t>
            </a:r>
            <a:endParaRPr lang="cs-CZ" sz="2400" b="1" dirty="0" smtClean="0"/>
          </a:p>
          <a:p>
            <a:r>
              <a:rPr lang="cs-CZ" sz="2400" b="1" dirty="0" smtClean="0"/>
              <a:t>H. Filová, Kat. primární pedagogiky </a:t>
            </a:r>
            <a:r>
              <a:rPr lang="cs-CZ" sz="2400" b="1" dirty="0" err="1" smtClean="0"/>
              <a:t>PdF</a:t>
            </a:r>
            <a:r>
              <a:rPr lang="cs-CZ" sz="2400" b="1" dirty="0" smtClean="0"/>
              <a:t> MU</a:t>
            </a:r>
            <a:endParaRPr 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je třeba uvažovat: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si vlastně stojí dítě v naší (západní) kultuře</a:t>
            </a:r>
          </a:p>
          <a:p>
            <a:r>
              <a:rPr lang="cs-CZ" dirty="0" smtClean="0"/>
              <a:t>Jakými změnami v poslední době prošlo „pojetí dítěte“</a:t>
            </a:r>
          </a:p>
          <a:p>
            <a:r>
              <a:rPr lang="cs-CZ" dirty="0" smtClean="0"/>
              <a:t>Jaké to mělo dopady na školní vzdělávání dětí</a:t>
            </a:r>
          </a:p>
          <a:p>
            <a:r>
              <a:rPr lang="cs-CZ" dirty="0" smtClean="0"/>
              <a:t>Jaký je dnes oficiální obraz dítěte</a:t>
            </a:r>
          </a:p>
          <a:p>
            <a:r>
              <a:rPr lang="cs-CZ" dirty="0" smtClean="0"/>
              <a:t>Co z toho pro nás vyplývá jako pro budoucí </a:t>
            </a:r>
            <a:r>
              <a:rPr lang="cs-CZ" smtClean="0"/>
              <a:t>učitele (MŠ, 1</a:t>
            </a:r>
            <a:r>
              <a:rPr lang="cs-CZ" dirty="0" smtClean="0"/>
              <a:t>. st. ZŠ)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Pozice dítěte ve společnosti: všeobecné znepokojení </a:t>
            </a:r>
            <a:r>
              <a:rPr lang="cs-CZ" sz="2400" dirty="0" smtClean="0"/>
              <a:t>(</a:t>
            </a:r>
            <a:r>
              <a:rPr lang="cs-CZ" sz="2400" dirty="0" err="1" smtClean="0"/>
              <a:t>Helus</a:t>
            </a:r>
            <a:r>
              <a:rPr lang="cs-CZ" sz="2400" dirty="0" smtClean="0"/>
              <a:t> 2OO4, s. 63) – důvody: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 smtClean="0"/>
              <a:t>Přílišná </a:t>
            </a:r>
            <a:r>
              <a:rPr lang="cs-CZ" sz="2400" b="1" dirty="0" err="1" smtClean="0"/>
              <a:t>medializovanost</a:t>
            </a:r>
            <a:r>
              <a:rPr lang="cs-CZ" sz="2400" b="1" dirty="0" smtClean="0"/>
              <a:t> života dítět</a:t>
            </a:r>
            <a:r>
              <a:rPr lang="cs-CZ" sz="2400" dirty="0" smtClean="0"/>
              <a:t>e </a:t>
            </a:r>
            <a:r>
              <a:rPr lang="cs-CZ" sz="2000" i="1" dirty="0" smtClean="0"/>
              <a:t>(počítače, </a:t>
            </a:r>
            <a:r>
              <a:rPr lang="cs-CZ" sz="2000" i="1" dirty="0" err="1" smtClean="0"/>
              <a:t>Tv</a:t>
            </a:r>
            <a:r>
              <a:rPr lang="cs-CZ" sz="2000" i="1" dirty="0" smtClean="0"/>
              <a:t>, informace, nekontrolované zkušenosti, quasi-realita,…) </a:t>
            </a:r>
            <a:r>
              <a:rPr lang="cs-CZ" sz="2400" dirty="0" smtClean="0"/>
              <a:t>–  narušení pozornosti, citlivosti na zážitky, redukce řeči, agresivita a ztráta sebekontroly v chování, karikovaná představa dětství (dětství má mít svou vážnost, hloubku a důstojnost)</a:t>
            </a:r>
          </a:p>
          <a:p>
            <a:r>
              <a:rPr lang="cs-CZ" sz="2400" b="1" dirty="0" smtClean="0"/>
              <a:t>Konzumní dětství </a:t>
            </a:r>
            <a:r>
              <a:rPr lang="cs-CZ" sz="2400" dirty="0" smtClean="0"/>
              <a:t>– spotřebitelský životní styl, reklama</a:t>
            </a:r>
          </a:p>
          <a:p>
            <a:r>
              <a:rPr lang="cs-CZ" sz="2400" b="1" dirty="0" err="1" smtClean="0"/>
              <a:t>Jedináčkovství</a:t>
            </a:r>
            <a:endParaRPr lang="cs-CZ" sz="2400" b="1" dirty="0" smtClean="0"/>
          </a:p>
          <a:p>
            <a:r>
              <a:rPr lang="cs-CZ" sz="2400" b="1" dirty="0" smtClean="0"/>
              <a:t>„Opečovávání „ X zanedbávání</a:t>
            </a:r>
          </a:p>
          <a:p>
            <a:r>
              <a:rPr lang="cs-CZ" sz="2400" b="1" dirty="0" err="1" smtClean="0"/>
              <a:t>Scholarizace</a:t>
            </a:r>
            <a:r>
              <a:rPr lang="cs-CZ" sz="2400" b="1" dirty="0" smtClean="0"/>
              <a:t> dětství </a:t>
            </a:r>
            <a:r>
              <a:rPr lang="cs-CZ" sz="2400" dirty="0" smtClean="0"/>
              <a:t>– škola = určující součást života dítěte </a:t>
            </a:r>
            <a:r>
              <a:rPr lang="cs-CZ" sz="2200" dirty="0" smtClean="0"/>
              <a:t>(úspěšnost X neúspěšnost, premiantství X traumatizace a stres)</a:t>
            </a:r>
          </a:p>
          <a:p>
            <a:r>
              <a:rPr lang="cs-CZ" sz="2400" b="1" dirty="0" smtClean="0"/>
              <a:t>Emociální přetíženost </a:t>
            </a:r>
            <a:r>
              <a:rPr lang="cs-CZ" sz="2400" dirty="0" smtClean="0"/>
              <a:t>– nezpracované </a:t>
            </a:r>
            <a:r>
              <a:rPr lang="cs-CZ" sz="2400" dirty="0" err="1" smtClean="0"/>
              <a:t>emoc</a:t>
            </a:r>
            <a:r>
              <a:rPr lang="cs-CZ" sz="2400" dirty="0" smtClean="0"/>
              <a:t>. zážitky – zátěž, traumata, deprivace. Zdroje: kolize mezi rodiči; nedostatek citového „tepla“; problémy se školou; některé </a:t>
            </a:r>
            <a:r>
              <a:rPr lang="cs-CZ" sz="2400" dirty="0" err="1" smtClean="0"/>
              <a:t>vých</a:t>
            </a:r>
            <a:r>
              <a:rPr lang="cs-CZ" sz="2400" dirty="0" smtClean="0"/>
              <a:t>. styly (už tě nemám rád); zklamání v životních cílech, touhách.</a:t>
            </a:r>
          </a:p>
          <a:p>
            <a:r>
              <a:rPr lang="cs-CZ" sz="2400" b="1" dirty="0" smtClean="0"/>
              <a:t>Agresivita  (brutalita) x viktimizace (dítě v pozici oběti) </a:t>
            </a:r>
            <a:r>
              <a:rPr lang="cs-CZ" sz="2400" dirty="0" smtClean="0"/>
              <a:t>(násilí, manipulace, ubližování z nudy nebo zvědavosti; bezohlednost, brutalita šikana X deprivace, mentalita „oběti“)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Objevování dítěte: každé dítě je cenná osobnost v každé fázi svého vývoje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Osobnostní pojetí dítěte – </a:t>
            </a:r>
          </a:p>
          <a:p>
            <a:pPr>
              <a:buNone/>
            </a:pPr>
            <a:r>
              <a:rPr lang="cs-CZ" dirty="0" smtClean="0"/>
              <a:t>- 3 charakteristiky </a:t>
            </a:r>
            <a:r>
              <a:rPr lang="cs-CZ" sz="1600" dirty="0" smtClean="0"/>
              <a:t>(</a:t>
            </a:r>
            <a:r>
              <a:rPr lang="cs-CZ" sz="1600" dirty="0" err="1" smtClean="0"/>
              <a:t>Helus</a:t>
            </a:r>
            <a:r>
              <a:rPr lang="cs-CZ" sz="1600" dirty="0" smtClean="0"/>
              <a:t> 2004, s. 91):</a:t>
            </a:r>
          </a:p>
          <a:p>
            <a:pPr>
              <a:buNone/>
            </a:pPr>
            <a:r>
              <a:rPr lang="cs-CZ" dirty="0" smtClean="0"/>
              <a:t>1.Odkázanost </a:t>
            </a:r>
            <a:r>
              <a:rPr lang="cs-CZ" sz="2400" dirty="0" smtClean="0"/>
              <a:t>– uspokojování potřeb dítěte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dospívání = vymaňování se z odkázanosti</a:t>
            </a:r>
          </a:p>
          <a:p>
            <a:pPr>
              <a:buNone/>
            </a:pPr>
            <a:r>
              <a:rPr lang="cs-CZ" dirty="0" smtClean="0"/>
              <a:t>2. Směřování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600" dirty="0" smtClean="0"/>
              <a:t>– k dospělosti</a:t>
            </a:r>
          </a:p>
          <a:p>
            <a:pPr>
              <a:buNone/>
            </a:pPr>
            <a:r>
              <a:rPr lang="cs-CZ" sz="2600" dirty="0" smtClean="0"/>
              <a:t> – k </a:t>
            </a:r>
            <a:r>
              <a:rPr lang="cs-CZ" sz="2600" dirty="0" err="1" smtClean="0"/>
              <a:t>sebepojetí</a:t>
            </a:r>
            <a:r>
              <a:rPr lang="cs-CZ" sz="2600" dirty="0" smtClean="0"/>
              <a:t> a  autentičnosti</a:t>
            </a:r>
          </a:p>
          <a:p>
            <a:pPr>
              <a:buNone/>
            </a:pPr>
            <a:r>
              <a:rPr lang="cs-CZ" sz="2600" dirty="0" smtClean="0"/>
              <a:t> – k nezávislosti</a:t>
            </a:r>
          </a:p>
          <a:p>
            <a:pPr>
              <a:buNone/>
            </a:pPr>
            <a:r>
              <a:rPr lang="cs-CZ" dirty="0" smtClean="0"/>
              <a:t>3. Potenciality růstu a rozvoje </a:t>
            </a:r>
            <a:r>
              <a:rPr lang="cs-CZ" sz="2600" dirty="0" smtClean="0"/>
              <a:t>(vnitřní možnosti)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Humanistická psychologie a pohled na dítě v situaci výchovy a vzdělání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Výchova jako pomoc jedinci při jeho rozvoji a růstu</a:t>
            </a:r>
          </a:p>
          <a:p>
            <a:r>
              <a:rPr lang="cs-CZ" sz="2400" dirty="0" smtClean="0"/>
              <a:t>Výchova a vzdělávání jako realizace vnitřních potencí</a:t>
            </a:r>
          </a:p>
          <a:p>
            <a:r>
              <a:rPr lang="cs-CZ" sz="2400" dirty="0" smtClean="0"/>
              <a:t>Akceptování dětských potřeb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pyramida</a:t>
            </a:r>
          </a:p>
          <a:p>
            <a:pPr>
              <a:buNone/>
            </a:pPr>
            <a:r>
              <a:rPr lang="cs-CZ" u="sng" dirty="0" smtClean="0"/>
              <a:t>Nároky na učitele:</a:t>
            </a:r>
          </a:p>
          <a:p>
            <a:pPr>
              <a:buNone/>
            </a:pPr>
            <a:r>
              <a:rPr lang="cs-CZ" sz="2400" dirty="0" smtClean="0"/>
              <a:t>Pedagogické kompetence: vše ku prospěchu dítěte</a:t>
            </a:r>
          </a:p>
          <a:p>
            <a:pPr>
              <a:buNone/>
            </a:pPr>
            <a:r>
              <a:rPr lang="cs-CZ" sz="2400" dirty="0" smtClean="0"/>
              <a:t>(překonat rutinní prakticismus) a význam pedagogické reflexe a sebereflexe</a:t>
            </a:r>
          </a:p>
          <a:p>
            <a:pPr>
              <a:buNone/>
            </a:pPr>
            <a:r>
              <a:rPr lang="cs-CZ" sz="2400" dirty="0" smtClean="0"/>
              <a:t>Pedagogické ctnosti (4) – </a:t>
            </a:r>
            <a:r>
              <a:rPr lang="cs-CZ" sz="2400" dirty="0" err="1" smtClean="0"/>
              <a:t>Křivohlavý</a:t>
            </a:r>
            <a:r>
              <a:rPr lang="cs-CZ" sz="2400" dirty="0" smtClean="0"/>
              <a:t> : </a:t>
            </a:r>
          </a:p>
          <a:p>
            <a:pPr>
              <a:buFontTx/>
              <a:buChar char="-"/>
            </a:pPr>
            <a:r>
              <a:rPr lang="cs-CZ" sz="2400" dirty="0" smtClean="0"/>
              <a:t>pedagogická láska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moudrost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ped.odvaha</a:t>
            </a:r>
            <a:r>
              <a:rPr lang="cs-CZ" sz="2400" dirty="0" smtClean="0"/>
              <a:t>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důvěryhodnost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Vychovávat = věřit v možnost zlepšení </a:t>
            </a:r>
            <a:r>
              <a:rPr lang="cs-CZ" sz="2700" dirty="0" smtClean="0"/>
              <a:t>(</a:t>
            </a:r>
            <a:r>
              <a:rPr lang="cs-CZ" sz="2700" dirty="0" err="1" smtClean="0"/>
              <a:t>Feuerstein</a:t>
            </a:r>
            <a:r>
              <a:rPr lang="cs-CZ" sz="2700" smtClean="0"/>
              <a:t>  in </a:t>
            </a:r>
            <a:r>
              <a:rPr lang="cs-CZ" sz="2700" dirty="0" err="1" smtClean="0"/>
              <a:t>Laniado</a:t>
            </a:r>
            <a:r>
              <a:rPr lang="cs-CZ" sz="2700" dirty="0" smtClean="0"/>
              <a:t>, 2004, s. 27)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u="sng" dirty="0" smtClean="0"/>
              <a:t>5 postojů dobrého vychovatele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Lidské bytosti se mohou měnit</a:t>
            </a:r>
          </a:p>
          <a:p>
            <a:r>
              <a:rPr lang="cs-CZ" dirty="0" smtClean="0"/>
              <a:t>Měnit se může i osoba, kterou vychovávám</a:t>
            </a:r>
          </a:p>
          <a:p>
            <a:r>
              <a:rPr lang="cs-CZ" dirty="0" smtClean="0"/>
              <a:t>Mohu změnit osobu, kterou vychovávám</a:t>
            </a:r>
          </a:p>
          <a:p>
            <a:r>
              <a:rPr lang="cs-CZ" dirty="0" smtClean="0"/>
              <a:t>Já sám/sama se mohu (a musím) měnit</a:t>
            </a:r>
          </a:p>
          <a:p>
            <a:r>
              <a:rPr lang="cs-CZ" dirty="0" smtClean="0"/>
              <a:t>Společnost může (a musí) být měněna jednotlivci, z nichž se skládá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HELUS, Z. Dítě v osobnostním pojetí. Praha : Portál, 2004.</a:t>
            </a:r>
          </a:p>
          <a:p>
            <a:pPr>
              <a:buNone/>
            </a:pPr>
            <a:r>
              <a:rPr lang="cs-CZ" dirty="0" smtClean="0"/>
              <a:t>LANIADO, N. Jak odmalička rozvíjet inteligenci dětí. Praha : Portál, 2004.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524</TotalTime>
  <Words>504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Slunovrat</vt:lpstr>
      <vt:lpstr>Dítě v dnešním světě - obrat k dítěti v pedagogice</vt:lpstr>
      <vt:lpstr>O čem je třeba uvažovat:</vt:lpstr>
      <vt:lpstr>Pozice dítěte ve společnosti: všeobecné znepokojení (Helus 2OO4, s. 63) – důvody: </vt:lpstr>
      <vt:lpstr>Objevování dítěte: každé dítě je cenná osobnost v každé fázi svého vývoje</vt:lpstr>
      <vt:lpstr>Humanistická psychologie a pohled na dítě v situaci výchovy a vzdělání</vt:lpstr>
      <vt:lpstr>Vychovávat = věřit v možnost zlepšení (Feuerstein  in Laniado, 2004, s. 27)</vt:lpstr>
      <vt:lpstr>Literatura: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v dnešním světě - obrat k dítěti v pedagogice</dc:title>
  <dc:creator>filova</dc:creator>
  <cp:lastModifiedBy>filova</cp:lastModifiedBy>
  <cp:revision>39</cp:revision>
  <dcterms:created xsi:type="dcterms:W3CDTF">2009-02-20T09:35:21Z</dcterms:created>
  <dcterms:modified xsi:type="dcterms:W3CDTF">2014-09-22T16:30:59Z</dcterms:modified>
</cp:coreProperties>
</file>