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EBB"/>
    <a:srgbClr val="F8FB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2BC8D-B6C8-4AA7-A0FB-9A6423A48CFB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0E8F7-30D9-4E72-B382-93901678CE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paseka.sk/_data/books_pix_big/book_103503_thum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78A5BC"/>
              </a:clrFrom>
              <a:clrTo>
                <a:srgbClr val="78A5BC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36526"/>
            <a:ext cx="9144000" cy="7423177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142976" y="4929198"/>
            <a:ext cx="7000924" cy="3071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857620" y="3429000"/>
            <a:ext cx="5786478" cy="3071834"/>
          </a:xfrm>
          <a:prstGeom prst="ellipse">
            <a:avLst/>
          </a:prstGeom>
          <a:solidFill>
            <a:srgbClr val="0070C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5400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86248" y="3786190"/>
            <a:ext cx="50720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spc="600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Četba </a:t>
            </a:r>
          </a:p>
          <a:p>
            <a:pPr algn="ctr"/>
            <a:r>
              <a:rPr lang="cs-CZ" sz="4800" b="1" spc="600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mládeže II. poloviny 19. století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a 8"/>
          <p:cNvSpPr/>
          <p:nvPr/>
        </p:nvSpPr>
        <p:spPr>
          <a:xfrm>
            <a:off x="8100480" y="5877272"/>
            <a:ext cx="792000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0" name="Elipsa 9"/>
          <p:cNvSpPr/>
          <p:nvPr/>
        </p:nvSpPr>
        <p:spPr>
          <a:xfrm>
            <a:off x="-252536" y="-603448"/>
            <a:ext cx="2160000" cy="2160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5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43108" y="404664"/>
            <a:ext cx="63173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Inspirace ze světového literárního kontextu přelomu 18. a 19. století</a:t>
            </a:r>
          </a:p>
          <a:p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57158" y="1857365"/>
            <a:ext cx="7572428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Literatura pro děti a mládež se silnými </a:t>
            </a:r>
            <a:r>
              <a:rPr lang="cs-CZ" sz="2000" b="1" dirty="0" smtClean="0"/>
              <a:t>didaktickými a moralizujícími tendencemi</a:t>
            </a:r>
          </a:p>
          <a:p>
            <a:endParaRPr lang="cs-CZ" sz="2000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Heinrich Hoffmann: </a:t>
            </a:r>
            <a:r>
              <a:rPr lang="cs-CZ" sz="2000" dirty="0" err="1" smtClean="0">
                <a:solidFill>
                  <a:srgbClr val="0070C0"/>
                </a:solidFill>
              </a:rPr>
              <a:t>Struwelpeter</a:t>
            </a:r>
            <a:endParaRPr lang="cs-CZ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Zrod prózy s dívčí hrdinkou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>
              <a:solidFill>
                <a:srgbClr val="0070C0"/>
              </a:solidFill>
            </a:endParaRPr>
          </a:p>
          <a:p>
            <a:r>
              <a:rPr lang="cs-CZ" sz="2000" dirty="0" err="1" smtClean="0">
                <a:solidFill>
                  <a:srgbClr val="0070C0"/>
                </a:solidFill>
              </a:rPr>
              <a:t>Sophie</a:t>
            </a:r>
            <a:r>
              <a:rPr lang="cs-CZ" sz="2000" dirty="0" smtClean="0">
                <a:solidFill>
                  <a:srgbClr val="0070C0"/>
                </a:solidFill>
              </a:rPr>
              <a:t> de </a:t>
            </a:r>
            <a:r>
              <a:rPr lang="cs-CZ" sz="2000" dirty="0" err="1" smtClean="0">
                <a:solidFill>
                  <a:srgbClr val="0070C0"/>
                </a:solidFill>
              </a:rPr>
              <a:t>Ségur</a:t>
            </a:r>
            <a:r>
              <a:rPr lang="cs-CZ" sz="2000" dirty="0" smtClean="0">
                <a:solidFill>
                  <a:srgbClr val="0070C0"/>
                </a:solidFill>
              </a:rPr>
              <a:t>: Nehody malé Žofie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Zrod </a:t>
            </a:r>
            <a:r>
              <a:rPr lang="cs-CZ" sz="2000" b="1" dirty="0" smtClean="0"/>
              <a:t>příběhů s dětským hrdinou</a:t>
            </a:r>
          </a:p>
          <a:p>
            <a:endParaRPr lang="cs-CZ" sz="2000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Charlotte </a:t>
            </a:r>
            <a:r>
              <a:rPr lang="cs-CZ" sz="2000" dirty="0" err="1" smtClean="0">
                <a:solidFill>
                  <a:srgbClr val="0070C0"/>
                </a:solidFill>
              </a:rPr>
              <a:t>Brönteová</a:t>
            </a:r>
            <a:r>
              <a:rPr lang="cs-CZ" sz="2000" dirty="0" smtClean="0">
                <a:solidFill>
                  <a:srgbClr val="0070C0"/>
                </a:solidFill>
              </a:rPr>
              <a:t>: Jana </a:t>
            </a:r>
            <a:r>
              <a:rPr lang="cs-CZ" sz="2000" dirty="0" err="1" smtClean="0">
                <a:solidFill>
                  <a:srgbClr val="0070C0"/>
                </a:solidFill>
              </a:rPr>
              <a:t>Eyrová</a:t>
            </a:r>
            <a:endParaRPr lang="cs-CZ" sz="2000" dirty="0" smtClean="0">
              <a:solidFill>
                <a:srgbClr val="0070C0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Charles Dickens: Oliver Twist</a:t>
            </a:r>
          </a:p>
          <a:p>
            <a:endParaRPr lang="cs-CZ" sz="2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100480" y="5877272"/>
            <a:ext cx="792000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3 </a:t>
            </a:r>
            <a:endParaRPr lang="cs-CZ" sz="1400" dirty="0"/>
          </a:p>
        </p:txBody>
      </p:sp>
      <p:sp>
        <p:nvSpPr>
          <p:cNvPr id="3" name="Elipsa 2"/>
          <p:cNvSpPr/>
          <p:nvPr/>
        </p:nvSpPr>
        <p:spPr>
          <a:xfrm>
            <a:off x="-252536" y="-603448"/>
            <a:ext cx="2160000" cy="2160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5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404664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Inspirace ze světového literárního kontextu přelomu 18. a 19. století</a:t>
            </a:r>
          </a:p>
          <a:p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8596" y="2071678"/>
            <a:ext cx="8143932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Vznik moderní prózy pro děti a mládež</a:t>
            </a:r>
          </a:p>
          <a:p>
            <a:r>
              <a:rPr lang="cs-CZ" sz="2000" dirty="0" err="1" smtClean="0">
                <a:solidFill>
                  <a:srgbClr val="0070C0"/>
                </a:solidFill>
              </a:rPr>
              <a:t>Mark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Twain</a:t>
            </a:r>
            <a:r>
              <a:rPr lang="cs-CZ" sz="2000" dirty="0" smtClean="0">
                <a:solidFill>
                  <a:srgbClr val="0070C0"/>
                </a:solidFill>
              </a:rPr>
              <a:t>: </a:t>
            </a:r>
            <a:r>
              <a:rPr lang="cs-CZ" sz="2000" dirty="0" err="1" smtClean="0">
                <a:solidFill>
                  <a:srgbClr val="0070C0"/>
                </a:solidFill>
              </a:rPr>
              <a:t>Dobroduružství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Toma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Sawyera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</a:p>
          <a:p>
            <a:endParaRPr lang="cs-CZ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Vznik prózy se školskou tematikou</a:t>
            </a:r>
          </a:p>
          <a:p>
            <a:r>
              <a:rPr lang="cs-CZ" sz="2000" dirty="0" err="1" smtClean="0">
                <a:solidFill>
                  <a:srgbClr val="0070C0"/>
                </a:solidFill>
              </a:rPr>
              <a:t>Edmondo</a:t>
            </a:r>
            <a:r>
              <a:rPr lang="cs-CZ" sz="2000" dirty="0" smtClean="0">
                <a:solidFill>
                  <a:srgbClr val="0070C0"/>
                </a:solidFill>
              </a:rPr>
              <a:t> de </a:t>
            </a:r>
            <a:r>
              <a:rPr lang="cs-CZ" sz="2000" dirty="0" err="1" smtClean="0">
                <a:solidFill>
                  <a:srgbClr val="0070C0"/>
                </a:solidFill>
              </a:rPr>
              <a:t>Amicis</a:t>
            </a:r>
            <a:r>
              <a:rPr lang="cs-CZ" sz="2000" dirty="0" smtClean="0">
                <a:solidFill>
                  <a:srgbClr val="0070C0"/>
                </a:solidFill>
              </a:rPr>
              <a:t>: Srdce</a:t>
            </a:r>
          </a:p>
          <a:p>
            <a:endParaRPr lang="cs-CZ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Rozvoj dobrodružné literatury</a:t>
            </a:r>
          </a:p>
          <a:p>
            <a:r>
              <a:rPr lang="cs-CZ" sz="2000" dirty="0" err="1" smtClean="0">
                <a:solidFill>
                  <a:srgbClr val="0070C0"/>
                </a:solidFill>
              </a:rPr>
              <a:t>Jules</a:t>
            </a:r>
            <a:r>
              <a:rPr lang="cs-CZ" sz="2000" dirty="0" smtClean="0">
                <a:solidFill>
                  <a:srgbClr val="0070C0"/>
                </a:solidFill>
              </a:rPr>
              <a:t> Verne, Jack London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Proměna prózy s dívčí hrdinkou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Luisa May </a:t>
            </a:r>
            <a:r>
              <a:rPr lang="cs-CZ" sz="2000" dirty="0" err="1" smtClean="0">
                <a:solidFill>
                  <a:srgbClr val="0070C0"/>
                </a:solidFill>
              </a:rPr>
              <a:t>Alcottová</a:t>
            </a:r>
            <a:r>
              <a:rPr lang="cs-CZ" sz="2000" dirty="0" smtClean="0">
                <a:solidFill>
                  <a:srgbClr val="0070C0"/>
                </a:solidFill>
              </a:rPr>
              <a:t>: Malé ženy</a:t>
            </a:r>
          </a:p>
          <a:p>
            <a:r>
              <a:rPr lang="cs-CZ" sz="2000" dirty="0" err="1" smtClean="0">
                <a:solidFill>
                  <a:srgbClr val="0070C0"/>
                </a:solidFill>
              </a:rPr>
              <a:t>Lucy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Maud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Montgomeryová</a:t>
            </a:r>
            <a:r>
              <a:rPr lang="cs-CZ" sz="2000" dirty="0" smtClean="0">
                <a:solidFill>
                  <a:srgbClr val="0070C0"/>
                </a:solidFill>
              </a:rPr>
              <a:t>: Anna ze zeleného domu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072462" y="5877272"/>
            <a:ext cx="792000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4 </a:t>
            </a:r>
            <a:endParaRPr lang="cs-CZ" sz="1400" dirty="0"/>
          </a:p>
        </p:txBody>
      </p:sp>
      <p:sp>
        <p:nvSpPr>
          <p:cNvPr id="3" name="Elipsa 2"/>
          <p:cNvSpPr/>
          <p:nvPr/>
        </p:nvSpPr>
        <p:spPr>
          <a:xfrm>
            <a:off x="-252536" y="-603448"/>
            <a:ext cx="2160000" cy="2160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5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23728" y="404664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České země ve II. </a:t>
            </a:r>
            <a:r>
              <a:rPr lang="cs-CZ" sz="3200" b="1" dirty="0" err="1" smtClean="0">
                <a:solidFill>
                  <a:schemeClr val="accent1">
                    <a:lumMod val="75000"/>
                  </a:schemeClr>
                </a:solidFill>
              </a:rPr>
              <a:t>pol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. 19. století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5720" y="1916832"/>
            <a:ext cx="8102704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273050" algn="l"/>
              </a:tabLst>
            </a:pPr>
            <a:r>
              <a:rPr lang="cs-CZ" sz="2400" i="1" dirty="0" smtClean="0"/>
              <a:t>Bachovský absolutizmus (1849-1859)</a:t>
            </a:r>
          </a:p>
          <a:p>
            <a:pPr>
              <a:tabLst>
                <a:tab pos="273050" algn="l"/>
              </a:tabLst>
            </a:pPr>
            <a:endParaRPr lang="cs-CZ" sz="2400" i="1" dirty="0" smtClean="0"/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cs-CZ" sz="2400" dirty="0" smtClean="0"/>
              <a:t>Májovci (50. léta)</a:t>
            </a:r>
          </a:p>
          <a:p>
            <a:pPr>
              <a:tabLst>
                <a:tab pos="273050" algn="l"/>
              </a:tabLst>
            </a:pPr>
            <a:r>
              <a:rPr lang="cs-CZ" sz="2400" dirty="0" smtClean="0">
                <a:solidFill>
                  <a:srgbClr val="0070C0"/>
                </a:solidFill>
              </a:rPr>
              <a:t>Vítězslav Hálek, Jan Neruda, Karolína Světlá</a:t>
            </a:r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cs-CZ" sz="2400" dirty="0" smtClean="0"/>
              <a:t>Vznik esteticky-výchovného hnutí </a:t>
            </a:r>
            <a:r>
              <a:rPr lang="cs-CZ" sz="2400" dirty="0" smtClean="0">
                <a:solidFill>
                  <a:srgbClr val="0070C0"/>
                </a:solidFill>
              </a:rPr>
              <a:t>(60. léta)</a:t>
            </a:r>
            <a:endParaRPr lang="cs-CZ" sz="2400" dirty="0" smtClean="0"/>
          </a:p>
          <a:p>
            <a:pPr>
              <a:tabLst>
                <a:tab pos="273050" algn="l"/>
              </a:tabLst>
            </a:pPr>
            <a:r>
              <a:rPr lang="cs-CZ" sz="2400" dirty="0" smtClean="0">
                <a:solidFill>
                  <a:srgbClr val="0070C0"/>
                </a:solidFill>
              </a:rPr>
              <a:t>Otakar Hostinský</a:t>
            </a:r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cs-CZ" sz="2400" dirty="0" smtClean="0"/>
              <a:t>Ruchovci (70. léta)</a:t>
            </a:r>
          </a:p>
          <a:p>
            <a:pPr>
              <a:tabLst>
                <a:tab pos="273050" algn="l"/>
              </a:tabLst>
            </a:pPr>
            <a:r>
              <a:rPr lang="cs-CZ" sz="2400" dirty="0" smtClean="0">
                <a:solidFill>
                  <a:srgbClr val="0070C0"/>
                </a:solidFill>
              </a:rPr>
              <a:t>Svatopluk Čech, Josef Václav Sládek, Eliška Krásnohorská</a:t>
            </a:r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cs-CZ" sz="2400" dirty="0" smtClean="0"/>
              <a:t>Lumírovci </a:t>
            </a:r>
          </a:p>
          <a:p>
            <a:pPr>
              <a:tabLst>
                <a:tab pos="273050" algn="l"/>
              </a:tabLst>
            </a:pPr>
            <a:r>
              <a:rPr lang="cs-CZ" sz="2400" dirty="0" smtClean="0">
                <a:solidFill>
                  <a:srgbClr val="0070C0"/>
                </a:solidFill>
              </a:rPr>
              <a:t>Jaroslav Vrchlický, Julius Zeyer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100480" y="5877272"/>
            <a:ext cx="792000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5</a:t>
            </a:r>
            <a:endParaRPr lang="cs-CZ" sz="1400" dirty="0"/>
          </a:p>
        </p:txBody>
      </p:sp>
      <p:sp>
        <p:nvSpPr>
          <p:cNvPr id="3" name="Elipsa 2"/>
          <p:cNvSpPr/>
          <p:nvPr/>
        </p:nvSpPr>
        <p:spPr>
          <a:xfrm>
            <a:off x="-252536" y="-603448"/>
            <a:ext cx="2160000" cy="2160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5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404664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Josef Václav Sládek</a:t>
            </a:r>
          </a:p>
          <a:p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0034" y="1857364"/>
            <a:ext cx="8215370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				Zakladatel moderní české poezie pro děti</a:t>
            </a:r>
          </a:p>
          <a:p>
            <a:endParaRPr lang="cs-CZ" dirty="0" smtClean="0"/>
          </a:p>
          <a:p>
            <a:r>
              <a:rPr lang="cs-CZ" dirty="0" smtClean="0"/>
              <a:t>				Básnické sbírky:</a:t>
            </a:r>
          </a:p>
          <a:p>
            <a:endParaRPr lang="cs-CZ" dirty="0" smtClean="0"/>
          </a:p>
          <a:p>
            <a:pPr lvl="8">
              <a:buFont typeface="Arial" pitchFamily="34" charset="0"/>
              <a:buChar char="•"/>
            </a:pPr>
            <a:r>
              <a:rPr lang="cs-CZ" i="1" dirty="0" smtClean="0">
                <a:solidFill>
                  <a:srgbClr val="515EBB"/>
                </a:solidFill>
              </a:rPr>
              <a:t>Zlatý máj (1887)</a:t>
            </a:r>
          </a:p>
          <a:p>
            <a:endParaRPr lang="cs-CZ" i="1" dirty="0" smtClean="0">
              <a:solidFill>
                <a:srgbClr val="515EBB"/>
              </a:solidFill>
            </a:endParaRPr>
          </a:p>
          <a:p>
            <a:pPr lvl="8">
              <a:buFont typeface="Arial" pitchFamily="34" charset="0"/>
              <a:buChar char="•"/>
            </a:pPr>
            <a:r>
              <a:rPr lang="cs-CZ" i="1" dirty="0" smtClean="0">
                <a:solidFill>
                  <a:srgbClr val="515EBB"/>
                </a:solidFill>
              </a:rPr>
              <a:t>Skřivánčí písně (1888)</a:t>
            </a:r>
          </a:p>
          <a:p>
            <a:endParaRPr lang="cs-CZ" i="1" dirty="0" smtClean="0">
              <a:solidFill>
                <a:srgbClr val="515EBB"/>
              </a:solidFill>
            </a:endParaRPr>
          </a:p>
          <a:p>
            <a:pPr lvl="8">
              <a:buFont typeface="Arial" pitchFamily="34" charset="0"/>
              <a:buChar char="•"/>
            </a:pPr>
            <a:r>
              <a:rPr lang="cs-CZ" i="1" dirty="0" smtClean="0">
                <a:solidFill>
                  <a:srgbClr val="515EBB"/>
                </a:solidFill>
              </a:rPr>
              <a:t>Zvony a zvonky (1894)</a:t>
            </a:r>
          </a:p>
          <a:p>
            <a:endParaRPr lang="cs-CZ" dirty="0" smtClean="0"/>
          </a:p>
          <a:p>
            <a:pPr lvl="8">
              <a:buFont typeface="Arial" pitchFamily="34" charset="0"/>
              <a:buChar char="•"/>
            </a:pPr>
            <a:r>
              <a:rPr lang="cs-CZ" dirty="0" smtClean="0"/>
              <a:t>Zlaté slunce, bílý den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  <p:pic>
        <p:nvPicPr>
          <p:cNvPr id="5124" name="Picture 4" descr="http://www.podhart.unas.cz/osobnostifoto/Sladek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3143272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aseka.sk/_data/books_pix_big/book_103503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28"/>
            <a:ext cx="9144000" cy="7429528"/>
          </a:xfrm>
          <a:prstGeom prst="rect">
            <a:avLst/>
          </a:prstGeom>
          <a:noFill/>
        </p:spPr>
      </p:pic>
      <p:sp>
        <p:nvSpPr>
          <p:cNvPr id="8" name="Elipsa 7"/>
          <p:cNvSpPr/>
          <p:nvPr/>
        </p:nvSpPr>
        <p:spPr>
          <a:xfrm>
            <a:off x="-324544" y="4941168"/>
            <a:ext cx="2952328" cy="2952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5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5387151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      Děkuji </a:t>
            </a:r>
          </a:p>
          <a:p>
            <a:r>
              <a:rPr lang="cs-CZ" sz="2800" dirty="0" smtClean="0">
                <a:solidFill>
                  <a:schemeClr val="bg1"/>
                </a:solidFill>
              </a:rPr>
              <a:t>za pozornost.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197</Words>
  <Application>Microsoft Office PowerPoint</Application>
  <PresentationFormat>Předvádění na obrazovce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Lukas Trcka</dc:creator>
  <cp:lastModifiedBy>oem</cp:lastModifiedBy>
  <cp:revision>28</cp:revision>
  <dcterms:created xsi:type="dcterms:W3CDTF">2012-11-13T16:05:20Z</dcterms:created>
  <dcterms:modified xsi:type="dcterms:W3CDTF">2012-11-21T14:52:52Z</dcterms:modified>
</cp:coreProperties>
</file>