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85" r:id="rId3"/>
    <p:sldId id="301" r:id="rId4"/>
    <p:sldId id="302" r:id="rId5"/>
    <p:sldId id="303" r:id="rId6"/>
    <p:sldId id="304" r:id="rId7"/>
    <p:sldId id="305" r:id="rId8"/>
    <p:sldId id="309" r:id="rId9"/>
    <p:sldId id="306" r:id="rId10"/>
    <p:sldId id="307" r:id="rId11"/>
    <p:sldId id="308" r:id="rId12"/>
    <p:sldId id="292" r:id="rId13"/>
    <p:sldId id="293" r:id="rId1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19.11.2014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19.11.2014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aguru.cz/2012/09/reklamy-na-zubni-pasty-svet-zarive-bile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N309dZaf7w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arekhrkal.cz/reklamni-slogany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Mediální kultura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 err="1" smtClean="0">
                <a:latin typeface="Calibri" pitchFamily="34" charset="0"/>
              </a:rPr>
              <a:t>Maslowova</a:t>
            </a:r>
            <a:r>
              <a:rPr lang="cs-CZ" sz="2800" i="1" dirty="0" smtClean="0">
                <a:latin typeface="Calibri" pitchFamily="34" charset="0"/>
              </a:rPr>
              <a:t> pyramida potřeb</a:t>
            </a:r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Potřeba seberealizace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r>
              <a:rPr lang="cs-CZ" sz="2800" dirty="0" smtClean="0">
                <a:latin typeface="Calibri" pitchFamily="34" charset="0"/>
              </a:rPr>
              <a:t>Potřeba uznání, úcty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r>
              <a:rPr lang="cs-CZ" sz="2800" dirty="0" smtClean="0">
                <a:latin typeface="Calibri" pitchFamily="34" charset="0"/>
              </a:rPr>
              <a:t>Potřeba lásky, přijetí, spolupatřičnosti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r>
              <a:rPr lang="cs-CZ" sz="2800" dirty="0" smtClean="0">
                <a:latin typeface="Calibri" pitchFamily="34" charset="0"/>
              </a:rPr>
              <a:t>Potřeba bezpečí a jistoty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r>
              <a:rPr lang="cs-CZ" sz="2800" dirty="0" smtClean="0">
                <a:latin typeface="Calibri" pitchFamily="34" charset="0"/>
              </a:rPr>
              <a:t>Základní tělesné, fyziologické potřeby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908720"/>
            <a:ext cx="748883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Další psychologicko-reklamní strategie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podprahové působení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selektivní, jednostranné či neúplné informace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majoritní působení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předstírání časového tlaku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navozování emocí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efekt experta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sugestivní působení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exaktní lež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nápadnost a opakování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Reklama a etika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otázka etiky médií – etické principy jsou závislé na době a kulturním kontextu</a:t>
            </a:r>
          </a:p>
          <a:p>
            <a:pPr marL="342900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342900" indent="-342900"/>
            <a:r>
              <a:rPr lang="cs-CZ" sz="2400" u="sng" dirty="0" smtClean="0">
                <a:latin typeface="Calibri" panose="020F0502020204030204" pitchFamily="34" charset="0"/>
              </a:rPr>
              <a:t>Hlavní etické problémy spojené se světem reklamy: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amorálnost nepravé, zavádějící a klamavé reklamy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amorálnost manipulace či donucování prostřednictvím </a:t>
            </a:r>
            <a:r>
              <a:rPr lang="cs-CZ" sz="2400" dirty="0">
                <a:latin typeface="Calibri" panose="020F0502020204030204" pitchFamily="34" charset="0"/>
              </a:rPr>
              <a:t>reklamy (</a:t>
            </a:r>
            <a:r>
              <a:rPr lang="cs-CZ" sz="2400" dirty="0">
                <a:latin typeface="Calibri" panose="020F0502020204030204" pitchFamily="34" charset="0"/>
                <a:hlinkClick r:id="rId2"/>
              </a:rPr>
              <a:t>http://www.</a:t>
            </a:r>
            <a:r>
              <a:rPr lang="cs-CZ" sz="2400" dirty="0" err="1">
                <a:latin typeface="Calibri" panose="020F0502020204030204" pitchFamily="34" charset="0"/>
                <a:hlinkClick r:id="rId2"/>
              </a:rPr>
              <a:t>mediaguru.cz</a:t>
            </a:r>
            <a:r>
              <a:rPr lang="cs-CZ" sz="2400" dirty="0">
                <a:latin typeface="Calibri" panose="020F0502020204030204" pitchFamily="34" charset="0"/>
                <a:hlinkClick r:id="rId2"/>
              </a:rPr>
              <a:t>/2012/09/reklamy-na-</a:t>
            </a:r>
            <a:r>
              <a:rPr lang="cs-CZ" sz="2400" dirty="0" err="1">
                <a:latin typeface="Calibri" panose="020F0502020204030204" pitchFamily="34" charset="0"/>
                <a:hlinkClick r:id="rId2"/>
              </a:rPr>
              <a:t>zubni</a:t>
            </a:r>
            <a:r>
              <a:rPr lang="cs-CZ" sz="2400" dirty="0">
                <a:latin typeface="Calibri" panose="020F0502020204030204" pitchFamily="34" charset="0"/>
                <a:hlinkClick r:id="rId2"/>
              </a:rPr>
              <a:t>-pasty-</a:t>
            </a:r>
            <a:r>
              <a:rPr lang="cs-CZ" sz="2400" dirty="0" err="1">
                <a:latin typeface="Calibri" panose="020F0502020204030204" pitchFamily="34" charset="0"/>
                <a:hlinkClick r:id="rId2"/>
              </a:rPr>
              <a:t>svet</a:t>
            </a:r>
            <a:r>
              <a:rPr lang="cs-CZ" sz="2400" dirty="0">
                <a:latin typeface="Calibri" panose="020F0502020204030204" pitchFamily="34" charset="0"/>
                <a:hlinkClick r:id="rId2"/>
              </a:rPr>
              <a:t>-</a:t>
            </a:r>
            <a:r>
              <a:rPr lang="cs-CZ" sz="2400" dirty="0" err="1">
                <a:latin typeface="Calibri" panose="020F0502020204030204" pitchFamily="34" charset="0"/>
                <a:hlinkClick r:id="rId2"/>
              </a:rPr>
              <a:t>zarive</a:t>
            </a:r>
            <a:r>
              <a:rPr lang="cs-CZ" sz="2400" dirty="0">
                <a:latin typeface="Calibri" panose="020F0502020204030204" pitchFamily="34" charset="0"/>
                <a:hlinkClick r:id="rId2"/>
              </a:rPr>
              <a:t>-</a:t>
            </a:r>
            <a:r>
              <a:rPr lang="cs-CZ" sz="2400" dirty="0" err="1">
                <a:latin typeface="Calibri" panose="020F0502020204030204" pitchFamily="34" charset="0"/>
                <a:hlinkClick r:id="rId2"/>
              </a:rPr>
              <a:t>bile</a:t>
            </a:r>
            <a:r>
              <a:rPr lang="cs-CZ" sz="24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morálka paternalismu (přesvědčení nadřazeného subjektu, že ví, co je pro druhý subjekt dobré a správné)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otázka zákazu reklamy na některé zboží či činnosti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subjekty zodpovědné za reklamu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980728"/>
            <a:ext cx="741682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Kodex reklamy (</a:t>
            </a:r>
            <a:r>
              <a:rPr lang="cs-CZ" sz="2800" b="1" dirty="0" err="1" smtClean="0">
                <a:latin typeface="Calibri" panose="020F0502020204030204" pitchFamily="34" charset="0"/>
              </a:rPr>
              <a:t>Mičienka</a:t>
            </a:r>
            <a:r>
              <a:rPr lang="cs-CZ" sz="2800" b="1" dirty="0" smtClean="0">
                <a:latin typeface="Calibri" panose="020F0502020204030204" pitchFamily="34" charset="0"/>
              </a:rPr>
              <a:t>, Jirák 2007, s. 120)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slušnost, čestnost, pravdivost, společenská odpovědnost reklamy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25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Média a reklama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všudypřítomnost reklamy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orientace v základních aspektech reklamy přispívá </a:t>
            </a:r>
            <a:r>
              <a:rPr lang="cs-CZ" sz="2400" dirty="0" smtClean="0">
                <a:latin typeface="Calibri" panose="020F0502020204030204" pitchFamily="34" charset="0"/>
              </a:rPr>
              <a:t>k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svobodnějšímu </a:t>
            </a:r>
            <a:r>
              <a:rPr lang="cs-CZ" sz="2400" dirty="0" smtClean="0">
                <a:latin typeface="Calibri" panose="020F0502020204030204" pitchFamily="34" charset="0"/>
              </a:rPr>
              <a:t>rozhodování v současném </a:t>
            </a:r>
            <a:r>
              <a:rPr lang="cs-CZ" sz="2400" dirty="0" smtClean="0">
                <a:latin typeface="Calibri" panose="020F0502020204030204" pitchFamily="34" charset="0"/>
              </a:rPr>
              <a:t>světě </a:t>
            </a:r>
            <a:r>
              <a:rPr lang="cs-CZ" sz="2400" dirty="0" smtClean="0">
                <a:latin typeface="Calibri" panose="020F0502020204030204" pitchFamily="34" charset="0"/>
              </a:rPr>
              <a:t>a </a:t>
            </a:r>
            <a:r>
              <a:rPr lang="cs-CZ" sz="2400" dirty="0" smtClean="0">
                <a:latin typeface="Calibri" panose="020F0502020204030204" pitchFamily="34" charset="0"/>
              </a:rPr>
              <a:t>k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posilování </a:t>
            </a:r>
            <a:r>
              <a:rPr lang="cs-CZ" sz="2400" dirty="0" smtClean="0">
                <a:latin typeface="Calibri" panose="020F0502020204030204" pitchFamily="34" charset="0"/>
              </a:rPr>
              <a:t>kritického odstupu od nereálných příslibů zlepšení života díky produktům, jež reklama propaguje (reklama = „iluze štěstí“)</a:t>
            </a:r>
          </a:p>
          <a:p>
            <a:pPr marL="342900" indent="-34290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pozitiva reklamy: </a:t>
            </a:r>
            <a:r>
              <a:rPr lang="cs-CZ" sz="2400" dirty="0" smtClean="0">
                <a:latin typeface="Calibri" panose="020F0502020204030204" pitchFamily="34" charset="0"/>
              </a:rPr>
              <a:t>konkurence, zkvalitňování výrobků, rozšiřování možnosti výběru</a:t>
            </a: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Reklama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lat. </a:t>
            </a:r>
            <a:r>
              <a:rPr lang="cs-CZ" sz="2400" dirty="0" err="1" smtClean="0">
                <a:latin typeface="Calibri" panose="020F0502020204030204" pitchFamily="34" charset="0"/>
              </a:rPr>
              <a:t>reclamare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placené sdělení o (hmotném či </a:t>
            </a:r>
            <a:r>
              <a:rPr lang="cs-CZ" sz="2400" dirty="0" smtClean="0">
                <a:latin typeface="Calibri" panose="020F0502020204030204" pitchFamily="34" charset="0"/>
              </a:rPr>
              <a:t>nehmotné</a:t>
            </a:r>
            <a:r>
              <a:rPr lang="cs-CZ" sz="2400" dirty="0" smtClean="0">
                <a:latin typeface="Calibri" panose="020F0502020204030204" pitchFamily="34" charset="0"/>
              </a:rPr>
              <a:t>m</a:t>
            </a:r>
            <a:r>
              <a:rPr lang="cs-CZ" sz="2400" dirty="0" smtClean="0">
                <a:latin typeface="Calibri" panose="020F0502020204030204" pitchFamily="34" charset="0"/>
              </a:rPr>
              <a:t>) </a:t>
            </a:r>
            <a:r>
              <a:rPr lang="cs-CZ" sz="2400" dirty="0" smtClean="0">
                <a:latin typeface="Calibri" panose="020F0502020204030204" pitchFamily="34" charset="0"/>
              </a:rPr>
              <a:t>produktu či firmě, případně o jejich značce, s cílem finančního zisku či výhod; šíří se podle reklamních prostředků a médií  a je viditelnou formou jednosměrné marketingové komunikace (Pospíšil, </a:t>
            </a:r>
            <a:r>
              <a:rPr lang="cs-CZ" sz="2400" dirty="0" err="1" smtClean="0">
                <a:latin typeface="Calibri" panose="020F0502020204030204" pitchFamily="34" charset="0"/>
              </a:rPr>
              <a:t>Závodná</a:t>
            </a:r>
            <a:r>
              <a:rPr lang="cs-CZ" sz="2400" dirty="0" smtClean="0">
                <a:latin typeface="Calibri" panose="020F0502020204030204" pitchFamily="34" charset="0"/>
              </a:rPr>
              <a:t> 2009)</a:t>
            </a: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Cíle reklamy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informativní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přesvědčovací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cíl připomínající</a:t>
            </a:r>
          </a:p>
          <a:p>
            <a:pPr marL="342900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Cílová skupina (</a:t>
            </a:r>
            <a:r>
              <a:rPr lang="cs-CZ" sz="2800" b="1" dirty="0" err="1" smtClean="0">
                <a:latin typeface="Calibri" panose="020F0502020204030204" pitchFamily="34" charset="0"/>
              </a:rPr>
              <a:t>target</a:t>
            </a:r>
            <a:r>
              <a:rPr lang="cs-CZ" sz="2800" b="1" dirty="0" smtClean="0">
                <a:latin typeface="Calibri" panose="020F0502020204030204" pitchFamily="34" charset="0"/>
              </a:rPr>
              <a:t> </a:t>
            </a:r>
            <a:r>
              <a:rPr lang="cs-CZ" sz="2800" b="1" dirty="0" err="1" smtClean="0">
                <a:latin typeface="Calibri" panose="020F0502020204030204" pitchFamily="34" charset="0"/>
              </a:rPr>
              <a:t>group</a:t>
            </a:r>
            <a:r>
              <a:rPr lang="cs-CZ" sz="28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2400" b="1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skupina lidí, kteří jsou charakterizování demograficky, geograficky, </a:t>
            </a:r>
            <a:r>
              <a:rPr lang="cs-CZ" sz="2400" dirty="0" err="1" smtClean="0">
                <a:latin typeface="Calibri" panose="020F0502020204030204" pitchFamily="34" charset="0"/>
              </a:rPr>
              <a:t>psychograficky</a:t>
            </a:r>
            <a:r>
              <a:rPr lang="cs-CZ" sz="2400" dirty="0" smtClean="0">
                <a:latin typeface="Calibri" panose="020F0502020204030204" pitchFamily="34" charset="0"/>
              </a:rPr>
              <a:t>, a svými spotřebitelskými zkušenostmi</a:t>
            </a:r>
          </a:p>
          <a:p>
            <a:pPr marL="342900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Druhy reklamy</a:t>
            </a:r>
          </a:p>
          <a:p>
            <a:endParaRPr lang="cs-CZ" sz="28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podle druhu média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podle toho co nabízejí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podle druhu výrobku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podle fáze, ve které se reklama nachází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podle cílových skupin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pole typu nabídky (</a:t>
            </a:r>
            <a:r>
              <a:rPr lang="cs-CZ" sz="2800" dirty="0" err="1" smtClean="0">
                <a:latin typeface="Calibri" panose="020F0502020204030204" pitchFamily="34" charset="0"/>
              </a:rPr>
              <a:t>hard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dirty="0" err="1" smtClean="0">
                <a:latin typeface="Calibri" panose="020F0502020204030204" pitchFamily="34" charset="0"/>
              </a:rPr>
              <a:t>sell</a:t>
            </a:r>
            <a:r>
              <a:rPr lang="cs-CZ" sz="2800" dirty="0" smtClean="0">
                <a:latin typeface="Calibri" panose="020F0502020204030204" pitchFamily="34" charset="0"/>
              </a:rPr>
              <a:t>, soft </a:t>
            </a:r>
            <a:r>
              <a:rPr lang="cs-CZ" sz="2800" dirty="0" err="1" smtClean="0">
                <a:latin typeface="Calibri" panose="020F0502020204030204" pitchFamily="34" charset="0"/>
              </a:rPr>
              <a:t>sell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Podle druhu média</a:t>
            </a:r>
          </a:p>
          <a:p>
            <a:endParaRPr lang="cs-CZ" sz="28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v tisku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televizní reklama (</a:t>
            </a:r>
            <a:r>
              <a:rPr lang="cs-CZ" sz="2800" dirty="0" smtClean="0">
                <a:latin typeface="Calibri" panose="020F0502020204030204" pitchFamily="34" charset="0"/>
                <a:hlinkClick r:id="rId2"/>
              </a:rPr>
              <a:t>https://</a:t>
            </a:r>
            <a:r>
              <a:rPr lang="cs-CZ" sz="2800" dirty="0" smtClean="0">
                <a:latin typeface="Calibri" panose="020F0502020204030204" pitchFamily="34" charset="0"/>
                <a:hlinkClick r:id="rId2"/>
              </a:rPr>
              <a:t>www.youtube.com/watch?v=fN309dZaf7w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rozhlasová reklama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dirty="0" err="1" smtClean="0">
                <a:latin typeface="Calibri" panose="020F0502020204030204" pitchFamily="34" charset="0"/>
              </a:rPr>
              <a:t>outdoorová</a:t>
            </a:r>
            <a:r>
              <a:rPr lang="cs-CZ" sz="2800" dirty="0" smtClean="0">
                <a:latin typeface="Calibri" panose="020F0502020204030204" pitchFamily="34" charset="0"/>
              </a:rPr>
              <a:t> reklama, billboardy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internetová reklama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reklama v alternativních médiích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dirty="0" err="1" smtClean="0">
                <a:latin typeface="Calibri" panose="020F0502020204030204" pitchFamily="34" charset="0"/>
              </a:rPr>
              <a:t>product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dirty="0" err="1" smtClean="0">
                <a:latin typeface="Calibri" panose="020F0502020204030204" pitchFamily="34" charset="0"/>
              </a:rPr>
              <a:t>placement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Klasifikace reklamy podle Vágnera (2008)</a:t>
            </a:r>
          </a:p>
          <a:p>
            <a:endParaRPr lang="cs-CZ" sz="28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produktová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sociální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značková (</a:t>
            </a:r>
            <a:r>
              <a:rPr lang="cs-CZ" sz="2800" dirty="0" err="1" smtClean="0">
                <a:latin typeface="Calibri" panose="020F0502020204030204" pitchFamily="34" charset="0"/>
              </a:rPr>
              <a:t>brandová</a:t>
            </a:r>
            <a:r>
              <a:rPr lang="cs-CZ" sz="2800" dirty="0" smtClean="0">
                <a:latin typeface="Calibri" panose="020F0502020204030204" pitchFamily="34" charset="0"/>
              </a:rPr>
              <a:t>) reklama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ideová </a:t>
            </a: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980728"/>
            <a:ext cx="69847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Specifické typy reklamy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podprahová 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skrytá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agresivní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srovnávací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sociální</a:t>
            </a:r>
          </a:p>
          <a:p>
            <a:pPr marL="342900" indent="-342900"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2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Reklamní strategie</a:t>
            </a:r>
          </a:p>
          <a:p>
            <a:endParaRPr lang="cs-CZ" sz="28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b="1" dirty="0" smtClean="0">
                <a:latin typeface="Calibri" panose="020F0502020204030204" pitchFamily="34" charset="0"/>
              </a:rPr>
              <a:t> reklamní mix </a:t>
            </a:r>
            <a:r>
              <a:rPr lang="cs-CZ" sz="2800" dirty="0" smtClean="0">
                <a:latin typeface="Calibri" panose="020F0502020204030204" pitchFamily="34" charset="0"/>
              </a:rPr>
              <a:t>– soubor pravidel pro tvorbu reklamního sdělení (reklamní strategie)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4P: </a:t>
            </a:r>
            <a:r>
              <a:rPr lang="cs-CZ" sz="2800" dirty="0" err="1" smtClean="0">
                <a:latin typeface="Calibri" panose="020F0502020204030204" pitchFamily="34" charset="0"/>
              </a:rPr>
              <a:t>Product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latin typeface="Calibri" panose="020F0502020204030204" pitchFamily="34" charset="0"/>
              </a:rPr>
              <a:t>Price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latin typeface="Calibri" panose="020F0502020204030204" pitchFamily="34" charset="0"/>
              </a:rPr>
              <a:t>Place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latin typeface="Calibri" panose="020F0502020204030204" pitchFamily="34" charset="0"/>
              </a:rPr>
              <a:t>Promotion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4C: </a:t>
            </a:r>
            <a:r>
              <a:rPr lang="cs-CZ" sz="2800" dirty="0" err="1" smtClean="0">
                <a:latin typeface="Calibri" panose="020F0502020204030204" pitchFamily="34" charset="0"/>
              </a:rPr>
              <a:t>Client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latin typeface="Calibri" panose="020F0502020204030204" pitchFamily="34" charset="0"/>
              </a:rPr>
              <a:t>Costs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latin typeface="Calibri" panose="020F0502020204030204" pitchFamily="34" charset="0"/>
              </a:rPr>
              <a:t>Competition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latin typeface="Calibri" panose="020F0502020204030204" pitchFamily="34" charset="0"/>
              </a:rPr>
              <a:t>Chanels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AIDA: </a:t>
            </a:r>
            <a:r>
              <a:rPr lang="cs-CZ" sz="2800" dirty="0" err="1" smtClean="0">
                <a:latin typeface="Calibri" panose="020F0502020204030204" pitchFamily="34" charset="0"/>
              </a:rPr>
              <a:t>attention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latin typeface="Calibri" panose="020F0502020204030204" pitchFamily="34" charset="0"/>
              </a:rPr>
              <a:t>interest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latin typeface="Calibri" panose="020F0502020204030204" pitchFamily="34" charset="0"/>
              </a:rPr>
              <a:t>desire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dirty="0" err="1" smtClean="0">
                <a:latin typeface="Calibri" panose="020F0502020204030204" pitchFamily="34" charset="0"/>
              </a:rPr>
              <a:t>action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psychologie barev</a:t>
            </a: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reklamní slogan: </a:t>
            </a:r>
            <a:r>
              <a:rPr lang="cs-CZ" sz="2800" dirty="0" smtClean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800" dirty="0" smtClean="0">
                <a:latin typeface="Calibri" panose="020F0502020204030204" pitchFamily="34" charset="0"/>
                <a:hlinkClick r:id="rId2"/>
              </a:rPr>
              <a:t>marekhrkal.cz/reklamni-slogany.htm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3568</TotalTime>
  <Words>375</Words>
  <Application>Microsoft Office PowerPoint</Application>
  <PresentationFormat>Předvádění na obrazovce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Austin</vt:lpstr>
      <vt:lpstr>Mediální kultura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575</cp:revision>
  <dcterms:created xsi:type="dcterms:W3CDTF">2013-04-13T14:50:58Z</dcterms:created>
  <dcterms:modified xsi:type="dcterms:W3CDTF">2014-11-19T08:16:05Z</dcterms:modified>
</cp:coreProperties>
</file>