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461" autoAdjust="0"/>
  </p:normalViewPr>
  <p:slideViewPr>
    <p:cSldViewPr>
      <p:cViewPr varScale="1">
        <p:scale>
          <a:sx n="55" d="100"/>
          <a:sy n="5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CB5871-FF95-4766-9F2C-0EC8F319D956}" type="datetimeFigureOut">
              <a:rPr lang="cs-CZ" smtClean="0"/>
              <a:t>25.10.2013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3BDBB-DDF6-4221-9F88-95FFCFC22B8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-flt.nus.edu.sg/v6n12009/kretzenbacher.pdf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Zdroj: </a:t>
            </a:r>
            <a:r>
              <a:rPr lang="de-DE" altLang="cs-CZ" dirty="0" smtClean="0"/>
              <a:t>Heinz L. </a:t>
            </a:r>
            <a:r>
              <a:rPr lang="de-DE" altLang="cs-CZ" dirty="0" err="1" smtClean="0"/>
              <a:t>Kretzenbache</a:t>
            </a:r>
            <a:r>
              <a:rPr lang="cs-CZ" altLang="cs-CZ" dirty="0" smtClean="0"/>
              <a:t>r: </a:t>
            </a:r>
            <a:r>
              <a:rPr lang="de-DE" altLang="cs-CZ" dirty="0" smtClean="0"/>
              <a:t>Deutsch nach Englisch: Didaktische Brücken für syntaktische Klammern</a:t>
            </a:r>
            <a:r>
              <a:rPr lang="cs-CZ" altLang="cs-CZ" dirty="0" smtClean="0"/>
              <a:t>. </a:t>
            </a:r>
            <a:r>
              <a:rPr lang="en-US" altLang="cs-CZ" dirty="0" smtClean="0"/>
              <a:t> Electronic Journal of Foreign Language Teaching </a:t>
            </a:r>
            <a:r>
              <a:rPr lang="cs-CZ" altLang="cs-CZ" dirty="0" smtClean="0"/>
              <a:t>2009, Vol. 6, No. 1, </a:t>
            </a:r>
            <a:r>
              <a:rPr lang="cs-CZ" altLang="cs-CZ" dirty="0" err="1" smtClean="0"/>
              <a:t>pp</a:t>
            </a:r>
            <a:r>
              <a:rPr lang="cs-CZ" altLang="cs-CZ" dirty="0" smtClean="0"/>
              <a:t>. 88–99 © Centre </a:t>
            </a:r>
            <a:r>
              <a:rPr lang="cs-CZ" altLang="cs-CZ" dirty="0" err="1" smtClean="0"/>
              <a:t>for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Language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Studies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National</a:t>
            </a:r>
            <a:r>
              <a:rPr lang="cs-CZ" altLang="cs-CZ" dirty="0" smtClean="0"/>
              <a:t> University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Singapore</a:t>
            </a:r>
            <a:r>
              <a:rPr lang="cs-CZ" altLang="cs-CZ" dirty="0" smtClean="0"/>
              <a:t>. </a:t>
            </a:r>
            <a:r>
              <a:rPr lang="cs-CZ" altLang="cs-CZ" dirty="0" smtClean="0">
                <a:hlinkClick r:id="rId3"/>
              </a:rPr>
              <a:t>http://e-</a:t>
            </a:r>
            <a:r>
              <a:rPr lang="cs-CZ" altLang="cs-CZ" dirty="0" err="1" smtClean="0">
                <a:hlinkClick r:id="rId3"/>
              </a:rPr>
              <a:t>flt.nus.edu.sg</a:t>
            </a:r>
            <a:r>
              <a:rPr lang="cs-CZ" altLang="cs-CZ" dirty="0" smtClean="0">
                <a:hlinkClick r:id="rId3"/>
              </a:rPr>
              <a:t>/v6n12009/</a:t>
            </a:r>
            <a:r>
              <a:rPr lang="cs-CZ" altLang="cs-CZ" dirty="0" err="1" smtClean="0">
                <a:hlinkClick r:id="rId3"/>
              </a:rPr>
              <a:t>kretzenbacher.pdf</a:t>
            </a:r>
            <a:r>
              <a:rPr lang="cs-CZ" altLang="cs-CZ" dirty="0" smtClean="0"/>
              <a:t> 	</a:t>
            </a:r>
          </a:p>
          <a:p>
            <a:r>
              <a:rPr lang="cs-CZ" altLang="cs-CZ" dirty="0" smtClean="0"/>
              <a:t>Původně zveřejněno v: </a:t>
            </a:r>
            <a:endParaRPr lang="de-DE" altLang="cs-CZ" dirty="0" smtClean="0"/>
          </a:p>
          <a:p>
            <a:r>
              <a:rPr lang="de-DE" altLang="cs-CZ" dirty="0" err="1" smtClean="0"/>
              <a:t>Kretzenbacher</a:t>
            </a:r>
            <a:r>
              <a:rPr lang="de-DE" altLang="cs-CZ" dirty="0" smtClean="0"/>
              <a:t>, H.L. (2003). Sprachliche und kognitive Klammerstrukturen in Deutsch als Fremd- und Wissenschaftssprache, oder: </a:t>
            </a:r>
            <a:r>
              <a:rPr lang="de-DE" altLang="cs-CZ" dirty="0" err="1" smtClean="0"/>
              <a:t>Weinrich’sche</a:t>
            </a:r>
            <a:r>
              <a:rPr lang="de-DE" altLang="cs-CZ" dirty="0" smtClean="0"/>
              <a:t> Brückenschläge. In M. </a:t>
            </a:r>
            <a:r>
              <a:rPr lang="de-DE" altLang="cs-CZ" dirty="0" err="1" smtClean="0"/>
              <a:t>Thurmair</a:t>
            </a:r>
            <a:r>
              <a:rPr lang="de-DE" altLang="cs-CZ" dirty="0" smtClean="0"/>
              <a:t> &amp; E.-M. </a:t>
            </a:r>
            <a:r>
              <a:rPr lang="de-DE" altLang="cs-CZ" dirty="0" err="1" smtClean="0"/>
              <a:t>Willkop</a:t>
            </a:r>
            <a:r>
              <a:rPr lang="de-DE" altLang="cs-CZ" dirty="0" smtClean="0"/>
              <a:t> (</a:t>
            </a:r>
            <a:r>
              <a:rPr lang="de-DE" altLang="cs-CZ" dirty="0" err="1" smtClean="0"/>
              <a:t>Hg</a:t>
            </a:r>
            <a:r>
              <a:rPr lang="de-DE" altLang="cs-CZ" dirty="0" smtClean="0"/>
              <a:t>.), </a:t>
            </a:r>
            <a:r>
              <a:rPr lang="de-DE" altLang="cs-CZ" i="1" dirty="0" smtClean="0"/>
              <a:t>Am Anfang war der Text: 10 Jahre “Textgrammatik der deutschen Sprache” (S. 113–133). München: </a:t>
            </a:r>
            <a:r>
              <a:rPr lang="de-DE" altLang="cs-CZ" i="1" dirty="0" err="1" smtClean="0"/>
              <a:t>Iudicium</a:t>
            </a:r>
            <a:r>
              <a:rPr lang="de-DE" altLang="cs-CZ" i="1" dirty="0" smtClean="0"/>
              <a:t>. </a:t>
            </a:r>
          </a:p>
          <a:p>
            <a:r>
              <a:rPr lang="de-DE" altLang="cs-CZ" dirty="0" err="1" smtClean="0"/>
              <a:t>Kretzenbacher</a:t>
            </a:r>
            <a:r>
              <a:rPr lang="de-DE" altLang="cs-CZ" dirty="0" smtClean="0"/>
              <a:t>, H.L. (2005). Von Klammern und Brücken – Didaktik der Satzklammer für Deutschlernende mit Englisch als Mutter- oder erster Fremdsprache. </a:t>
            </a:r>
            <a:r>
              <a:rPr lang="de-DE" altLang="cs-CZ" i="1" dirty="0" smtClean="0"/>
              <a:t>Fremdsprache Deutsch, 32, 19–23. </a:t>
            </a:r>
            <a:endParaRPr lang="cs-CZ" altLang="cs-CZ" dirty="0" smtClean="0"/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2C6A9A-CFC9-43B6-B633-623A50F8C0F1}" type="slidenum">
              <a:rPr lang="cs-CZ" altLang="cs-CZ" smtClean="0"/>
              <a:pPr/>
              <a:t>1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Satzklammer im Hauptsatz</a:t>
            </a:r>
            <a:endParaRPr lang="cs-CZ" altLang="cs-CZ" smtClean="0"/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475" y="1989138"/>
            <a:ext cx="810577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ovéPole 5"/>
          <p:cNvSpPr txBox="1">
            <a:spLocks noChangeArrowheads="1"/>
          </p:cNvSpPr>
          <p:nvPr/>
        </p:nvSpPr>
        <p:spPr bwMode="auto">
          <a:xfrm>
            <a:off x="468313" y="6165850"/>
            <a:ext cx="81359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600"/>
              <a:t>Zdroj: </a:t>
            </a:r>
            <a:r>
              <a:rPr lang="de-DE" altLang="cs-CZ" sz="1600"/>
              <a:t>Heinz L. Kretzenbache</a:t>
            </a:r>
            <a:r>
              <a:rPr lang="cs-CZ" altLang="cs-CZ" sz="1600"/>
              <a:t>r: </a:t>
            </a:r>
            <a:r>
              <a:rPr lang="de-DE" altLang="cs-CZ" sz="1600"/>
              <a:t>Deutsch nach Englisch: Didaktische Brücken für syntaktische Klammern</a:t>
            </a:r>
            <a:r>
              <a:rPr lang="cs-CZ" altLang="cs-CZ" sz="16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smtClean="0">
                <a:solidFill>
                  <a:schemeClr val="bg1"/>
                </a:solidFill>
                <a:latin typeface="Arial" charset="0"/>
                <a:cs typeface="Arial" charset="0"/>
              </a:rPr>
              <a:t>Satzklammer im Nebensatz</a:t>
            </a:r>
            <a:endParaRPr lang="cs-CZ" altLang="cs-CZ" smtClean="0"/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888" y="1943100"/>
            <a:ext cx="8215312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Obdélník 3"/>
          <p:cNvSpPr>
            <a:spLocks noChangeArrowheads="1"/>
          </p:cNvSpPr>
          <p:nvPr/>
        </p:nvSpPr>
        <p:spPr bwMode="auto">
          <a:xfrm>
            <a:off x="539750" y="6092825"/>
            <a:ext cx="76327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600"/>
              <a:t>Zdroj: </a:t>
            </a:r>
            <a:r>
              <a:rPr lang="de-DE" altLang="cs-CZ" sz="1600"/>
              <a:t>Heinz L. Kretzenbache</a:t>
            </a:r>
            <a:r>
              <a:rPr lang="cs-CZ" altLang="cs-CZ" sz="1600"/>
              <a:t>r: </a:t>
            </a:r>
            <a:r>
              <a:rPr lang="de-DE" altLang="cs-CZ" sz="1600"/>
              <a:t>Deutsch nach Englisch: Didaktische Brücken für syntaktische Klammern</a:t>
            </a:r>
            <a:endParaRPr lang="cs-CZ" altLang="cs-CZ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Předvádění na obrazovce (4:3)</PresentationFormat>
  <Paragraphs>9</Paragraphs>
  <Slides>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Satzklammer im Hauptsatz</vt:lpstr>
      <vt:lpstr>Satzklammer im Nebensatz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Satzklammer im Hauptsatz</dc:title>
  <cp:lastModifiedBy>Tomas Kana</cp:lastModifiedBy>
  <cp:revision>1</cp:revision>
  <dcterms:modified xsi:type="dcterms:W3CDTF">2013-10-24T22:35:37Z</dcterms:modified>
</cp:coreProperties>
</file>