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72" r:id="rId2"/>
    <p:sldId id="256" r:id="rId3"/>
    <p:sldId id="274" r:id="rId4"/>
    <p:sldId id="257" r:id="rId5"/>
    <p:sldId id="258" r:id="rId6"/>
    <p:sldId id="259" r:id="rId7"/>
    <p:sldId id="260" r:id="rId8"/>
    <p:sldId id="273" r:id="rId9"/>
    <p:sldId id="275" r:id="rId10"/>
    <p:sldId id="261" r:id="rId11"/>
    <p:sldId id="262" r:id="rId12"/>
    <p:sldId id="263" r:id="rId13"/>
    <p:sldId id="280" r:id="rId14"/>
    <p:sldId id="282" r:id="rId15"/>
    <p:sldId id="264" r:id="rId16"/>
    <p:sldId id="277" r:id="rId17"/>
    <p:sldId id="281" r:id="rId18"/>
    <p:sldId id="265" r:id="rId19"/>
    <p:sldId id="279" r:id="rId20"/>
    <p:sldId id="266" r:id="rId21"/>
    <p:sldId id="278" r:id="rId22"/>
    <p:sldId id="267" r:id="rId23"/>
    <p:sldId id="283" r:id="rId24"/>
    <p:sldId id="268" r:id="rId25"/>
    <p:sldId id="284" r:id="rId26"/>
    <p:sldId id="269" r:id="rId27"/>
    <p:sldId id="270" r:id="rId28"/>
    <p:sldId id="271" r:id="rId29"/>
    <p:sldId id="285" r:id="rId30"/>
    <p:sldId id="286" r:id="rId3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FFFFFF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FFFFFF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FFFFFF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FFFFFF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FFFFFF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80168" autoAdjust="0"/>
  </p:normalViewPr>
  <p:slideViewPr>
    <p:cSldViewPr>
      <p:cViewPr varScale="1">
        <p:scale>
          <a:sx n="58" d="100"/>
          <a:sy n="58" d="100"/>
        </p:scale>
        <p:origin x="-114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3C076B-659F-4A1D-87FB-CE26790607A6}" type="datetimeFigureOut">
              <a:rPr lang="cs-CZ" smtClean="0"/>
              <a:pPr/>
              <a:t>27.11.2014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B0A640-75AA-4EAA-A765-77948951217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omanistik.uni-freiburg.de/studium/studiengaenge_alt_140604.html" TargetMode="External"/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www.romanistik.</a:t>
            </a:r>
            <a:r>
              <a:rPr lang="cs-CZ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uni</a:t>
            </a:r>
            <a:r>
              <a:rPr lang="cs-CZ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-</a:t>
            </a:r>
            <a:r>
              <a:rPr lang="cs-CZ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/>
              </a:rPr>
              <a:t>freiburg.de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0A640-75AA-4EAA-A765-779489512179}" type="slidenum">
              <a:rPr lang="cs-CZ" smtClean="0"/>
              <a:pPr/>
              <a:t>19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Dutch</a:t>
            </a:r>
            <a:r>
              <a:rPr lang="cs-CZ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cs-CZ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Niederländisch</a:t>
            </a:r>
            <a:r>
              <a:rPr lang="cs-CZ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nizozemština</a:t>
            </a:r>
          </a:p>
          <a:p>
            <a:r>
              <a:rPr lang="cs-CZ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Faroese</a:t>
            </a:r>
            <a:r>
              <a:rPr lang="cs-CZ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cs-CZ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Färöisch</a:t>
            </a:r>
            <a:r>
              <a:rPr lang="cs-CZ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cs-CZ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faerština</a:t>
            </a:r>
            <a:endParaRPr lang="cs-CZ" sz="1200" b="1" i="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Flemish</a:t>
            </a:r>
            <a:r>
              <a:rPr lang="cs-CZ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cs-CZ" sz="1200" b="1" i="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Flämisch</a:t>
            </a:r>
            <a:r>
              <a:rPr lang="cs-CZ" sz="1200" b="1" i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- vlámština</a:t>
            </a:r>
            <a:endParaRPr lang="cs-CZ" dirty="0" smtClean="0"/>
          </a:p>
          <a:p>
            <a:r>
              <a:rPr lang="cs-CZ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Low</a:t>
            </a:r>
            <a:r>
              <a:rPr lang="cs-CZ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Saxon</a:t>
            </a:r>
            <a:r>
              <a:rPr lang="cs-CZ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</a:t>
            </a:r>
            <a:r>
              <a:rPr lang="cs-CZ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Niederdeutsch</a:t>
            </a:r>
            <a:r>
              <a:rPr lang="cs-CZ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cs-CZ" sz="1200" b="1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Plattdeutsch</a:t>
            </a:r>
            <a:r>
              <a:rPr lang="cs-CZ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– dolní němčina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0A640-75AA-4EAA-A765-779489512179}" type="slidenum">
              <a:rPr lang="cs-CZ" smtClean="0"/>
              <a:pPr/>
              <a:t>21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infinitivy:</a:t>
            </a:r>
            <a:r>
              <a:rPr lang="cs-CZ" baseline="0" dirty="0" smtClean="0"/>
              <a:t> to </a:t>
            </a:r>
            <a:r>
              <a:rPr lang="cs-CZ" baseline="0" dirty="0" err="1" smtClean="0"/>
              <a:t>get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comprendre</a:t>
            </a:r>
            <a:r>
              <a:rPr lang="cs-CZ" baseline="0" dirty="0" smtClean="0"/>
              <a:t>, chápat</a:t>
            </a:r>
            <a:r>
              <a:rPr lang="cs-CZ" dirty="0" smtClean="0"/>
              <a:t>, </a:t>
            </a:r>
            <a:r>
              <a:rPr lang="cs-CZ" dirty="0" err="1" smtClean="0"/>
              <a:t>érteni</a:t>
            </a:r>
            <a:r>
              <a:rPr lang="cs-CZ" dirty="0" smtClean="0"/>
              <a:t>, </a:t>
            </a:r>
            <a:r>
              <a:rPr lang="cs-CZ" dirty="0" err="1" smtClean="0"/>
              <a:t>comprendere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B0A640-75AA-4EAA-A765-779489512179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4BB5C-974F-464C-B49D-5CC86C1D5F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A9D59-16DB-4F4A-B8C9-0C328C097D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AD110-BC45-466D-9484-CB26330FA4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346D03-04CD-4076-8BD4-3995430C136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C7B30-40AB-4A89-82AE-645C2EEFA53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78FCD-2B4E-4976-AAB1-0BC05A75BD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27852-D051-4204-8345-95F7217815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94B330-1BF3-467F-A9CC-B4F8B7A8A8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C9E77-8993-4F9F-A4BA-B36A4B3AC5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BBD55A-8E39-4C9F-AEFA-364608CE2B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BF737A-9BB6-48EA-AED7-632F4831B0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417E8AF-79ED-4A7F-9027-2947EB7344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upload.wikimedia.org/wikipedia/commons/6/68/Sprachen_der_Welt.png" TargetMode="Externa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rgbClr val="FFFFFF"/>
                </a:solidFill>
              </a:rPr>
              <a:t>Jazyky světa</a:t>
            </a:r>
          </a:p>
        </p:txBody>
      </p:sp>
      <p:pic>
        <p:nvPicPr>
          <p:cNvPr id="4099" name="Picture 1028" descr="Bild:Sprachen der Welt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19200"/>
            <a:ext cx="91440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/>
            <a:r>
              <a:rPr lang="cs-CZ" sz="4000" b="1" u="sng" smtClean="0">
                <a:solidFill>
                  <a:srgbClr val="FFFFFF"/>
                </a:solidFill>
                <a:cs typeface="Times New Roman" charset="0"/>
              </a:rPr>
              <a:t>Genetická klasifikace jazyků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077200" cy="4724400"/>
          </a:xfrm>
          <a:noFill/>
        </p:spPr>
        <p:txBody>
          <a:bodyPr/>
          <a:lstStyle/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r>
              <a:rPr lang="cs-CZ" sz="2800" smtClean="0">
                <a:solidFill>
                  <a:srgbClr val="FFFFFF"/>
                </a:solidFill>
              </a:rPr>
              <a:t>J</a:t>
            </a:r>
            <a:r>
              <a:rPr lang="cs-CZ" sz="2800" smtClean="0">
                <a:solidFill>
                  <a:srgbClr val="FFFFFF"/>
                </a:solidFill>
                <a:cs typeface="Times New Roman" charset="0"/>
              </a:rPr>
              <a:t>azyky se člení do</a:t>
            </a:r>
            <a:endParaRPr lang="cs-CZ" sz="2800" smtClean="0">
              <a:solidFill>
                <a:srgbClr val="FFFFFF"/>
              </a:solidFill>
            </a:endParaRPr>
          </a:p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r>
              <a:rPr lang="cs-CZ" sz="2800" b="1" smtClean="0">
                <a:solidFill>
                  <a:srgbClr val="FFFFFF"/>
                </a:solidFill>
                <a:cs typeface="Times New Roman" charset="0"/>
              </a:rPr>
              <a:t>jazykových rodin/</a:t>
            </a:r>
            <a:r>
              <a:rPr lang="cs-CZ" sz="2800" b="1" smtClean="0">
                <a:solidFill>
                  <a:srgbClr val="FFFFFF"/>
                </a:solidFill>
              </a:rPr>
              <a:t> </a:t>
            </a:r>
            <a:r>
              <a:rPr lang="cs-CZ" sz="2800" b="1" smtClean="0">
                <a:solidFill>
                  <a:srgbClr val="FFFFFF"/>
                </a:solidFill>
                <a:cs typeface="Times New Roman" charset="0"/>
              </a:rPr>
              <a:t>čeledí</a:t>
            </a:r>
            <a:r>
              <a:rPr lang="cs-CZ" sz="2800" smtClean="0">
                <a:solidFill>
                  <a:srgbClr val="FFFFFF"/>
                </a:solidFill>
                <a:cs typeface="Times New Roman" charset="0"/>
              </a:rPr>
              <a:t> (</a:t>
            </a:r>
            <a:r>
              <a:rPr lang="cs-CZ" sz="2800" b="1" i="1" smtClean="0">
                <a:solidFill>
                  <a:srgbClr val="FFFFFF"/>
                </a:solidFill>
                <a:cs typeface="Times New Roman" charset="0"/>
              </a:rPr>
              <a:t>Sprachfamilien</a:t>
            </a:r>
            <a:r>
              <a:rPr lang="cs-CZ" sz="2800" smtClean="0">
                <a:solidFill>
                  <a:srgbClr val="FFFFFF"/>
                </a:solidFill>
                <a:cs typeface="Times New Roman" charset="0"/>
              </a:rPr>
              <a:t>).</a:t>
            </a:r>
            <a:endParaRPr lang="cs-CZ" sz="2800" smtClean="0">
              <a:solidFill>
                <a:srgbClr val="FFFFFF"/>
              </a:solidFill>
            </a:endParaRPr>
          </a:p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endParaRPr lang="cs-CZ" sz="2800" b="1" smtClean="0">
              <a:solidFill>
                <a:srgbClr val="FFFFFF"/>
              </a:solidFill>
            </a:endParaRPr>
          </a:p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r>
              <a:rPr lang="cs-CZ" sz="2800" b="1" smtClean="0">
                <a:solidFill>
                  <a:srgbClr val="FFFFFF"/>
                </a:solidFill>
              </a:rPr>
              <a:t>J</a:t>
            </a:r>
            <a:r>
              <a:rPr lang="cs-CZ" sz="2800" b="1" smtClean="0">
                <a:solidFill>
                  <a:srgbClr val="FFFFFF"/>
                </a:solidFill>
                <a:cs typeface="Times New Roman" charset="0"/>
              </a:rPr>
              <a:t>edn</a:t>
            </a:r>
            <a:r>
              <a:rPr lang="cs-CZ" sz="2800" b="1" smtClean="0">
                <a:solidFill>
                  <a:srgbClr val="FFFFFF"/>
                </a:solidFill>
              </a:rPr>
              <a:t>a</a:t>
            </a:r>
            <a:r>
              <a:rPr lang="cs-CZ" sz="2800" b="1" smtClean="0">
                <a:solidFill>
                  <a:srgbClr val="FFFFFF"/>
                </a:solidFill>
                <a:cs typeface="Times New Roman" charset="0"/>
              </a:rPr>
              <a:t> rodin</a:t>
            </a:r>
            <a:r>
              <a:rPr lang="cs-CZ" sz="2800" b="1" smtClean="0">
                <a:solidFill>
                  <a:srgbClr val="FFFFFF"/>
                </a:solidFill>
              </a:rPr>
              <a:t>a</a:t>
            </a:r>
            <a:r>
              <a:rPr lang="cs-CZ" sz="2800" smtClean="0">
                <a:solidFill>
                  <a:srgbClr val="FFFFFF"/>
                </a:solidFill>
              </a:rPr>
              <a:t> = </a:t>
            </a:r>
            <a:r>
              <a:rPr lang="cs-CZ" sz="2800" smtClean="0">
                <a:solidFill>
                  <a:srgbClr val="FFFFFF"/>
                </a:solidFill>
                <a:cs typeface="Times New Roman" charset="0"/>
              </a:rPr>
              <a:t>jazyky, mezi nimiž byla prokázána příbuznost. Pocházejí z jednoho (i hypotetického) prajazyka.</a:t>
            </a:r>
            <a:endParaRPr lang="de-AT" sz="2800" smtClean="0">
              <a:solidFill>
                <a:srgbClr val="FFFFFF"/>
              </a:solidFill>
              <a:cs typeface="Times New Roman" charset="0"/>
            </a:endParaRPr>
          </a:p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endParaRPr lang="de-AT" sz="2800" smtClean="0">
              <a:solidFill>
                <a:srgbClr val="FFFFFF"/>
              </a:solidFill>
              <a:cs typeface="Times New Roman" charset="0"/>
            </a:endParaRPr>
          </a:p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endParaRPr lang="de-AT" sz="28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/>
            <a:r>
              <a:rPr lang="cs-CZ" sz="4000" b="1" u="sng" smtClean="0">
                <a:solidFill>
                  <a:srgbClr val="FFFFFF"/>
                </a:solidFill>
              </a:rPr>
              <a:t>Některé jazykové rodiny</a:t>
            </a:r>
            <a:r>
              <a:rPr lang="cs-CZ" sz="4000" b="1" u="sng" smtClean="0">
                <a:solidFill>
                  <a:srgbClr val="FFFFFF"/>
                </a:solidFill>
                <a:cs typeface="Times New Roman" charset="0"/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077200" cy="4724400"/>
          </a:xfrm>
          <a:noFill/>
        </p:spPr>
        <p:txBody>
          <a:bodyPr/>
          <a:lstStyle/>
          <a:p>
            <a:pPr marL="919163" indent="-5334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400" smtClean="0">
                <a:solidFill>
                  <a:srgbClr val="FFFFFF"/>
                </a:solidFill>
              </a:rPr>
              <a:t>	</a:t>
            </a:r>
            <a:r>
              <a:rPr lang="cs-CZ" sz="2400" b="1" smtClean="0">
                <a:solidFill>
                  <a:srgbClr val="FFFF00"/>
                </a:solidFill>
                <a:cs typeface="Times New Roman" charset="0"/>
              </a:rPr>
              <a:t>Indoevropské jazyky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 (</a:t>
            </a:r>
            <a:r>
              <a:rPr lang="cs-CZ" sz="2400" i="1" smtClean="0">
                <a:solidFill>
                  <a:srgbClr val="FFFFFF"/>
                </a:solidFill>
                <a:cs typeface="Times New Roman" charset="0"/>
              </a:rPr>
              <a:t>Indogermanische Sprachen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de-AT" sz="2400" smtClean="0">
              <a:solidFill>
                <a:srgbClr val="FFFFFF"/>
              </a:solidFill>
              <a:cs typeface="Times New Roman" charset="0"/>
            </a:endParaRPr>
          </a:p>
          <a:p>
            <a:pPr marL="919163" indent="-5334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400" smtClean="0">
                <a:solidFill>
                  <a:srgbClr val="FFFFFF"/>
                </a:solidFill>
              </a:rPr>
              <a:t>	</a:t>
            </a:r>
            <a:r>
              <a:rPr lang="cs-CZ" sz="2400" b="1" smtClean="0">
                <a:solidFill>
                  <a:srgbClr val="FFFF00"/>
                </a:solidFill>
                <a:cs typeface="Times New Roman" charset="0"/>
              </a:rPr>
              <a:t>Uralské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, resp. </a:t>
            </a:r>
            <a:r>
              <a:rPr lang="cs-CZ" sz="2400" b="1" smtClean="0">
                <a:solidFill>
                  <a:srgbClr val="FFFF00"/>
                </a:solidFill>
                <a:cs typeface="Times New Roman" charset="0"/>
              </a:rPr>
              <a:t>Ugrofinské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: maďarština, finština, estonština (</a:t>
            </a:r>
            <a:r>
              <a:rPr lang="cs-CZ" sz="2400" i="1" smtClean="0">
                <a:solidFill>
                  <a:srgbClr val="FFFFFF"/>
                </a:solidFill>
                <a:cs typeface="Times New Roman" charset="0"/>
              </a:rPr>
              <a:t>Uralische, bzw. Finno-Ugrische: Ungarisch, Finnisch, Estnisch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de-AT" sz="2400" smtClean="0">
              <a:solidFill>
                <a:srgbClr val="FFFFFF"/>
              </a:solidFill>
              <a:cs typeface="Times New Roman" charset="0"/>
            </a:endParaRPr>
          </a:p>
          <a:p>
            <a:pPr marL="919163" indent="-5334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400" smtClean="0">
                <a:solidFill>
                  <a:srgbClr val="FFFFFF"/>
                </a:solidFill>
              </a:rPr>
              <a:t>	</a:t>
            </a:r>
            <a:r>
              <a:rPr lang="cs-CZ" sz="2400" b="1" smtClean="0">
                <a:solidFill>
                  <a:srgbClr val="FFFF00"/>
                </a:solidFill>
                <a:cs typeface="Times New Roman" charset="0"/>
              </a:rPr>
              <a:t>Altajské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: turečtina, uzbečtina, mongolština (</a:t>
            </a:r>
            <a:r>
              <a:rPr lang="cs-CZ" sz="2400" i="1" smtClean="0">
                <a:solidFill>
                  <a:srgbClr val="FFFFFF"/>
                </a:solidFill>
                <a:cs typeface="Times New Roman" charset="0"/>
              </a:rPr>
              <a:t>Altaische: Türkisch, Usbekisch, Mongolisch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sz="2400" smtClean="0">
              <a:solidFill>
                <a:srgbClr val="FFFFFF"/>
              </a:solidFill>
            </a:endParaRPr>
          </a:p>
          <a:p>
            <a:pPr marL="919163" indent="-5334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400" smtClean="0">
                <a:solidFill>
                  <a:srgbClr val="FFFFFF"/>
                </a:solidFill>
              </a:rPr>
              <a:t>	</a:t>
            </a:r>
            <a:r>
              <a:rPr lang="cs-CZ" sz="2400" b="1" smtClean="0">
                <a:solidFill>
                  <a:srgbClr val="FFFF00"/>
                </a:solidFill>
                <a:cs typeface="Times New Roman" charset="0"/>
              </a:rPr>
              <a:t>Semitské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: hebrejština, arabština, *féničtina (</a:t>
            </a:r>
            <a:r>
              <a:rPr lang="cs-CZ" sz="2400" i="1" smtClean="0">
                <a:solidFill>
                  <a:srgbClr val="FFFFFF"/>
                </a:solidFill>
                <a:cs typeface="Times New Roman" charset="0"/>
              </a:rPr>
              <a:t>Semitische: Hebräisch, Arabisch, *Phönizisch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sz="2400" smtClean="0">
              <a:solidFill>
                <a:srgbClr val="FFFFFF"/>
              </a:solidFill>
            </a:endParaRPr>
          </a:p>
          <a:p>
            <a:pPr marL="919163" indent="-5334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400" smtClean="0">
                <a:solidFill>
                  <a:srgbClr val="FFFFFF"/>
                </a:solidFill>
              </a:rPr>
              <a:t>	</a:t>
            </a:r>
            <a:r>
              <a:rPr lang="cs-CZ" sz="2400" b="1" smtClean="0">
                <a:solidFill>
                  <a:srgbClr val="FFFF00"/>
                </a:solidFill>
                <a:cs typeface="Times New Roman" charset="0"/>
              </a:rPr>
              <a:t>Tibetočínské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: tibetština, čínština – mandarinština, kantonština… (</a:t>
            </a:r>
            <a:r>
              <a:rPr lang="cs-CZ" sz="2400" i="1" smtClean="0">
                <a:solidFill>
                  <a:srgbClr val="FFFFFF"/>
                </a:solidFill>
                <a:cs typeface="Times New Roman" charset="0"/>
              </a:rPr>
              <a:t>Tibeto-chinesische: Tibetisch, Chinesisch - Mandarin, Kantonesich…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sz="2400" smtClean="0">
              <a:solidFill>
                <a:srgbClr val="FFFFFF"/>
              </a:solidFill>
            </a:endParaRPr>
          </a:p>
          <a:p>
            <a:pPr marL="919163" indent="-5334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400" smtClean="0">
                <a:solidFill>
                  <a:srgbClr val="FFFFFF"/>
                </a:solidFill>
              </a:rPr>
              <a:t>	</a:t>
            </a:r>
            <a:r>
              <a:rPr lang="cs-CZ" sz="2400" b="1" smtClean="0">
                <a:solidFill>
                  <a:srgbClr val="FFFF00"/>
                </a:solidFill>
                <a:cs typeface="Times New Roman" charset="0"/>
              </a:rPr>
              <a:t>Thajské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: thajština, laoština, vietnamština (</a:t>
            </a:r>
            <a:r>
              <a:rPr lang="cs-CZ" sz="2400" i="1" smtClean="0">
                <a:solidFill>
                  <a:srgbClr val="FFFFFF"/>
                </a:solidFill>
                <a:cs typeface="Times New Roman" charset="0"/>
              </a:rPr>
              <a:t>Thai-Sprachen: Thai, Laotisch, Vietnamesisch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de-AT" sz="2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/>
            <a:r>
              <a:rPr lang="cs-CZ" sz="4000" b="1" u="sng" smtClean="0">
                <a:solidFill>
                  <a:srgbClr val="FFFFFF"/>
                </a:solidFill>
              </a:rPr>
              <a:t>Indoevropské jazyky</a:t>
            </a:r>
            <a:br>
              <a:rPr lang="cs-CZ" sz="4000" b="1" u="sng" smtClean="0">
                <a:solidFill>
                  <a:srgbClr val="FFFFFF"/>
                </a:solidFill>
              </a:rPr>
            </a:br>
            <a:r>
              <a:rPr lang="cs-CZ" sz="4000" b="1" smtClean="0">
                <a:solidFill>
                  <a:srgbClr val="FFFFFF"/>
                </a:solidFill>
              </a:rPr>
              <a:t> (</a:t>
            </a:r>
            <a:r>
              <a:rPr lang="cs-CZ" sz="4000" i="1" smtClean="0">
                <a:solidFill>
                  <a:srgbClr val="FFFFFF"/>
                </a:solidFill>
                <a:cs typeface="Times New Roman" charset="0"/>
              </a:rPr>
              <a:t>Indogermanische Sprachen</a:t>
            </a:r>
            <a:r>
              <a:rPr lang="cs-CZ" sz="4000" b="1" smtClean="0">
                <a:solidFill>
                  <a:srgbClr val="FFFFFF"/>
                </a:solidFill>
              </a:rPr>
              <a:t>)</a:t>
            </a:r>
            <a:r>
              <a:rPr lang="cs-CZ" sz="4000" b="1" u="sng" smtClean="0">
                <a:solidFill>
                  <a:srgbClr val="FFFFFF"/>
                </a:solidFill>
                <a:cs typeface="Times New Roman" charset="0"/>
              </a:rPr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077200" cy="4724400"/>
          </a:xfrm>
          <a:noFill/>
        </p:spPr>
        <p:txBody>
          <a:bodyPr/>
          <a:lstStyle/>
          <a:p>
            <a:pPr marL="673100" indent="-287338" eaLnBrk="1" hangingPunct="1">
              <a:buFontTx/>
              <a:buNone/>
              <a:tabLst>
                <a:tab pos="282575" algn="l"/>
              </a:tabLst>
            </a:pPr>
            <a:endParaRPr lang="cs-CZ" sz="2800" smtClean="0">
              <a:solidFill>
                <a:srgbClr val="FFFF00"/>
              </a:solidFill>
            </a:endParaRPr>
          </a:p>
          <a:p>
            <a:pPr marL="673100" indent="-287338" eaLnBrk="1" hangingPunct="1">
              <a:tabLst>
                <a:tab pos="282575" algn="l"/>
              </a:tabLst>
            </a:pPr>
            <a:r>
              <a:rPr lang="cs-CZ" sz="2800" smtClean="0">
                <a:solidFill>
                  <a:srgbClr val="FFFF00"/>
                </a:solidFill>
                <a:cs typeface="Times New Roman" charset="0"/>
              </a:rPr>
              <a:t>satémové</a:t>
            </a:r>
            <a:r>
              <a:rPr lang="cs-CZ" sz="2800" smtClean="0">
                <a:solidFill>
                  <a:srgbClr val="FFFFFF"/>
                </a:solidFill>
                <a:cs typeface="Times New Roman" charset="0"/>
              </a:rPr>
              <a:t> (</a:t>
            </a:r>
            <a:r>
              <a:rPr lang="cs-CZ" sz="2800" i="1" smtClean="0">
                <a:solidFill>
                  <a:srgbClr val="FFFFFF"/>
                </a:solidFill>
                <a:cs typeface="Times New Roman" charset="0"/>
              </a:rPr>
              <a:t>Satemsprachen</a:t>
            </a:r>
            <a:r>
              <a:rPr lang="cs-CZ" sz="2800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sz="2800" smtClean="0">
              <a:solidFill>
                <a:srgbClr val="FFFFFF"/>
              </a:solidFill>
            </a:endParaRPr>
          </a:p>
          <a:p>
            <a:pPr marL="1506538" lvl="1" indent="-457200" eaLnBrk="1" hangingPunct="1">
              <a:tabLst>
                <a:tab pos="282575" algn="l"/>
              </a:tabLst>
            </a:pPr>
            <a:r>
              <a:rPr lang="cs-CZ" sz="2400" smtClean="0">
                <a:solidFill>
                  <a:srgbClr val="FFFFFF"/>
                </a:solidFill>
              </a:rPr>
              <a:t>„sto“</a:t>
            </a:r>
          </a:p>
          <a:p>
            <a:pPr marL="1506538" lvl="1" indent="-457200" eaLnBrk="1" hangingPunct="1">
              <a:tabLst>
                <a:tab pos="282575" algn="l"/>
              </a:tabLst>
            </a:pPr>
            <a:endParaRPr lang="de-AT" sz="2400" smtClean="0">
              <a:solidFill>
                <a:srgbClr val="FFFFFF"/>
              </a:solidFill>
            </a:endParaRPr>
          </a:p>
          <a:p>
            <a:pPr marL="673100" indent="-287338" eaLnBrk="1" hangingPunct="1">
              <a:tabLst>
                <a:tab pos="282575" algn="l"/>
              </a:tabLst>
            </a:pPr>
            <a:r>
              <a:rPr lang="cs-CZ" sz="2800" smtClean="0">
                <a:solidFill>
                  <a:srgbClr val="FFFF00"/>
                </a:solidFill>
                <a:cs typeface="Times New Roman" charset="0"/>
              </a:rPr>
              <a:t>kentumové</a:t>
            </a:r>
            <a:r>
              <a:rPr lang="cs-CZ" sz="2800" smtClean="0">
                <a:solidFill>
                  <a:srgbClr val="FFFFFF"/>
                </a:solidFill>
                <a:cs typeface="Times New Roman" charset="0"/>
              </a:rPr>
              <a:t> (</a:t>
            </a:r>
            <a:r>
              <a:rPr lang="cs-CZ" sz="2800" i="1" smtClean="0">
                <a:solidFill>
                  <a:srgbClr val="FFFFFF"/>
                </a:solidFill>
                <a:cs typeface="Times New Roman" charset="0"/>
              </a:rPr>
              <a:t>Kentumsprachen</a:t>
            </a:r>
            <a:r>
              <a:rPr lang="cs-CZ" sz="2800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sz="2800" smtClean="0">
              <a:solidFill>
                <a:srgbClr val="FFFFFF"/>
              </a:solidFill>
            </a:endParaRPr>
          </a:p>
          <a:p>
            <a:pPr marL="1506538" lvl="1" indent="-457200" eaLnBrk="1" hangingPunct="1">
              <a:tabLst>
                <a:tab pos="282575" algn="l"/>
              </a:tabLst>
            </a:pPr>
            <a:r>
              <a:rPr lang="cs-CZ" sz="2400" smtClean="0">
                <a:solidFill>
                  <a:srgbClr val="FFFFFF"/>
                </a:solidFill>
              </a:rPr>
              <a:t>„centum“</a:t>
            </a:r>
          </a:p>
          <a:p>
            <a:pPr marL="673100" indent="-287338" eaLnBrk="1" hangingPunct="1">
              <a:buFontTx/>
              <a:buNone/>
              <a:tabLst>
                <a:tab pos="282575" algn="l"/>
              </a:tabLst>
            </a:pPr>
            <a:endParaRPr lang="cs-CZ" sz="2800" smtClean="0">
              <a:solidFill>
                <a:srgbClr val="FFFFFF"/>
              </a:solidFill>
            </a:endParaRPr>
          </a:p>
          <a:p>
            <a:pPr marL="673100" indent="-287338" eaLnBrk="1" hangingPunct="1">
              <a:buFontTx/>
              <a:buNone/>
              <a:tabLst>
                <a:tab pos="282575" algn="l"/>
              </a:tabLst>
            </a:pPr>
            <a:endParaRPr lang="de-AT" sz="2800" smtClean="0">
              <a:solidFill>
                <a:srgbClr val="FFFFFF"/>
              </a:solidFill>
              <a:cs typeface="Times New Roman" charset="0"/>
            </a:endParaRPr>
          </a:p>
          <a:p>
            <a:pPr marL="673100" indent="-287338" eaLnBrk="1" hangingPunct="1">
              <a:buFontTx/>
              <a:buNone/>
              <a:tabLst>
                <a:tab pos="282575" algn="l"/>
              </a:tabLst>
            </a:pPr>
            <a:endParaRPr lang="de-AT" sz="28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www.danshort.com/ie/trees/iesatem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71450"/>
            <a:ext cx="8686800" cy="651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457200"/>
            <a:ext cx="8305800" cy="5943600"/>
          </a:xfrm>
          <a:noFill/>
        </p:spPr>
        <p:txBody>
          <a:bodyPr/>
          <a:lstStyle/>
          <a:p>
            <a:pPr marL="919163" indent="-533400" algn="ctr" eaLnBrk="1" hangingPunct="1">
              <a:buFontTx/>
              <a:buNone/>
              <a:tabLst>
                <a:tab pos="282575" algn="l"/>
              </a:tabLst>
            </a:pPr>
            <a:r>
              <a:rPr lang="cs-CZ" sz="2400" smtClean="0">
                <a:solidFill>
                  <a:srgbClr val="FFFFFF"/>
                </a:solidFill>
              </a:rPr>
              <a:t>	 </a:t>
            </a:r>
            <a:r>
              <a:rPr lang="cs-CZ" sz="2400" b="1" smtClean="0">
                <a:solidFill>
                  <a:srgbClr val="FFFF00"/>
                </a:solidFill>
              </a:rPr>
              <a:t>SATÉMOVÉ JAZYKY</a:t>
            </a:r>
          </a:p>
          <a:p>
            <a:pPr marL="919163" indent="-533400" algn="ctr" eaLnBrk="1" hangingPunct="1">
              <a:buFontTx/>
              <a:buNone/>
              <a:tabLst>
                <a:tab pos="282575" algn="l"/>
              </a:tabLst>
            </a:pPr>
            <a:endParaRPr lang="cs-CZ" sz="2400" b="1" smtClean="0">
              <a:solidFill>
                <a:srgbClr val="FFFF00"/>
              </a:solidFill>
            </a:endParaRPr>
          </a:p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r>
              <a:rPr lang="cs-CZ" sz="2400" b="1" u="sng" smtClean="0">
                <a:solidFill>
                  <a:srgbClr val="FFFFFF"/>
                </a:solidFill>
                <a:cs typeface="Times New Roman" charset="0"/>
              </a:rPr>
              <a:t>Indoíránská skupina</a:t>
            </a:r>
            <a:r>
              <a:rPr lang="cs-CZ" sz="2400" b="1" smtClean="0">
                <a:solidFill>
                  <a:srgbClr val="FFFFFF"/>
                </a:solidFill>
                <a:cs typeface="Times New Roman" charset="0"/>
              </a:rPr>
              <a:t> (</a:t>
            </a:r>
            <a:r>
              <a:rPr lang="cs-CZ" sz="2400" b="1" i="1" smtClean="0">
                <a:solidFill>
                  <a:srgbClr val="FFFFFF"/>
                </a:solidFill>
                <a:cs typeface="Times New Roman" charset="0"/>
              </a:rPr>
              <a:t>Indo-iranische Gruppe</a:t>
            </a:r>
            <a:r>
              <a:rPr lang="cs-CZ" sz="2400" b="1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sz="2400" b="1" smtClean="0">
              <a:solidFill>
                <a:srgbClr val="FFFFFF"/>
              </a:solidFill>
            </a:endParaRPr>
          </a:p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r>
              <a:rPr lang="cs-CZ" sz="2400" b="1" smtClean="0">
                <a:solidFill>
                  <a:srgbClr val="FFFFFF"/>
                </a:solidFill>
              </a:rPr>
              <a:t>	</a:t>
            </a:r>
            <a:r>
              <a:rPr lang="cs-CZ" sz="2400" u="sng" smtClean="0">
                <a:solidFill>
                  <a:srgbClr val="FFFFFF"/>
                </a:solidFill>
                <a:cs typeface="Times New Roman" charset="0"/>
              </a:rPr>
              <a:t>indické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: pandžábšrina, bengálština, hindština, sinti, romština, *sanskrt (</a:t>
            </a:r>
            <a:r>
              <a:rPr lang="cs-CZ" sz="2400" i="1" smtClean="0">
                <a:solidFill>
                  <a:srgbClr val="FFFFFF"/>
                </a:solidFill>
                <a:cs typeface="Times New Roman" charset="0"/>
              </a:rPr>
              <a:t>Panjabi, Bengali, Hindi, Sinti, Roma, Sanskrt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sz="2400" smtClean="0">
              <a:solidFill>
                <a:srgbClr val="FFFFFF"/>
              </a:solidFill>
            </a:endParaRPr>
          </a:p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r>
              <a:rPr lang="cs-CZ" sz="2400" smtClean="0">
                <a:solidFill>
                  <a:srgbClr val="FFFFFF"/>
                </a:solidFill>
              </a:rPr>
              <a:t>	</a:t>
            </a:r>
            <a:r>
              <a:rPr lang="cs-CZ" sz="2400" u="sng" smtClean="0">
                <a:solidFill>
                  <a:srgbClr val="FFFFFF"/>
                </a:solidFill>
                <a:cs typeface="Times New Roman" charset="0"/>
              </a:rPr>
              <a:t>íránské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: nová pe</a:t>
            </a:r>
            <a:r>
              <a:rPr lang="cs-CZ" sz="2400" smtClean="0">
                <a:solidFill>
                  <a:srgbClr val="FFFFFF"/>
                </a:solidFill>
              </a:rPr>
              <a:t>r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ština, kurdština, paštúnština (v Afgh</a:t>
            </a:r>
            <a:r>
              <a:rPr lang="cs-CZ" sz="2400" smtClean="0">
                <a:solidFill>
                  <a:srgbClr val="FFFFFF"/>
                </a:solidFill>
              </a:rPr>
              <a:t>.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) (</a:t>
            </a:r>
            <a:r>
              <a:rPr lang="cs-CZ" sz="2400" i="1" smtClean="0">
                <a:solidFill>
                  <a:srgbClr val="FFFFFF"/>
                </a:solidFill>
                <a:cs typeface="Times New Roman" charset="0"/>
              </a:rPr>
              <a:t>Neupersisch, Kurdisch, Pašto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sz="2400" smtClean="0">
              <a:solidFill>
                <a:srgbClr val="FFFFFF"/>
              </a:solidFill>
            </a:endParaRPr>
          </a:p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r>
              <a:rPr lang="cs-CZ" sz="2400" b="1" u="sng" smtClean="0">
                <a:solidFill>
                  <a:srgbClr val="FFFFFF"/>
                </a:solidFill>
                <a:cs typeface="Times New Roman" charset="0"/>
              </a:rPr>
              <a:t>Arménština</a:t>
            </a:r>
            <a:r>
              <a:rPr lang="cs-CZ" sz="2400" b="1" smtClean="0">
                <a:solidFill>
                  <a:srgbClr val="FFFFFF"/>
                </a:solidFill>
                <a:cs typeface="Times New Roman" charset="0"/>
              </a:rPr>
              <a:t> (</a:t>
            </a:r>
            <a:r>
              <a:rPr lang="cs-CZ" sz="2400" b="1" i="1" smtClean="0">
                <a:solidFill>
                  <a:srgbClr val="FFFFFF"/>
                </a:solidFill>
                <a:cs typeface="Times New Roman" charset="0"/>
              </a:rPr>
              <a:t>Armenisch</a:t>
            </a:r>
            <a:r>
              <a:rPr lang="cs-CZ" sz="2400" b="1" smtClean="0">
                <a:solidFill>
                  <a:srgbClr val="FFFFFF"/>
                </a:solidFill>
                <a:cs typeface="Times New Roman" charset="0"/>
              </a:rPr>
              <a:t>)</a:t>
            </a:r>
            <a:r>
              <a:rPr lang="cs-CZ" sz="2400" b="1" smtClean="0">
                <a:solidFill>
                  <a:srgbClr val="FFFFFF"/>
                </a:solidFill>
              </a:rPr>
              <a:t> </a:t>
            </a:r>
          </a:p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r>
              <a:rPr lang="cs-CZ" sz="2400" b="1" u="sng" smtClean="0">
                <a:solidFill>
                  <a:srgbClr val="FFFFFF"/>
                </a:solidFill>
                <a:cs typeface="Times New Roman" charset="0"/>
              </a:rPr>
              <a:t>Albánština</a:t>
            </a:r>
            <a:r>
              <a:rPr lang="cs-CZ" sz="2400" b="1" smtClean="0">
                <a:solidFill>
                  <a:srgbClr val="FFFFFF"/>
                </a:solidFill>
                <a:cs typeface="Times New Roman" charset="0"/>
              </a:rPr>
              <a:t> (</a:t>
            </a:r>
            <a:r>
              <a:rPr lang="cs-CZ" sz="2400" b="1" i="1" smtClean="0">
                <a:solidFill>
                  <a:srgbClr val="FFFFFF"/>
                </a:solidFill>
                <a:cs typeface="Times New Roman" charset="0"/>
              </a:rPr>
              <a:t>Albanisch</a:t>
            </a:r>
            <a:r>
              <a:rPr lang="cs-CZ" sz="2400" b="1" smtClean="0">
                <a:solidFill>
                  <a:srgbClr val="FFFFFF"/>
                </a:solidFill>
              </a:rPr>
              <a:t>)</a:t>
            </a:r>
          </a:p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r>
              <a:rPr lang="de-AT" sz="2400" b="1" u="sng" smtClean="0">
                <a:solidFill>
                  <a:srgbClr val="FFFFFF"/>
                </a:solidFill>
                <a:cs typeface="Times New Roman" charset="0"/>
              </a:rPr>
              <a:t>Baltské</a:t>
            </a:r>
            <a:r>
              <a:rPr lang="de-AT" sz="2400" b="1" smtClean="0">
                <a:solidFill>
                  <a:srgbClr val="FFFFFF"/>
                </a:solidFill>
                <a:cs typeface="Times New Roman" charset="0"/>
              </a:rPr>
              <a:t> (</a:t>
            </a:r>
            <a:r>
              <a:rPr lang="de-AT" sz="2400" b="1" i="1" smtClean="0">
                <a:solidFill>
                  <a:srgbClr val="FFFFFF"/>
                </a:solidFill>
                <a:cs typeface="Times New Roman" charset="0"/>
              </a:rPr>
              <a:t>Baltische</a:t>
            </a:r>
            <a:r>
              <a:rPr lang="de-AT" sz="2400" b="1" smtClean="0">
                <a:solidFill>
                  <a:srgbClr val="FFFFFF"/>
                </a:solidFill>
                <a:cs typeface="Times New Roman" charset="0"/>
              </a:rPr>
              <a:t>) </a:t>
            </a:r>
            <a:r>
              <a:rPr lang="de-AT" sz="2400" smtClean="0">
                <a:solidFill>
                  <a:srgbClr val="FFFFFF"/>
                </a:solidFill>
                <a:cs typeface="Times New Roman" charset="0"/>
              </a:rPr>
              <a:t>– litevština, lotyšština, *stará pruština (</a:t>
            </a:r>
            <a:r>
              <a:rPr lang="cs-CZ" sz="2400" i="1" smtClean="0">
                <a:solidFill>
                  <a:srgbClr val="FFFFFF"/>
                </a:solidFill>
                <a:cs typeface="Times New Roman" charset="0"/>
              </a:rPr>
              <a:t>Litauisch, Lettisch, *Altpreu</a:t>
            </a:r>
            <a:r>
              <a:rPr lang="de-AT" sz="2400" i="1" smtClean="0">
                <a:solidFill>
                  <a:srgbClr val="FFFFFF"/>
                </a:solidFill>
                <a:cs typeface="Times New Roman" charset="0"/>
              </a:rPr>
              <a:t>ßisch</a:t>
            </a:r>
            <a:r>
              <a:rPr lang="de-AT" sz="2400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de-AT" sz="2400" b="1" smtClean="0">
              <a:solidFill>
                <a:srgbClr val="FFFFFF"/>
              </a:solidFill>
              <a:cs typeface="Times New Roman" charset="0"/>
            </a:endParaRPr>
          </a:p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endParaRPr lang="cs-CZ" sz="2400" b="1" u="sng" smtClean="0">
              <a:solidFill>
                <a:srgbClr val="FFFFFF"/>
              </a:solidFill>
            </a:endParaRPr>
          </a:p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r>
              <a:rPr lang="cs-CZ" sz="2400" smtClean="0">
                <a:solidFill>
                  <a:srgbClr val="FFFFFF"/>
                </a:solidFill>
              </a:rPr>
              <a:t>	</a:t>
            </a:r>
            <a:endParaRPr lang="de-AT" sz="2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57200"/>
            <a:ext cx="8077200" cy="5943600"/>
          </a:xfrm>
          <a:noFill/>
        </p:spPr>
        <p:txBody>
          <a:bodyPr/>
          <a:lstStyle/>
          <a:p>
            <a:pPr marL="919163" indent="-533400" algn="ctr" eaLnBrk="1" hangingPunct="1">
              <a:buFontTx/>
              <a:buNone/>
              <a:tabLst>
                <a:tab pos="282575" algn="l"/>
              </a:tabLst>
            </a:pPr>
            <a:r>
              <a:rPr lang="cs-CZ" sz="2400" smtClean="0">
                <a:solidFill>
                  <a:srgbClr val="FFFFFF"/>
                </a:solidFill>
              </a:rPr>
              <a:t>	 </a:t>
            </a:r>
            <a:r>
              <a:rPr lang="cs-CZ" sz="2400" b="1" smtClean="0">
                <a:solidFill>
                  <a:srgbClr val="FFFF00"/>
                </a:solidFill>
              </a:rPr>
              <a:t>SATÉMOVÉ JAZYKY (pokrač.)</a:t>
            </a:r>
          </a:p>
          <a:p>
            <a:pPr marL="919163" indent="-533400" algn="ctr" eaLnBrk="1" hangingPunct="1">
              <a:buFontTx/>
              <a:buNone/>
              <a:tabLst>
                <a:tab pos="282575" algn="l"/>
              </a:tabLst>
            </a:pPr>
            <a:endParaRPr lang="cs-CZ" sz="2400" b="1" smtClean="0">
              <a:solidFill>
                <a:srgbClr val="FFFF00"/>
              </a:solidFill>
            </a:endParaRPr>
          </a:p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r>
              <a:rPr lang="cs-CZ" sz="2400" b="1" u="sng" smtClean="0">
                <a:solidFill>
                  <a:srgbClr val="FFFFFF"/>
                </a:solidFill>
                <a:cs typeface="Times New Roman" charset="0"/>
              </a:rPr>
              <a:t>Slovanské jazyky</a:t>
            </a:r>
            <a:r>
              <a:rPr lang="cs-CZ" sz="2400" b="1" smtClean="0">
                <a:solidFill>
                  <a:srgbClr val="FFFFFF"/>
                </a:solidFill>
                <a:cs typeface="Times New Roman" charset="0"/>
              </a:rPr>
              <a:t> (</a:t>
            </a:r>
            <a:r>
              <a:rPr lang="cs-CZ" sz="2400" b="1" i="1" smtClean="0">
                <a:solidFill>
                  <a:srgbClr val="FFFFFF"/>
                </a:solidFill>
                <a:cs typeface="Times New Roman" charset="0"/>
              </a:rPr>
              <a:t>Slawische Sprachen</a:t>
            </a:r>
            <a:r>
              <a:rPr lang="cs-CZ" sz="2400" b="1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sz="2400" b="1" smtClean="0">
              <a:solidFill>
                <a:srgbClr val="FFFFFF"/>
              </a:solidFill>
            </a:endParaRPr>
          </a:p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r>
              <a:rPr lang="cs-CZ" sz="2400" b="1" smtClean="0">
                <a:solidFill>
                  <a:srgbClr val="FFFFFF"/>
                </a:solidFill>
              </a:rPr>
              <a:t>	</a:t>
            </a:r>
            <a:r>
              <a:rPr lang="cs-CZ" sz="2400" b="1" smtClean="0">
                <a:solidFill>
                  <a:srgbClr val="FFFFFF"/>
                </a:solidFill>
                <a:cs typeface="Times New Roman" charset="0"/>
              </a:rPr>
              <a:t>Jihoslovanské (</a:t>
            </a:r>
            <a:r>
              <a:rPr lang="cs-CZ" sz="2400" b="1" i="1" smtClean="0">
                <a:solidFill>
                  <a:srgbClr val="FFFFFF"/>
                </a:solidFill>
                <a:cs typeface="Times New Roman" charset="0"/>
              </a:rPr>
              <a:t>Südslawische</a:t>
            </a:r>
            <a:r>
              <a:rPr lang="cs-CZ" sz="2400" b="1" smtClean="0">
                <a:solidFill>
                  <a:srgbClr val="FFFFFF"/>
                </a:solidFill>
                <a:cs typeface="Times New Roman" charset="0"/>
              </a:rPr>
              <a:t>)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 – bulharština, slov</a:t>
            </a:r>
            <a:r>
              <a:rPr lang="cs-CZ" sz="2400" u="sng" smtClean="0">
                <a:solidFill>
                  <a:srgbClr val="FFFFFF"/>
                </a:solidFill>
                <a:cs typeface="Times New Roman" charset="0"/>
              </a:rPr>
              <a:t>i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nština, srbština a chorvatština (što-, kaj- a čakavské dialekty) (</a:t>
            </a:r>
            <a:r>
              <a:rPr lang="cs-CZ" sz="2400" i="1" smtClean="0">
                <a:solidFill>
                  <a:srgbClr val="FFFFFF"/>
                </a:solidFill>
                <a:cs typeface="Times New Roman" charset="0"/>
              </a:rPr>
              <a:t>Bulgarisch, Slowenisch, S</a:t>
            </a:r>
            <a:r>
              <a:rPr lang="cs-CZ" sz="2400" i="1" u="sng" smtClean="0">
                <a:solidFill>
                  <a:srgbClr val="FFFFFF"/>
                </a:solidFill>
                <a:cs typeface="Times New Roman" charset="0"/>
              </a:rPr>
              <a:t>e</a:t>
            </a:r>
            <a:r>
              <a:rPr lang="cs-CZ" sz="2400" i="1" smtClean="0">
                <a:solidFill>
                  <a:srgbClr val="FFFFFF"/>
                </a:solidFill>
                <a:cs typeface="Times New Roman" charset="0"/>
              </a:rPr>
              <a:t>rbisch und Kroatisch (Štokoavisch in Serbien, Kroatien, Bosnien; Kajkavisch in Nordwestkroatien rund um Agram/Zagreb, Čakavisch in Istrien, Dalmatien)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sz="2400" smtClean="0">
              <a:solidFill>
                <a:srgbClr val="FFFFFF"/>
              </a:solidFill>
            </a:endParaRPr>
          </a:p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r>
              <a:rPr lang="cs-CZ" sz="2400" smtClean="0">
                <a:solidFill>
                  <a:srgbClr val="FFFFFF"/>
                </a:solidFill>
              </a:rPr>
              <a:t>	</a:t>
            </a:r>
            <a:r>
              <a:rPr lang="cs-CZ" sz="2400" b="1" smtClean="0">
                <a:solidFill>
                  <a:srgbClr val="FFFFFF"/>
                </a:solidFill>
                <a:cs typeface="Times New Roman" charset="0"/>
              </a:rPr>
              <a:t>Východoslovanské (</a:t>
            </a:r>
            <a:r>
              <a:rPr lang="cs-CZ" sz="2400" b="1" i="1" smtClean="0">
                <a:solidFill>
                  <a:srgbClr val="FFFFFF"/>
                </a:solidFill>
                <a:cs typeface="Times New Roman" charset="0"/>
              </a:rPr>
              <a:t>Ostslawische</a:t>
            </a:r>
            <a:r>
              <a:rPr lang="cs-CZ" sz="2400" b="1" smtClean="0">
                <a:solidFill>
                  <a:srgbClr val="FFFFFF"/>
                </a:solidFill>
                <a:cs typeface="Times New Roman" charset="0"/>
              </a:rPr>
              <a:t>) 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– ruština, běloruština, ukrajinština (</a:t>
            </a:r>
            <a:r>
              <a:rPr lang="cs-CZ" sz="2400" i="1" smtClean="0">
                <a:solidFill>
                  <a:srgbClr val="FFFFFF"/>
                </a:solidFill>
                <a:cs typeface="Times New Roman" charset="0"/>
              </a:rPr>
              <a:t>Russisch, Wei</a:t>
            </a:r>
            <a:r>
              <a:rPr lang="de-AT" sz="2400" i="1" smtClean="0">
                <a:solidFill>
                  <a:srgbClr val="FFFFFF"/>
                </a:solidFill>
                <a:cs typeface="Times New Roman" charset="0"/>
              </a:rPr>
              <a:t>ßrussisch, Ukrainisch</a:t>
            </a:r>
            <a:r>
              <a:rPr lang="de-AT" sz="2400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sz="2400" smtClean="0">
              <a:solidFill>
                <a:srgbClr val="FFFFFF"/>
              </a:solidFill>
            </a:endParaRPr>
          </a:p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r>
              <a:rPr lang="cs-CZ" sz="2400" smtClean="0">
                <a:solidFill>
                  <a:srgbClr val="FFFFFF"/>
                </a:solidFill>
              </a:rPr>
              <a:t>	</a:t>
            </a:r>
            <a:r>
              <a:rPr lang="cs-CZ" sz="2400" b="1" smtClean="0">
                <a:solidFill>
                  <a:srgbClr val="FFFFFF"/>
                </a:solidFill>
                <a:cs typeface="Times New Roman" charset="0"/>
              </a:rPr>
              <a:t>Západoslovanské (</a:t>
            </a:r>
            <a:r>
              <a:rPr lang="cs-CZ" sz="2400" b="1" i="1" smtClean="0">
                <a:solidFill>
                  <a:srgbClr val="FFFFFF"/>
                </a:solidFill>
                <a:cs typeface="Times New Roman" charset="0"/>
              </a:rPr>
              <a:t>Westslawische</a:t>
            </a:r>
            <a:r>
              <a:rPr lang="cs-CZ" sz="2400" b="1" smtClean="0">
                <a:solidFill>
                  <a:srgbClr val="FFFFFF"/>
                </a:solidFill>
                <a:cs typeface="Times New Roman" charset="0"/>
              </a:rPr>
              <a:t>) 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–</a:t>
            </a:r>
            <a:r>
              <a:rPr lang="de-AT" sz="2400" smtClean="0">
                <a:solidFill>
                  <a:srgbClr val="FFFFFF"/>
                </a:solidFill>
                <a:cs typeface="Times New Roman" charset="0"/>
              </a:rPr>
              <a:t> polština, čeština, slovenština , lužická srbština (</a:t>
            </a:r>
            <a:r>
              <a:rPr lang="de-AT" sz="2400" i="1" smtClean="0">
                <a:solidFill>
                  <a:srgbClr val="FFFFFF"/>
                </a:solidFill>
                <a:cs typeface="Times New Roman" charset="0"/>
              </a:rPr>
              <a:t>Polnisch, Tschechisch, Slowakisch, S</a:t>
            </a:r>
            <a:r>
              <a:rPr lang="de-AT" sz="2400" i="1" u="sng" smtClean="0">
                <a:solidFill>
                  <a:srgbClr val="FFFFFF"/>
                </a:solidFill>
                <a:cs typeface="Times New Roman" charset="0"/>
              </a:rPr>
              <a:t>o</a:t>
            </a:r>
            <a:r>
              <a:rPr lang="de-AT" sz="2400" i="1" smtClean="0">
                <a:solidFill>
                  <a:srgbClr val="FFFFFF"/>
                </a:solidFill>
                <a:cs typeface="Times New Roman" charset="0"/>
              </a:rPr>
              <a:t>rbisch</a:t>
            </a:r>
            <a:r>
              <a:rPr lang="de-AT" sz="2400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de-AT" sz="24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20688"/>
            <a:ext cx="7848600" cy="586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276600" y="136525"/>
            <a:ext cx="2663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dirty="0"/>
              <a:t>Slovanské jazyky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Family tree of the Centum group of Indo-European languag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563" y="138113"/>
            <a:ext cx="8778875" cy="658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077200" cy="6019800"/>
          </a:xfrm>
          <a:noFill/>
        </p:spPr>
        <p:txBody>
          <a:bodyPr/>
          <a:lstStyle/>
          <a:p>
            <a:pPr marL="919163" indent="-533400" algn="ctr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800" b="1" smtClean="0">
                <a:solidFill>
                  <a:srgbClr val="FFFF00"/>
                </a:solidFill>
              </a:rPr>
              <a:t>KENTUMOVÉ JAZYKY</a:t>
            </a:r>
          </a:p>
          <a:p>
            <a:pPr marL="919163" indent="-5334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endParaRPr lang="cs-CZ" sz="2800" b="1" u="sng" smtClean="0">
              <a:solidFill>
                <a:srgbClr val="FFFFFF"/>
              </a:solidFill>
            </a:endParaRPr>
          </a:p>
          <a:p>
            <a:pPr marL="919163" indent="-5334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800" b="1" u="sng" smtClean="0">
                <a:solidFill>
                  <a:srgbClr val="FFFFFF"/>
                </a:solidFill>
                <a:cs typeface="Times New Roman" charset="0"/>
              </a:rPr>
              <a:t>Keltština</a:t>
            </a:r>
            <a:r>
              <a:rPr lang="cs-CZ" sz="2800" b="1" smtClean="0">
                <a:solidFill>
                  <a:srgbClr val="FFFFFF"/>
                </a:solidFill>
                <a:cs typeface="Times New Roman" charset="0"/>
              </a:rPr>
              <a:t> (</a:t>
            </a:r>
            <a:r>
              <a:rPr lang="cs-CZ" sz="2800" b="1" i="1" smtClean="0">
                <a:solidFill>
                  <a:srgbClr val="FFFFFF"/>
                </a:solidFill>
                <a:cs typeface="Times New Roman" charset="0"/>
              </a:rPr>
              <a:t>Keltisch</a:t>
            </a:r>
            <a:r>
              <a:rPr lang="cs-CZ" sz="2800" b="1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de-AT" sz="2800" b="1" smtClean="0">
              <a:solidFill>
                <a:srgbClr val="FFFFFF"/>
              </a:solidFill>
              <a:cs typeface="Times New Roman" charset="0"/>
            </a:endParaRPr>
          </a:p>
          <a:p>
            <a:pPr marL="919163" indent="-5334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800" b="1" u="sng" smtClean="0">
                <a:solidFill>
                  <a:srgbClr val="FFFFFF"/>
                </a:solidFill>
                <a:cs typeface="Times New Roman" charset="0"/>
              </a:rPr>
              <a:t>Řečtina</a:t>
            </a:r>
            <a:r>
              <a:rPr lang="cs-CZ" sz="2800" b="1" smtClean="0">
                <a:solidFill>
                  <a:srgbClr val="FFFFFF"/>
                </a:solidFill>
                <a:cs typeface="Times New Roman" charset="0"/>
              </a:rPr>
              <a:t> (</a:t>
            </a:r>
            <a:r>
              <a:rPr lang="de-AT" sz="2800" b="1" i="1" smtClean="0">
                <a:solidFill>
                  <a:srgbClr val="FFFFFF"/>
                </a:solidFill>
                <a:cs typeface="Times New Roman" charset="0"/>
              </a:rPr>
              <a:t>Griechisch</a:t>
            </a:r>
            <a:r>
              <a:rPr lang="de-AT" sz="2800" b="1" smtClean="0">
                <a:solidFill>
                  <a:srgbClr val="FFFFFF"/>
                </a:solidFill>
                <a:cs typeface="Times New Roman" charset="0"/>
              </a:rPr>
              <a:t>)</a:t>
            </a:r>
          </a:p>
          <a:p>
            <a:pPr marL="919163" indent="-5334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de-AT" sz="2800" b="1" u="sng" smtClean="0">
                <a:solidFill>
                  <a:srgbClr val="FFFFFF"/>
                </a:solidFill>
                <a:cs typeface="Times New Roman" charset="0"/>
              </a:rPr>
              <a:t>Románské</a:t>
            </a:r>
            <a:r>
              <a:rPr lang="cs-CZ" sz="2800" b="1" u="sng" smtClean="0">
                <a:solidFill>
                  <a:srgbClr val="FFFFFF"/>
                </a:solidFill>
              </a:rPr>
              <a:t> jazyky</a:t>
            </a:r>
            <a:r>
              <a:rPr lang="de-AT" sz="2800" b="1" smtClean="0">
                <a:solidFill>
                  <a:srgbClr val="FFFFFF"/>
                </a:solidFill>
                <a:cs typeface="Times New Roman" charset="0"/>
              </a:rPr>
              <a:t> (</a:t>
            </a:r>
            <a:r>
              <a:rPr lang="de-AT" sz="2600" b="1" i="1" smtClean="0">
                <a:solidFill>
                  <a:srgbClr val="FFFFFF"/>
                </a:solidFill>
                <a:cs typeface="Times New Roman" charset="0"/>
              </a:rPr>
              <a:t>Italische/ Romanische Sprachen</a:t>
            </a:r>
            <a:r>
              <a:rPr lang="de-AT" sz="2800" b="1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sz="2800" b="1" smtClean="0">
              <a:solidFill>
                <a:srgbClr val="FFFFFF"/>
              </a:solidFill>
            </a:endParaRPr>
          </a:p>
          <a:p>
            <a:pPr marL="919163" indent="-5334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800" b="1" smtClean="0">
                <a:solidFill>
                  <a:srgbClr val="FFFFFF"/>
                </a:solidFill>
              </a:rPr>
              <a:t>	</a:t>
            </a:r>
            <a:r>
              <a:rPr lang="de-AT" sz="2800" b="1" smtClean="0">
                <a:solidFill>
                  <a:srgbClr val="FFFFFF"/>
                </a:solidFill>
                <a:cs typeface="Times New Roman" charset="0"/>
              </a:rPr>
              <a:t>Latina (</a:t>
            </a:r>
            <a:r>
              <a:rPr lang="de-AT" sz="2800" i="1" smtClean="0">
                <a:solidFill>
                  <a:srgbClr val="FFFFFF"/>
                </a:solidFill>
                <a:cs typeface="Times New Roman" charset="0"/>
              </a:rPr>
              <a:t>Latein</a:t>
            </a:r>
            <a:r>
              <a:rPr lang="de-AT" sz="2800" b="1" smtClean="0">
                <a:solidFill>
                  <a:srgbClr val="FFFFFF"/>
                </a:solidFill>
                <a:cs typeface="Times New Roman" charset="0"/>
              </a:rPr>
              <a:t>) – </a:t>
            </a:r>
            <a:r>
              <a:rPr lang="de-AT" sz="2800" smtClean="0">
                <a:solidFill>
                  <a:srgbClr val="FFFFFF"/>
                </a:solidFill>
                <a:cs typeface="Times New Roman" charset="0"/>
              </a:rPr>
              <a:t>klasická latina, vulgární latina</a:t>
            </a:r>
            <a:r>
              <a:rPr lang="de-AT" sz="2800" b="1" smtClean="0">
                <a:solidFill>
                  <a:srgbClr val="FFFFFF"/>
                </a:solidFill>
                <a:cs typeface="Times New Roman" charset="0"/>
              </a:rPr>
              <a:t> (</a:t>
            </a:r>
            <a:r>
              <a:rPr lang="de-AT" sz="2800" b="1" i="1" smtClean="0">
                <a:solidFill>
                  <a:srgbClr val="FFFFFF"/>
                </a:solidFill>
                <a:cs typeface="Times New Roman" charset="0"/>
              </a:rPr>
              <a:t>klassisches Latein, Vulgärlatein</a:t>
            </a:r>
            <a:r>
              <a:rPr lang="de-AT" sz="2800" b="1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sz="2800" b="1" smtClean="0">
              <a:solidFill>
                <a:srgbClr val="FFFFFF"/>
              </a:solidFill>
            </a:endParaRPr>
          </a:p>
          <a:p>
            <a:pPr marL="919163" indent="-5334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800" b="1" smtClean="0">
                <a:solidFill>
                  <a:srgbClr val="FFFFFF"/>
                </a:solidFill>
              </a:rPr>
              <a:t>	</a:t>
            </a:r>
            <a:r>
              <a:rPr lang="de-AT" sz="2800" b="1" smtClean="0">
                <a:solidFill>
                  <a:srgbClr val="FFFFFF"/>
                </a:solidFill>
                <a:cs typeface="Times New Roman" charset="0"/>
              </a:rPr>
              <a:t>Západorománské (</a:t>
            </a:r>
            <a:r>
              <a:rPr lang="de-AT" sz="2800" i="1" smtClean="0">
                <a:solidFill>
                  <a:srgbClr val="FFFFFF"/>
                </a:solidFill>
                <a:cs typeface="Times New Roman" charset="0"/>
              </a:rPr>
              <a:t>Westromanische</a:t>
            </a:r>
            <a:r>
              <a:rPr lang="de-AT" sz="2800" b="1" smtClean="0">
                <a:solidFill>
                  <a:srgbClr val="FFFFFF"/>
                </a:solidFill>
                <a:cs typeface="Times New Roman" charset="0"/>
              </a:rPr>
              <a:t>) </a:t>
            </a:r>
            <a:r>
              <a:rPr lang="de-AT" sz="2800" smtClean="0">
                <a:solidFill>
                  <a:srgbClr val="FFFFFF"/>
                </a:solidFill>
                <a:cs typeface="Times New Roman" charset="0"/>
              </a:rPr>
              <a:t>– franzouzština, španělština (kastilština, katalánština...), portugalština, rétorománština</a:t>
            </a:r>
            <a:r>
              <a:rPr lang="de-AT" sz="2800" b="1" smtClean="0">
                <a:solidFill>
                  <a:srgbClr val="FFFFFF"/>
                </a:solidFill>
                <a:cs typeface="Times New Roman" charset="0"/>
              </a:rPr>
              <a:t> (</a:t>
            </a:r>
            <a:r>
              <a:rPr lang="de-AT" sz="2800" b="1" i="1" smtClean="0">
                <a:solidFill>
                  <a:srgbClr val="FFFFFF"/>
                </a:solidFill>
                <a:cs typeface="Times New Roman" charset="0"/>
              </a:rPr>
              <a:t>Französisch, Spanisch (Kastilisch, Katalanisch...), Portugiesisch, Rätoromanisch</a:t>
            </a:r>
            <a:r>
              <a:rPr lang="de-AT" sz="2800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sz="2800" smtClean="0">
              <a:solidFill>
                <a:srgbClr val="FFFFFF"/>
              </a:solidFill>
            </a:endParaRPr>
          </a:p>
          <a:p>
            <a:pPr marL="919163" indent="-5334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800" smtClean="0">
                <a:solidFill>
                  <a:srgbClr val="FFFFFF"/>
                </a:solidFill>
              </a:rPr>
              <a:t>	</a:t>
            </a:r>
            <a:r>
              <a:rPr lang="de-AT" sz="2800" b="1" smtClean="0">
                <a:solidFill>
                  <a:srgbClr val="FFFFFF"/>
                </a:solidFill>
                <a:cs typeface="Times New Roman" charset="0"/>
              </a:rPr>
              <a:t>Východorománské (</a:t>
            </a:r>
            <a:r>
              <a:rPr lang="de-AT" sz="2800" i="1" smtClean="0">
                <a:solidFill>
                  <a:srgbClr val="FFFFFF"/>
                </a:solidFill>
                <a:cs typeface="Times New Roman" charset="0"/>
              </a:rPr>
              <a:t>Ostromanische</a:t>
            </a:r>
            <a:r>
              <a:rPr lang="de-AT" sz="2800" b="1" smtClean="0">
                <a:solidFill>
                  <a:srgbClr val="FFFFFF"/>
                </a:solidFill>
                <a:cs typeface="Times New Roman" charset="0"/>
              </a:rPr>
              <a:t>) </a:t>
            </a:r>
            <a:r>
              <a:rPr lang="de-AT" sz="2800" smtClean="0">
                <a:solidFill>
                  <a:srgbClr val="FFFFFF"/>
                </a:solidFill>
                <a:cs typeface="Times New Roman" charset="0"/>
              </a:rPr>
              <a:t>– italština, rumunština (</a:t>
            </a:r>
            <a:r>
              <a:rPr lang="de-AT" sz="2800" i="1" smtClean="0">
                <a:solidFill>
                  <a:srgbClr val="FFFFFF"/>
                </a:solidFill>
                <a:cs typeface="Times New Roman" charset="0"/>
              </a:rPr>
              <a:t>I</a:t>
            </a:r>
            <a:r>
              <a:rPr lang="de-AT" sz="2800" b="1" i="1" smtClean="0">
                <a:solidFill>
                  <a:srgbClr val="FFFFFF"/>
                </a:solidFill>
                <a:cs typeface="Times New Roman" charset="0"/>
              </a:rPr>
              <a:t>talienisch, Rumänisch</a:t>
            </a:r>
            <a:r>
              <a:rPr lang="de-AT" sz="2800" smtClean="0">
                <a:solidFill>
                  <a:srgbClr val="FFFFFF"/>
                </a:solidFill>
                <a:cs typeface="Times New Roman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4"/>
          <p:cNvSpPr>
            <a:spLocks noChangeArrowheads="1"/>
          </p:cNvSpPr>
          <p:nvPr/>
        </p:nvSpPr>
        <p:spPr bwMode="auto">
          <a:xfrm>
            <a:off x="3492500" y="260350"/>
            <a:ext cx="25202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/>
              <a:t>Románské jazyky</a:t>
            </a:r>
          </a:p>
        </p:txBody>
      </p:sp>
      <p:pic>
        <p:nvPicPr>
          <p:cNvPr id="20484" name="Picture 4" descr="C:\Documents and Settings\Tomas\Dokumenty\Downloads\romani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7500" y="1104900"/>
            <a:ext cx="8509000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cs-CZ" sz="2600" smtClean="0">
                <a:solidFill>
                  <a:srgbClr val="FFFFFF"/>
                </a:solidFill>
                <a:latin typeface="Tahoma" pitchFamily="34" charset="0"/>
              </a:rPr>
              <a:t>Viktor KRUPA/ Jozef GENZOR/  Ladislav DROZDÍK:</a:t>
            </a:r>
            <a:r>
              <a:rPr lang="cs-CZ" sz="3000" smtClean="0">
                <a:solidFill>
                  <a:srgbClr val="FFFFFF"/>
                </a:solidFill>
                <a:latin typeface="Tahoma" pitchFamily="34" charset="0"/>
              </a:rPr>
              <a:t> </a:t>
            </a:r>
            <a:r>
              <a:rPr lang="cs-CZ" sz="3000" b="1" i="1" smtClean="0">
                <a:solidFill>
                  <a:srgbClr val="FFFFFF"/>
                </a:solidFill>
                <a:latin typeface="Tahoma" pitchFamily="34" charset="0"/>
              </a:rPr>
              <a:t>Jazyky sveta</a:t>
            </a:r>
            <a:r>
              <a:rPr lang="cs-CZ" sz="3000" b="1" smtClean="0">
                <a:solidFill>
                  <a:srgbClr val="FFFFFF"/>
                </a:solidFill>
                <a:latin typeface="Tahoma" pitchFamily="34" charset="0"/>
              </a:rPr>
              <a:t>. </a:t>
            </a:r>
            <a:r>
              <a:rPr lang="cs-CZ" sz="3000" smtClean="0">
                <a:solidFill>
                  <a:srgbClr val="FFFFFF"/>
                </a:solidFill>
                <a:latin typeface="Tahoma" pitchFamily="34" charset="0"/>
              </a:rPr>
              <a:t>Bratislava 1983.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4114800"/>
          </a:xfrm>
        </p:spPr>
        <p:txBody>
          <a:bodyPr/>
          <a:lstStyle/>
          <a:p>
            <a:pPr marL="815975" indent="-5334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400" smtClean="0">
                <a:solidFill>
                  <a:srgbClr val="FFFFFF"/>
                </a:solidFill>
              </a:rPr>
              <a:t>Počet jazyků </a:t>
            </a:r>
            <a:r>
              <a:rPr lang="de-AT" sz="2400" smtClean="0">
                <a:solidFill>
                  <a:srgbClr val="FFFFFF"/>
                </a:solidFill>
                <a:cs typeface="Times New Roman" charset="0"/>
              </a:rPr>
              <a:t>dnes</a:t>
            </a:r>
            <a:r>
              <a:rPr lang="cs-CZ" sz="2400" smtClean="0">
                <a:solidFill>
                  <a:srgbClr val="FFFFFF"/>
                </a:solidFill>
              </a:rPr>
              <a:t>: </a:t>
            </a:r>
            <a:r>
              <a:rPr lang="de-AT" sz="2400" smtClean="0">
                <a:solidFill>
                  <a:srgbClr val="FFFFFF"/>
                </a:solidFill>
                <a:cs typeface="Times New Roman" charset="0"/>
              </a:rPr>
              <a:t> </a:t>
            </a:r>
            <a:r>
              <a:rPr lang="de-AT" sz="2400" b="1" smtClean="0">
                <a:solidFill>
                  <a:srgbClr val="FFFFFF"/>
                </a:solidFill>
                <a:cs typeface="Times New Roman" charset="0"/>
              </a:rPr>
              <a:t>3700 až 8000</a:t>
            </a:r>
          </a:p>
          <a:p>
            <a:pPr marL="815975" indent="-5334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400" smtClean="0">
                <a:solidFill>
                  <a:srgbClr val="FFFFFF"/>
                </a:solidFill>
              </a:rPr>
              <a:t>Počet mluvčích: </a:t>
            </a:r>
          </a:p>
          <a:p>
            <a:pPr marL="1419225" lvl="1" indent="-457200" eaLnBrk="1" hangingPunct="1">
              <a:lnSpc>
                <a:spcPct val="90000"/>
              </a:lnSpc>
              <a:buFontTx/>
              <a:buAutoNum type="arabicPeriod"/>
              <a:tabLst>
                <a:tab pos="282575" algn="l"/>
              </a:tabLst>
            </a:pPr>
            <a:r>
              <a:rPr lang="de-AT" sz="2000" b="1" smtClean="0">
                <a:solidFill>
                  <a:srgbClr val="FFFFFF"/>
                </a:solidFill>
                <a:cs typeface="Times New Roman" charset="0"/>
              </a:rPr>
              <a:t>čínština (mandarinština, wu, kantonština) - </a:t>
            </a:r>
            <a:r>
              <a:rPr lang="de-AT" sz="2000" smtClean="0">
                <a:solidFill>
                  <a:srgbClr val="FFFFFF"/>
                </a:solidFill>
                <a:cs typeface="Times New Roman" charset="0"/>
              </a:rPr>
              <a:t>asi 1 miliarda</a:t>
            </a:r>
            <a:endParaRPr lang="de-AT" sz="2000" smtClean="0">
              <a:solidFill>
                <a:srgbClr val="FFFFFF"/>
              </a:solidFill>
            </a:endParaRPr>
          </a:p>
          <a:p>
            <a:pPr marL="1419225" lvl="1" indent="-457200" eaLnBrk="1" hangingPunct="1">
              <a:lnSpc>
                <a:spcPct val="90000"/>
              </a:lnSpc>
              <a:buFontTx/>
              <a:buAutoNum type="arabicPeriod"/>
              <a:tabLst>
                <a:tab pos="282575" algn="l"/>
              </a:tabLst>
            </a:pPr>
            <a:r>
              <a:rPr lang="de-AT" sz="2000" b="1" smtClean="0">
                <a:solidFill>
                  <a:srgbClr val="FFFFFF"/>
                </a:solidFill>
                <a:cs typeface="Times New Roman" charset="0"/>
              </a:rPr>
              <a:t>španělština – </a:t>
            </a:r>
            <a:r>
              <a:rPr lang="de-AT" sz="2000" smtClean="0">
                <a:solidFill>
                  <a:srgbClr val="FFFFFF"/>
                </a:solidFill>
                <a:cs typeface="Times New Roman" charset="0"/>
              </a:rPr>
              <a:t>asi 320 miliónů mluvčích</a:t>
            </a:r>
          </a:p>
          <a:p>
            <a:pPr marL="1419225" lvl="1" indent="-457200" eaLnBrk="1" hangingPunct="1">
              <a:lnSpc>
                <a:spcPct val="90000"/>
              </a:lnSpc>
              <a:buFontTx/>
              <a:buAutoNum type="arabicPeriod"/>
              <a:tabLst>
                <a:tab pos="282575" algn="l"/>
              </a:tabLst>
            </a:pPr>
            <a:r>
              <a:rPr lang="de-AT" sz="2000" b="1" smtClean="0">
                <a:solidFill>
                  <a:srgbClr val="FFFFFF"/>
                </a:solidFill>
                <a:cs typeface="Times New Roman" charset="0"/>
              </a:rPr>
              <a:t>angličtina</a:t>
            </a:r>
            <a:r>
              <a:rPr lang="de-AT" sz="2000" smtClean="0">
                <a:solidFill>
                  <a:srgbClr val="FFFFFF"/>
                </a:solidFill>
                <a:cs typeface="Times New Roman" charset="0"/>
              </a:rPr>
              <a:t> - 300 milionů jako rodný jazyk, další desítky miliónů jako cizí jazyk</a:t>
            </a:r>
          </a:p>
          <a:p>
            <a:pPr marL="1419225" lvl="1" indent="-4572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000" b="1" smtClean="0">
                <a:solidFill>
                  <a:srgbClr val="FFFFFF"/>
                </a:solidFill>
              </a:rPr>
              <a:t>11. 	</a:t>
            </a:r>
            <a:r>
              <a:rPr lang="de-AT" sz="2000" b="1" smtClean="0">
                <a:solidFill>
                  <a:srgbClr val="FFFFFF"/>
                </a:solidFill>
                <a:cs typeface="Times New Roman" charset="0"/>
              </a:rPr>
              <a:t>němčina</a:t>
            </a:r>
            <a:r>
              <a:rPr lang="de-AT" sz="2000" smtClean="0">
                <a:solidFill>
                  <a:srgbClr val="FFFFFF"/>
                </a:solidFill>
                <a:cs typeface="Times New Roman" charset="0"/>
              </a:rPr>
              <a:t> – cca. 100 miliónů rodilých mluvčí</a:t>
            </a:r>
            <a:r>
              <a:rPr lang="cs-CZ" sz="2000" smtClean="0">
                <a:solidFill>
                  <a:srgbClr val="FFFFFF"/>
                </a:solidFill>
              </a:rPr>
              <a:t>ch</a:t>
            </a:r>
            <a:r>
              <a:rPr lang="de-AT" sz="2000" smtClean="0">
                <a:solidFill>
                  <a:srgbClr val="FFFFFF"/>
                </a:solidFill>
                <a:cs typeface="Times New Roman" charset="0"/>
              </a:rPr>
              <a:t>, dalších několik miliónů </a:t>
            </a:r>
            <a:r>
              <a:rPr lang="cs-CZ" sz="2000" smtClean="0">
                <a:solidFill>
                  <a:srgbClr val="FFFFFF"/>
                </a:solidFill>
              </a:rPr>
              <a:t>DaF/ DaZ</a:t>
            </a:r>
            <a:endParaRPr lang="de-AT" sz="2000" smtClean="0">
              <a:solidFill>
                <a:srgbClr val="FFFFFF"/>
              </a:solidFill>
              <a:cs typeface="Times New Roman" charset="0"/>
            </a:endParaRPr>
          </a:p>
          <a:p>
            <a:pPr marL="1419225" lvl="1" indent="-4572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000" b="1" smtClean="0">
                <a:solidFill>
                  <a:srgbClr val="FFFFFF"/>
                </a:solidFill>
              </a:rPr>
              <a:t>59.-60. </a:t>
            </a:r>
            <a:r>
              <a:rPr lang="de-AT" sz="2000" b="1" smtClean="0">
                <a:solidFill>
                  <a:srgbClr val="FFFFFF"/>
                </a:solidFill>
                <a:cs typeface="Times New Roman" charset="0"/>
              </a:rPr>
              <a:t>čeština</a:t>
            </a:r>
            <a:r>
              <a:rPr lang="de-AT" sz="2000" smtClean="0">
                <a:solidFill>
                  <a:srgbClr val="FFFFFF"/>
                </a:solidFill>
                <a:cs typeface="Times New Roman" charset="0"/>
              </a:rPr>
              <a:t> </a:t>
            </a:r>
            <a:r>
              <a:rPr lang="cs-CZ" sz="2000" smtClean="0">
                <a:solidFill>
                  <a:srgbClr val="FFFFFF"/>
                </a:solidFill>
              </a:rPr>
              <a:t>- p</a:t>
            </a:r>
            <a:r>
              <a:rPr lang="de-AT" sz="2000" smtClean="0">
                <a:solidFill>
                  <a:srgbClr val="FFFFFF"/>
                </a:solidFill>
                <a:cs typeface="Times New Roman" charset="0"/>
              </a:rPr>
              <a:t>řes 10 miliónů mluvčích</a:t>
            </a:r>
          </a:p>
          <a:p>
            <a:pPr marL="1419225" lvl="1" indent="-4572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000" b="1" smtClean="0">
                <a:solidFill>
                  <a:srgbClr val="FFFFFF"/>
                </a:solidFill>
              </a:rPr>
              <a:t>79.-80. </a:t>
            </a:r>
            <a:r>
              <a:rPr lang="de-AT" sz="2000" b="1" smtClean="0">
                <a:solidFill>
                  <a:srgbClr val="FFFFFF"/>
                </a:solidFill>
                <a:cs typeface="Times New Roman" charset="0"/>
              </a:rPr>
              <a:t>slovenština</a:t>
            </a:r>
            <a:r>
              <a:rPr lang="de-AT" sz="2000" smtClean="0">
                <a:solidFill>
                  <a:srgbClr val="FFFFFF"/>
                </a:solidFill>
                <a:cs typeface="Times New Roman" charset="0"/>
              </a:rPr>
              <a:t> – necelých 6 milónů mluvč</a:t>
            </a:r>
            <a:r>
              <a:rPr lang="cs-CZ" sz="2000" smtClean="0">
                <a:solidFill>
                  <a:srgbClr val="FFFFFF"/>
                </a:solidFill>
              </a:rPr>
              <a:t>ích</a:t>
            </a:r>
            <a:endParaRPr lang="de-AT" sz="2000" smtClean="0">
              <a:solidFill>
                <a:srgbClr val="FFFFFF"/>
              </a:solidFill>
            </a:endParaRPr>
          </a:p>
          <a:p>
            <a:pPr marL="1419225" lvl="1" indent="-4572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000" b="1" smtClean="0">
                <a:solidFill>
                  <a:srgbClr val="FFFFFF"/>
                </a:solidFill>
              </a:rPr>
              <a:t>poslední - </a:t>
            </a:r>
            <a:r>
              <a:rPr lang="de-AT" sz="2000" b="1" smtClean="0">
                <a:solidFill>
                  <a:srgbClr val="FFFFFF"/>
                </a:solidFill>
                <a:cs typeface="Times New Roman" charset="0"/>
              </a:rPr>
              <a:t>severské indiánské jazyky</a:t>
            </a:r>
            <a:r>
              <a:rPr lang="de-AT" sz="2000" smtClean="0">
                <a:solidFill>
                  <a:srgbClr val="FFFFFF"/>
                </a:solidFill>
                <a:cs typeface="Times New Roman" charset="0"/>
              </a:rPr>
              <a:t> – jen několkik desítek mluvčích</a:t>
            </a:r>
            <a:endParaRPr lang="de-AT" sz="20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381000"/>
            <a:ext cx="8077200" cy="6019800"/>
          </a:xfrm>
          <a:noFill/>
        </p:spPr>
        <p:txBody>
          <a:bodyPr/>
          <a:lstStyle/>
          <a:p>
            <a:pPr marL="919163" indent="-533400" algn="ctr" eaLnBrk="1" hangingPunct="1">
              <a:buFontTx/>
              <a:buNone/>
              <a:tabLst>
                <a:tab pos="282575" algn="l"/>
              </a:tabLst>
            </a:pPr>
            <a:r>
              <a:rPr lang="cs-CZ" sz="2400" b="1" smtClean="0">
                <a:solidFill>
                  <a:srgbClr val="FFFF00"/>
                </a:solidFill>
              </a:rPr>
              <a:t>KENTUMOVÉ JAZYKY</a:t>
            </a:r>
            <a:r>
              <a:rPr lang="cs-CZ" sz="2400" b="1" smtClean="0">
                <a:solidFill>
                  <a:srgbClr val="FFFFFF"/>
                </a:solidFill>
              </a:rPr>
              <a:t> (pokrač.)</a:t>
            </a:r>
          </a:p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r>
              <a:rPr lang="de-AT" b="1" u="sng" smtClean="0">
                <a:solidFill>
                  <a:srgbClr val="FFFFFF"/>
                </a:solidFill>
                <a:cs typeface="Times New Roman" charset="0"/>
              </a:rPr>
              <a:t>Germánské jazyky</a:t>
            </a:r>
            <a:r>
              <a:rPr lang="de-AT" b="1" smtClean="0">
                <a:solidFill>
                  <a:srgbClr val="FFFFFF"/>
                </a:solidFill>
                <a:cs typeface="Times New Roman" charset="0"/>
              </a:rPr>
              <a:t> (</a:t>
            </a:r>
            <a:r>
              <a:rPr lang="de-AT" i="1" smtClean="0">
                <a:solidFill>
                  <a:srgbClr val="FFFFFF"/>
                </a:solidFill>
                <a:cs typeface="Times New Roman" charset="0"/>
              </a:rPr>
              <a:t>Germanische Sprachen</a:t>
            </a:r>
            <a:r>
              <a:rPr lang="de-AT" b="1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b="1" smtClean="0">
              <a:solidFill>
                <a:srgbClr val="FFFFFF"/>
              </a:solidFill>
            </a:endParaRPr>
          </a:p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r>
              <a:rPr lang="cs-CZ" b="1" smtClean="0">
                <a:solidFill>
                  <a:srgbClr val="FFFFFF"/>
                </a:solidFill>
                <a:cs typeface="Times New Roman" charset="0"/>
              </a:rPr>
              <a:t>	Severogermánské (</a:t>
            </a:r>
            <a:r>
              <a:rPr lang="cs-CZ" i="1" smtClean="0">
                <a:solidFill>
                  <a:srgbClr val="FFFFFF"/>
                </a:solidFill>
                <a:cs typeface="Times New Roman" charset="0"/>
              </a:rPr>
              <a:t>Nordgermanische</a:t>
            </a:r>
            <a:r>
              <a:rPr lang="cs-CZ" b="1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b="1" smtClean="0">
              <a:solidFill>
                <a:srgbClr val="FFFFFF"/>
              </a:solidFill>
            </a:endParaRPr>
          </a:p>
          <a:p>
            <a:pPr marL="1419225" lvl="1" indent="-457200" eaLnBrk="1" hangingPunct="1">
              <a:buFontTx/>
              <a:buNone/>
              <a:tabLst>
                <a:tab pos="282575" algn="l"/>
              </a:tabLst>
            </a:pPr>
            <a:r>
              <a:rPr lang="cs-CZ" smtClean="0">
                <a:solidFill>
                  <a:srgbClr val="FFFFFF"/>
                </a:solidFill>
                <a:cs typeface="Times New Roman" charset="0"/>
              </a:rPr>
              <a:t> „skandinávské“ jazyky</a:t>
            </a:r>
            <a:r>
              <a:rPr lang="cs-CZ" smtClean="0">
                <a:solidFill>
                  <a:srgbClr val="FFFFFF"/>
                </a:solidFill>
              </a:rPr>
              <a:t>: </a:t>
            </a:r>
            <a:r>
              <a:rPr lang="cs-CZ" smtClean="0">
                <a:solidFill>
                  <a:srgbClr val="FFFFFF"/>
                </a:solidFill>
                <a:cs typeface="Times New Roman" charset="0"/>
              </a:rPr>
              <a:t>islandština a norština, dánština, švédština (</a:t>
            </a:r>
            <a:r>
              <a:rPr lang="cs-CZ" i="1" smtClean="0">
                <a:solidFill>
                  <a:srgbClr val="FFFFFF"/>
                </a:solidFill>
                <a:cs typeface="Times New Roman" charset="0"/>
              </a:rPr>
              <a:t>Skandinavische Sprachen (Isländisch und Norwegisch, Dänisch, Schwedisch)</a:t>
            </a:r>
            <a:r>
              <a:rPr lang="cs-CZ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smtClean="0">
              <a:solidFill>
                <a:srgbClr val="FFFFFF"/>
              </a:solidFill>
            </a:endParaRPr>
          </a:p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r>
              <a:rPr lang="cs-CZ" b="1" smtClean="0">
                <a:solidFill>
                  <a:srgbClr val="FFFFFF"/>
                </a:solidFill>
              </a:rPr>
              <a:t>	</a:t>
            </a:r>
            <a:r>
              <a:rPr lang="cs-CZ" b="1" smtClean="0">
                <a:solidFill>
                  <a:srgbClr val="FFFFFF"/>
                </a:solidFill>
                <a:cs typeface="Times New Roman" charset="0"/>
              </a:rPr>
              <a:t>Západogermánské (</a:t>
            </a:r>
            <a:r>
              <a:rPr lang="cs-CZ" i="1" smtClean="0">
                <a:solidFill>
                  <a:srgbClr val="FFFFFF"/>
                </a:solidFill>
                <a:cs typeface="Times New Roman" charset="0"/>
              </a:rPr>
              <a:t>Westgermanische</a:t>
            </a:r>
            <a:r>
              <a:rPr lang="cs-CZ" b="1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b="1" smtClean="0">
              <a:solidFill>
                <a:srgbClr val="FFFFFF"/>
              </a:solidFill>
            </a:endParaRPr>
          </a:p>
          <a:p>
            <a:pPr marL="1419225" lvl="1" indent="-457200" eaLnBrk="1" hangingPunct="1">
              <a:buFontTx/>
              <a:buNone/>
              <a:tabLst>
                <a:tab pos="282575" algn="l"/>
              </a:tabLst>
            </a:pPr>
            <a:r>
              <a:rPr lang="cs-CZ" smtClean="0">
                <a:solidFill>
                  <a:srgbClr val="FFFFFF"/>
                </a:solidFill>
                <a:cs typeface="Times New Roman" charset="0"/>
              </a:rPr>
              <a:t>angličtina, němčina, holandština, fríština</a:t>
            </a:r>
            <a:r>
              <a:rPr lang="cs-CZ" smtClean="0">
                <a:solidFill>
                  <a:srgbClr val="FFFFFF"/>
                </a:solidFill>
              </a:rPr>
              <a:t>,</a:t>
            </a:r>
            <a:r>
              <a:rPr lang="cs-CZ" smtClean="0">
                <a:solidFill>
                  <a:srgbClr val="FFFFFF"/>
                </a:solidFill>
                <a:cs typeface="Times New Roman" charset="0"/>
              </a:rPr>
              <a:t> jidiš (</a:t>
            </a:r>
            <a:r>
              <a:rPr lang="cs-CZ" i="1" smtClean="0">
                <a:solidFill>
                  <a:srgbClr val="FFFFFF"/>
                </a:solidFill>
                <a:cs typeface="Times New Roman" charset="0"/>
              </a:rPr>
              <a:t>Englisch</a:t>
            </a:r>
            <a:r>
              <a:rPr lang="cs-CZ" i="1" smtClean="0">
                <a:solidFill>
                  <a:srgbClr val="FFFFFF"/>
                </a:solidFill>
              </a:rPr>
              <a:t>, </a:t>
            </a:r>
            <a:r>
              <a:rPr lang="cs-CZ" i="1" smtClean="0">
                <a:solidFill>
                  <a:srgbClr val="FFFFFF"/>
                </a:solidFill>
                <a:cs typeface="Times New Roman" charset="0"/>
              </a:rPr>
              <a:t>Deutsch, Niederländisch, Friesisch, Jiddisch</a:t>
            </a:r>
            <a:r>
              <a:rPr lang="cs-CZ" i="1" smtClean="0">
                <a:solidFill>
                  <a:srgbClr val="FFFFFF"/>
                </a:solidFill>
              </a:rPr>
              <a:t> = jidisch daitsch</a:t>
            </a:r>
            <a:r>
              <a:rPr lang="cs-CZ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smtClean="0">
              <a:solidFill>
                <a:srgbClr val="FFFFFF"/>
              </a:solidFill>
            </a:endParaRPr>
          </a:p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endParaRPr lang="de-AT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908050"/>
            <a:ext cx="7920037" cy="575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419475" y="260350"/>
            <a:ext cx="26548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b="1" dirty="0"/>
              <a:t>Germánské jazyky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/>
            <a:r>
              <a:rPr lang="cs-CZ" sz="4000" b="1" u="sng" smtClean="0">
                <a:solidFill>
                  <a:srgbClr val="FFFFFF"/>
                </a:solidFill>
                <a:cs typeface="Times New Roman" charset="0"/>
              </a:rPr>
              <a:t>Typologická klasifikace jazyků</a:t>
            </a:r>
            <a:r>
              <a:rPr lang="cs-CZ" sz="4000" b="1" smtClean="0">
                <a:solidFill>
                  <a:srgbClr val="FFFFFF"/>
                </a:solidFill>
                <a:cs typeface="Times New Roman" charset="0"/>
              </a:rPr>
              <a:t> (</a:t>
            </a:r>
            <a:r>
              <a:rPr lang="cs-CZ" sz="4000" b="1" i="1" smtClean="0">
                <a:solidFill>
                  <a:srgbClr val="FFFFFF"/>
                </a:solidFill>
                <a:cs typeface="Times New Roman" charset="0"/>
              </a:rPr>
              <a:t>Sprachtypologie</a:t>
            </a:r>
            <a:r>
              <a:rPr lang="cs-CZ" sz="4000" b="1" smtClean="0">
                <a:solidFill>
                  <a:srgbClr val="FFFFFF"/>
                </a:solidFill>
                <a:cs typeface="Times New Roman" charset="0"/>
              </a:rPr>
              <a:t>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077200" cy="4724400"/>
          </a:xfrm>
          <a:noFill/>
        </p:spPr>
        <p:txBody>
          <a:bodyPr/>
          <a:lstStyle/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endParaRPr lang="cs-CZ" b="1" dirty="0" smtClean="0">
              <a:solidFill>
                <a:srgbClr val="FFFFFF"/>
              </a:solidFill>
            </a:endParaRPr>
          </a:p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r>
              <a:rPr lang="cs-CZ" b="1" dirty="0" smtClean="0">
                <a:solidFill>
                  <a:srgbClr val="FFFFFF"/>
                </a:solidFill>
              </a:rPr>
              <a:t>rozdělení podle tvorby gram. kategorií</a:t>
            </a:r>
            <a:r>
              <a:rPr lang="cs-CZ" dirty="0" smtClean="0">
                <a:solidFill>
                  <a:srgbClr val="FFFFFF"/>
                </a:solidFill>
              </a:rPr>
              <a:t> </a:t>
            </a:r>
            <a:r>
              <a:rPr lang="cs-CZ" sz="2800" dirty="0" smtClean="0">
                <a:solidFill>
                  <a:srgbClr val="FFFFFF"/>
                </a:solidFill>
              </a:rPr>
              <a:t>(např. pádu, minulého času, superlativu...)</a:t>
            </a:r>
          </a:p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endParaRPr lang="cs-CZ" b="1" dirty="0" smtClean="0">
              <a:solidFill>
                <a:srgbClr val="FFFFFF"/>
              </a:solidFill>
            </a:endParaRPr>
          </a:p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r>
              <a:rPr lang="cs-CZ" b="1" dirty="0" smtClean="0">
                <a:solidFill>
                  <a:srgbClr val="FFFFFF"/>
                </a:solidFill>
                <a:cs typeface="Times New Roman" charset="0"/>
              </a:rPr>
              <a:t>každý jazyk</a:t>
            </a:r>
            <a:r>
              <a:rPr lang="cs-CZ" dirty="0" smtClean="0">
                <a:solidFill>
                  <a:srgbClr val="FFFFFF"/>
                </a:solidFill>
                <a:cs typeface="Times New Roman" charset="0"/>
              </a:rPr>
              <a:t> =</a:t>
            </a:r>
            <a:r>
              <a:rPr lang="cs-CZ" dirty="0" smtClean="0">
                <a:solidFill>
                  <a:srgbClr val="FFFFFF"/>
                </a:solidFill>
              </a:rPr>
              <a:t> </a:t>
            </a:r>
            <a:r>
              <a:rPr lang="cs-CZ" dirty="0" smtClean="0">
                <a:solidFill>
                  <a:srgbClr val="FFFFFF"/>
                </a:solidFill>
                <a:cs typeface="Times New Roman" charset="0"/>
              </a:rPr>
              <a:t>více typů</a:t>
            </a:r>
            <a:endParaRPr lang="cs-CZ" dirty="0" smtClean="0">
              <a:solidFill>
                <a:srgbClr val="FFFFFF"/>
              </a:solidFill>
            </a:endParaRPr>
          </a:p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endParaRPr lang="cs-CZ" dirty="0" smtClean="0">
              <a:solidFill>
                <a:srgbClr val="FFFFFF"/>
              </a:solidFill>
            </a:endParaRPr>
          </a:p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r>
              <a:rPr lang="cs-CZ" b="1" dirty="0" smtClean="0">
                <a:solidFill>
                  <a:srgbClr val="FFFFFF"/>
                </a:solidFill>
              </a:rPr>
              <a:t>jazykový typ se určuje podle převažujícího rysu</a:t>
            </a:r>
            <a:endParaRPr lang="de-AT" dirty="0" smtClean="0">
              <a:solidFill>
                <a:srgbClr val="FFFFFF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/>
            <a:r>
              <a:rPr lang="cs-CZ" sz="4000" b="1" u="sng" smtClean="0">
                <a:solidFill>
                  <a:srgbClr val="FFFFFF"/>
                </a:solidFill>
              </a:rPr>
              <a:t>Základní typologické rozdělení</a:t>
            </a:r>
            <a:endParaRPr lang="cs-CZ" sz="4000" b="1" smtClean="0">
              <a:solidFill>
                <a:srgbClr val="FFFFFF"/>
              </a:solidFill>
              <a:cs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077200" cy="4724400"/>
          </a:xfrm>
          <a:noFill/>
        </p:spPr>
        <p:txBody>
          <a:bodyPr/>
          <a:lstStyle/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r>
              <a:rPr lang="cs-CZ" b="1" u="sng" dirty="0" smtClean="0">
                <a:solidFill>
                  <a:srgbClr val="FFFFFF"/>
                </a:solidFill>
                <a:cs typeface="Times New Roman" charset="0"/>
              </a:rPr>
              <a:t>izolační</a:t>
            </a:r>
            <a:r>
              <a:rPr lang="cs-CZ" b="1" dirty="0" smtClean="0">
                <a:solidFill>
                  <a:srgbClr val="FFFFFF"/>
                </a:solidFill>
                <a:cs typeface="Times New Roman" charset="0"/>
              </a:rPr>
              <a:t> (</a:t>
            </a:r>
            <a:r>
              <a:rPr lang="cs-CZ" i="1" dirty="0" err="1" smtClean="0">
                <a:solidFill>
                  <a:srgbClr val="FFFFFF"/>
                </a:solidFill>
                <a:cs typeface="Times New Roman" charset="0"/>
              </a:rPr>
              <a:t>isolierender</a:t>
            </a:r>
            <a:r>
              <a:rPr lang="cs-CZ" i="1" dirty="0" smtClean="0">
                <a:solidFill>
                  <a:srgbClr val="FFFFFF"/>
                </a:solidFill>
                <a:cs typeface="Times New Roman" charset="0"/>
              </a:rPr>
              <a:t> </a:t>
            </a:r>
            <a:r>
              <a:rPr lang="cs-CZ" i="1" dirty="0" err="1" smtClean="0">
                <a:solidFill>
                  <a:srgbClr val="FFFFFF"/>
                </a:solidFill>
                <a:cs typeface="Times New Roman" charset="0"/>
              </a:rPr>
              <a:t>Sprachtyp</a:t>
            </a:r>
            <a:r>
              <a:rPr lang="cs-CZ" b="1" dirty="0" smtClean="0">
                <a:solidFill>
                  <a:srgbClr val="FFFFFF"/>
                </a:solidFill>
                <a:cs typeface="Times New Roman" charset="0"/>
              </a:rPr>
              <a:t>): </a:t>
            </a:r>
            <a:endParaRPr lang="cs-CZ" b="1" dirty="0" smtClean="0">
              <a:solidFill>
                <a:srgbClr val="FFFFFF"/>
              </a:solidFill>
            </a:endParaRPr>
          </a:p>
          <a:p>
            <a:pPr marL="1019175" indent="-457200" eaLnBrk="1" hangingPunct="1">
              <a:buFontTx/>
              <a:buNone/>
              <a:tabLst>
                <a:tab pos="282575" algn="l"/>
              </a:tabLst>
            </a:pPr>
            <a:r>
              <a:rPr lang="cs-CZ" b="1" dirty="0" smtClean="0">
                <a:solidFill>
                  <a:srgbClr val="FFFFFF"/>
                </a:solidFill>
              </a:rPr>
              <a:t>	</a:t>
            </a:r>
            <a:r>
              <a:rPr lang="cs-CZ" sz="2400" dirty="0" smtClean="0">
                <a:solidFill>
                  <a:srgbClr val="FFFFFF"/>
                </a:solidFill>
                <a:cs typeface="Times New Roman" charset="0"/>
              </a:rPr>
              <a:t>bez afixů (předpon, přípon), především jednoslabičná slova, chudá morfologie </a:t>
            </a:r>
          </a:p>
          <a:p>
            <a:pPr marL="1419225" lvl="1" indent="-457200" eaLnBrk="1" hangingPunct="1">
              <a:buFontTx/>
              <a:buNone/>
              <a:tabLst>
                <a:tab pos="282575" algn="l"/>
              </a:tabLst>
            </a:pPr>
            <a:r>
              <a:rPr lang="cs-CZ" sz="2000" dirty="0" smtClean="0">
                <a:solidFill>
                  <a:srgbClr val="FFFFFF"/>
                </a:solidFill>
                <a:cs typeface="Times New Roman" charset="0"/>
              </a:rPr>
              <a:t>(</a:t>
            </a:r>
            <a:r>
              <a:rPr lang="cs-CZ" sz="2000" i="1" dirty="0" smtClean="0">
                <a:solidFill>
                  <a:srgbClr val="FFFFFF"/>
                </a:solidFill>
                <a:cs typeface="Times New Roman" charset="0"/>
              </a:rPr>
              <a:t>čínština</a:t>
            </a:r>
            <a:r>
              <a:rPr lang="cs-CZ" sz="2000" dirty="0" smtClean="0">
                <a:solidFill>
                  <a:srgbClr val="FFFFFF"/>
                </a:solidFill>
                <a:cs typeface="Times New Roman" charset="0"/>
              </a:rPr>
              <a:t>, částečně i </a:t>
            </a:r>
            <a:r>
              <a:rPr lang="cs-CZ" sz="2000" i="1" dirty="0" smtClean="0">
                <a:solidFill>
                  <a:srgbClr val="FFFFFF"/>
                </a:solidFill>
                <a:cs typeface="Times New Roman" charset="0"/>
              </a:rPr>
              <a:t>angličtina </a:t>
            </a:r>
            <a:r>
              <a:rPr lang="cs-CZ" sz="2000" dirty="0" smtClean="0">
                <a:solidFill>
                  <a:srgbClr val="FFFFFF"/>
                </a:solidFill>
                <a:cs typeface="Times New Roman" charset="0"/>
              </a:rPr>
              <a:t>a </a:t>
            </a:r>
            <a:r>
              <a:rPr lang="cs-CZ" sz="2000" i="1" dirty="0" smtClean="0">
                <a:solidFill>
                  <a:srgbClr val="FFFFFF"/>
                </a:solidFill>
                <a:cs typeface="Times New Roman" charset="0"/>
              </a:rPr>
              <a:t>francouzština</a:t>
            </a:r>
            <a:r>
              <a:rPr lang="cs-CZ" sz="2000" dirty="0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dirty="0" smtClean="0">
              <a:solidFill>
                <a:srgbClr val="FFFFFF"/>
              </a:solidFill>
            </a:endParaRPr>
          </a:p>
          <a:p>
            <a:pPr marL="1019175" indent="-457200" eaLnBrk="1" hangingPunct="1">
              <a:buNone/>
              <a:tabLst>
                <a:tab pos="282575" algn="l"/>
              </a:tabLst>
            </a:pPr>
            <a:r>
              <a:rPr lang="cs-CZ" sz="2400" b="1" dirty="0" smtClean="0">
                <a:solidFill>
                  <a:srgbClr val="FFFF00"/>
                </a:solidFill>
              </a:rPr>
              <a:t>    I   do not </a:t>
            </a:r>
            <a:r>
              <a:rPr lang="cs-CZ" sz="2400" b="1" dirty="0" err="1" smtClean="0">
                <a:solidFill>
                  <a:srgbClr val="FFFF00"/>
                </a:solidFill>
              </a:rPr>
              <a:t>get</a:t>
            </a:r>
            <a:r>
              <a:rPr lang="cs-CZ" sz="2400" b="1" dirty="0" smtClean="0">
                <a:solidFill>
                  <a:srgbClr val="FFFF00"/>
                </a:solidFill>
              </a:rPr>
              <a:t> it</a:t>
            </a:r>
            <a:r>
              <a:rPr lang="cs-CZ" sz="2400" dirty="0" smtClean="0">
                <a:solidFill>
                  <a:srgbClr val="FFFF00"/>
                </a:solidFill>
              </a:rPr>
              <a:t>. 	</a:t>
            </a:r>
            <a:r>
              <a:rPr lang="cs-CZ" sz="2400" b="1" dirty="0" smtClean="0">
                <a:solidFill>
                  <a:srgbClr val="FFFF00"/>
                </a:solidFill>
              </a:rPr>
              <a:t>Je  ne </a:t>
            </a:r>
            <a:r>
              <a:rPr lang="cs-CZ" sz="2400" b="1" dirty="0" err="1" smtClean="0">
                <a:solidFill>
                  <a:srgbClr val="FFFF00"/>
                </a:solidFill>
              </a:rPr>
              <a:t>comprends</a:t>
            </a:r>
            <a:r>
              <a:rPr lang="cs-CZ" sz="2400" b="1" dirty="0" smtClean="0">
                <a:solidFill>
                  <a:srgbClr val="FFFF00"/>
                </a:solidFill>
              </a:rPr>
              <a:t> pas.</a:t>
            </a:r>
          </a:p>
          <a:p>
            <a:pPr marL="1019175" indent="-457200" eaLnBrk="1" hangingPunct="1">
              <a:buNone/>
              <a:tabLst>
                <a:tab pos="282575" algn="l"/>
              </a:tabLst>
            </a:pPr>
            <a:r>
              <a:rPr lang="cs-CZ" sz="2400" b="1" dirty="0" err="1" smtClean="0">
                <a:solidFill>
                  <a:srgbClr val="FFFF00"/>
                </a:solidFill>
              </a:rPr>
              <a:t>You</a:t>
            </a:r>
            <a:r>
              <a:rPr lang="cs-CZ" sz="2400" b="1" dirty="0" smtClean="0">
                <a:solidFill>
                  <a:srgbClr val="FFFF00"/>
                </a:solidFill>
              </a:rPr>
              <a:t> do not </a:t>
            </a:r>
            <a:r>
              <a:rPr lang="cs-CZ" sz="2400" b="1" dirty="0" err="1" smtClean="0">
                <a:solidFill>
                  <a:srgbClr val="FFFF00"/>
                </a:solidFill>
              </a:rPr>
              <a:t>get</a:t>
            </a:r>
            <a:r>
              <a:rPr lang="cs-CZ" sz="2400" b="1" dirty="0" smtClean="0">
                <a:solidFill>
                  <a:srgbClr val="FFFF00"/>
                </a:solidFill>
              </a:rPr>
              <a:t> it. 	Tu ne </a:t>
            </a:r>
            <a:r>
              <a:rPr lang="cs-CZ" sz="2400" b="1" dirty="0" err="1" smtClean="0">
                <a:solidFill>
                  <a:srgbClr val="FFFF00"/>
                </a:solidFill>
              </a:rPr>
              <a:t>comprends</a:t>
            </a:r>
            <a:r>
              <a:rPr lang="cs-CZ" sz="2400" b="1" dirty="0" smtClean="0">
                <a:solidFill>
                  <a:srgbClr val="FFFF00"/>
                </a:solidFill>
              </a:rPr>
              <a:t> pas.</a:t>
            </a:r>
            <a:endParaRPr lang="cs-CZ" sz="2400" dirty="0" smtClean="0">
              <a:solidFill>
                <a:srgbClr val="FFFF00"/>
              </a:solidFill>
            </a:endParaRPr>
          </a:p>
          <a:p>
            <a:pPr marL="919163" indent="-533400" eaLnBrk="1" hangingPunct="1">
              <a:buFontTx/>
              <a:buNone/>
              <a:tabLst>
                <a:tab pos="282575" algn="l"/>
              </a:tabLst>
            </a:pPr>
            <a:r>
              <a:rPr lang="cs-CZ" b="1" u="sng" dirty="0" err="1" smtClean="0">
                <a:solidFill>
                  <a:srgbClr val="FFFFFF"/>
                </a:solidFill>
                <a:cs typeface="Times New Roman" charset="0"/>
              </a:rPr>
              <a:t>afigující</a:t>
            </a:r>
            <a:r>
              <a:rPr lang="cs-CZ" b="1" dirty="0" smtClean="0">
                <a:solidFill>
                  <a:srgbClr val="FFFFFF"/>
                </a:solidFill>
                <a:cs typeface="Times New Roman" charset="0"/>
              </a:rPr>
              <a:t> (</a:t>
            </a:r>
            <a:r>
              <a:rPr lang="cs-CZ" i="1" dirty="0" err="1" smtClean="0">
                <a:solidFill>
                  <a:srgbClr val="FFFFFF"/>
                </a:solidFill>
                <a:cs typeface="Times New Roman" charset="0"/>
              </a:rPr>
              <a:t>affigierender</a:t>
            </a:r>
            <a:r>
              <a:rPr lang="cs-CZ" i="1" dirty="0" smtClean="0">
                <a:solidFill>
                  <a:srgbClr val="FFFFFF"/>
                </a:solidFill>
                <a:cs typeface="Times New Roman" charset="0"/>
              </a:rPr>
              <a:t> </a:t>
            </a:r>
            <a:r>
              <a:rPr lang="cs-CZ" i="1" dirty="0" err="1" smtClean="0">
                <a:solidFill>
                  <a:srgbClr val="FFFFFF"/>
                </a:solidFill>
                <a:cs typeface="Times New Roman" charset="0"/>
              </a:rPr>
              <a:t>Sprachtyp</a:t>
            </a:r>
            <a:r>
              <a:rPr lang="cs-CZ" b="1" dirty="0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b="1" dirty="0" smtClean="0">
              <a:solidFill>
                <a:srgbClr val="FFFFFF"/>
              </a:solidFill>
            </a:endParaRPr>
          </a:p>
          <a:p>
            <a:pPr marL="1019175" indent="-457200" eaLnBrk="1" hangingPunct="1">
              <a:buFontTx/>
              <a:buNone/>
              <a:tabLst>
                <a:tab pos="282575" algn="l"/>
              </a:tabLst>
            </a:pPr>
            <a:r>
              <a:rPr lang="cs-CZ" b="1" dirty="0" smtClean="0">
                <a:solidFill>
                  <a:srgbClr val="FFFFFF"/>
                </a:solidFill>
              </a:rPr>
              <a:t>	</a:t>
            </a:r>
            <a:r>
              <a:rPr lang="cs-CZ" sz="2400" dirty="0" smtClean="0">
                <a:solidFill>
                  <a:srgbClr val="FFFFFF"/>
                </a:solidFill>
                <a:cs typeface="Times New Roman" charset="0"/>
              </a:rPr>
              <a:t>s afixy, víceslabičná slova, rozvitá morfologie </a:t>
            </a:r>
          </a:p>
          <a:p>
            <a:pPr marL="1419225" lvl="1" indent="-457200" eaLnBrk="1" hangingPunct="1">
              <a:buFontTx/>
              <a:buNone/>
              <a:tabLst>
                <a:tab pos="282575" algn="l"/>
              </a:tabLst>
            </a:pPr>
            <a:r>
              <a:rPr lang="cs-CZ" sz="2000" dirty="0" smtClean="0">
                <a:solidFill>
                  <a:srgbClr val="FFFFFF"/>
                </a:solidFill>
                <a:cs typeface="Times New Roman" charset="0"/>
              </a:rPr>
              <a:t>(většina evropských jazyků)</a:t>
            </a:r>
            <a:endParaRPr lang="cs-CZ" dirty="0" smtClean="0">
              <a:solidFill>
                <a:srgbClr val="FFFFFF"/>
              </a:solidFill>
            </a:endParaRPr>
          </a:p>
          <a:p>
            <a:pPr marL="1019175" indent="-457200" eaLnBrk="1" hangingPunct="1">
              <a:buFontTx/>
              <a:buNone/>
              <a:tabLst>
                <a:tab pos="282575" algn="l"/>
              </a:tabLst>
            </a:pPr>
            <a:r>
              <a:rPr lang="cs-CZ" sz="2400" b="1" dirty="0" smtClean="0">
                <a:solidFill>
                  <a:srgbClr val="FFFF00"/>
                </a:solidFill>
              </a:rPr>
              <a:t>Nechápu.  	</a:t>
            </a:r>
            <a:r>
              <a:rPr lang="cs-CZ" sz="2400" b="1" dirty="0" err="1" smtClean="0">
                <a:solidFill>
                  <a:srgbClr val="FFFF00"/>
                </a:solidFill>
              </a:rPr>
              <a:t>Nem</a:t>
            </a:r>
            <a:r>
              <a:rPr lang="cs-CZ" sz="2400" b="1" dirty="0" smtClean="0">
                <a:solidFill>
                  <a:srgbClr val="FFFF00"/>
                </a:solidFill>
              </a:rPr>
              <a:t> </a:t>
            </a:r>
            <a:r>
              <a:rPr lang="cs-CZ" sz="2400" b="1" dirty="0" err="1" smtClean="0">
                <a:solidFill>
                  <a:srgbClr val="FFFF00"/>
                </a:solidFill>
              </a:rPr>
              <a:t>értem</a:t>
            </a:r>
            <a:r>
              <a:rPr lang="cs-CZ" sz="2400" b="1" dirty="0" smtClean="0">
                <a:solidFill>
                  <a:srgbClr val="FFFF00"/>
                </a:solidFill>
              </a:rPr>
              <a:t>. 	Non </a:t>
            </a:r>
            <a:r>
              <a:rPr lang="cs-CZ" sz="2400" b="1" dirty="0" err="1" smtClean="0">
                <a:solidFill>
                  <a:srgbClr val="FFFF00"/>
                </a:solidFill>
              </a:rPr>
              <a:t>comprendo</a:t>
            </a:r>
            <a:r>
              <a:rPr lang="cs-CZ" sz="2400" b="1" dirty="0" smtClean="0">
                <a:solidFill>
                  <a:srgbClr val="FFFF00"/>
                </a:solidFill>
              </a:rPr>
              <a:t>.</a:t>
            </a:r>
          </a:p>
          <a:p>
            <a:pPr marL="1019175" indent="-457200" eaLnBrk="1" hangingPunct="1">
              <a:buFontTx/>
              <a:buNone/>
              <a:tabLst>
                <a:tab pos="282575" algn="l"/>
              </a:tabLst>
            </a:pPr>
            <a:r>
              <a:rPr lang="cs-CZ" sz="2400" b="1" dirty="0" err="1" smtClean="0">
                <a:solidFill>
                  <a:srgbClr val="FFFF00"/>
                </a:solidFill>
              </a:rPr>
              <a:t>Necháp</a:t>
            </a:r>
            <a:r>
              <a:rPr lang="cs-CZ" sz="2400" b="1" dirty="0" smtClean="0">
                <a:solidFill>
                  <a:srgbClr val="FFFF00"/>
                </a:solidFill>
              </a:rPr>
              <a:t>?. 	</a:t>
            </a:r>
            <a:r>
              <a:rPr lang="cs-CZ" sz="2400" b="1" dirty="0" err="1" smtClean="0">
                <a:solidFill>
                  <a:srgbClr val="FFFF00"/>
                </a:solidFill>
              </a:rPr>
              <a:t>Nem</a:t>
            </a:r>
            <a:r>
              <a:rPr lang="cs-CZ" sz="2400" b="1" dirty="0" smtClean="0">
                <a:solidFill>
                  <a:srgbClr val="FFFF00"/>
                </a:solidFill>
              </a:rPr>
              <a:t> </a:t>
            </a:r>
            <a:r>
              <a:rPr lang="cs-CZ" sz="2400" b="1" dirty="0" err="1" smtClean="0">
                <a:solidFill>
                  <a:srgbClr val="FFFF00"/>
                </a:solidFill>
              </a:rPr>
              <a:t>értjük</a:t>
            </a:r>
            <a:r>
              <a:rPr lang="cs-CZ" sz="2400" b="1" dirty="0" smtClean="0">
                <a:solidFill>
                  <a:srgbClr val="FFFF00"/>
                </a:solidFill>
              </a:rPr>
              <a:t>.	Non </a:t>
            </a:r>
            <a:r>
              <a:rPr lang="cs-CZ" sz="2400" b="1" dirty="0" err="1" smtClean="0">
                <a:solidFill>
                  <a:srgbClr val="FFFF00"/>
                </a:solidFill>
              </a:rPr>
              <a:t>comprendiamo</a:t>
            </a:r>
            <a:endParaRPr lang="de-AT" sz="24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/>
            <a:r>
              <a:rPr lang="cs-CZ" sz="3600" b="1" u="sng" smtClean="0">
                <a:solidFill>
                  <a:srgbClr val="FFFFFF"/>
                </a:solidFill>
              </a:rPr>
              <a:t>Afigující jazykový typ</a:t>
            </a:r>
            <a:br>
              <a:rPr lang="cs-CZ" sz="3600" b="1" u="sng" smtClean="0">
                <a:solidFill>
                  <a:srgbClr val="FFFFFF"/>
                </a:solidFill>
              </a:rPr>
            </a:br>
            <a:r>
              <a:rPr lang="cs-CZ" sz="3600" b="1" smtClean="0">
                <a:solidFill>
                  <a:srgbClr val="FFFFFF"/>
                </a:solidFill>
                <a:cs typeface="Times New Roman" charset="0"/>
              </a:rPr>
              <a:t>(</a:t>
            </a:r>
            <a:r>
              <a:rPr lang="cs-CZ" sz="3600" i="1" smtClean="0">
                <a:solidFill>
                  <a:srgbClr val="FFFFFF"/>
                </a:solidFill>
                <a:cs typeface="Times New Roman" charset="0"/>
              </a:rPr>
              <a:t>affigierender Sprachtyp</a:t>
            </a:r>
            <a:r>
              <a:rPr lang="cs-CZ" sz="3600" b="1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sz="4000" b="1" smtClean="0">
              <a:solidFill>
                <a:srgbClr val="FFFFFF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077200" cy="5562600"/>
          </a:xfrm>
        </p:spPr>
        <p:txBody>
          <a:bodyPr/>
          <a:lstStyle/>
          <a:p>
            <a:pPr marL="919163" indent="-5334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  <a:defRPr/>
            </a:pPr>
            <a:r>
              <a:rPr lang="cs-CZ" sz="2800" u="sng" dirty="0" smtClean="0">
                <a:solidFill>
                  <a:srgbClr val="FFFFFF"/>
                </a:solidFill>
                <a:cs typeface="Times New Roman" charset="0"/>
              </a:rPr>
              <a:t>aglutinační</a:t>
            </a:r>
            <a:r>
              <a:rPr lang="cs-CZ" sz="2800" dirty="0" smtClean="0">
                <a:solidFill>
                  <a:srgbClr val="FFFFFF"/>
                </a:solidFill>
                <a:cs typeface="Times New Roman" charset="0"/>
              </a:rPr>
              <a:t> (</a:t>
            </a:r>
            <a:r>
              <a:rPr lang="cs-CZ" sz="2800" i="1" dirty="0" err="1" smtClean="0">
                <a:solidFill>
                  <a:srgbClr val="FFFFFF"/>
                </a:solidFill>
                <a:cs typeface="Times New Roman" charset="0"/>
              </a:rPr>
              <a:t>agglutinierender</a:t>
            </a:r>
            <a:r>
              <a:rPr lang="cs-CZ" sz="2800" i="1" dirty="0" smtClean="0">
                <a:solidFill>
                  <a:srgbClr val="FFFFFF"/>
                </a:solidFill>
                <a:cs typeface="Times New Roman" charset="0"/>
              </a:rPr>
              <a:t> </a:t>
            </a:r>
            <a:r>
              <a:rPr lang="cs-CZ" sz="2800" i="1" dirty="0" err="1" smtClean="0">
                <a:solidFill>
                  <a:srgbClr val="FFFFFF"/>
                </a:solidFill>
                <a:cs typeface="Times New Roman" charset="0"/>
              </a:rPr>
              <a:t>Sprachtyp</a:t>
            </a:r>
            <a:r>
              <a:rPr lang="cs-CZ" sz="2800" dirty="0" smtClean="0">
                <a:solidFill>
                  <a:srgbClr val="FFFFFF"/>
                </a:solidFill>
                <a:cs typeface="Times New Roman" charset="0"/>
              </a:rPr>
              <a:t>): </a:t>
            </a:r>
            <a:endParaRPr lang="cs-CZ" sz="2800" dirty="0" smtClean="0">
              <a:solidFill>
                <a:srgbClr val="FFFFFF"/>
              </a:solidFill>
            </a:endParaRPr>
          </a:p>
          <a:p>
            <a:pPr marL="1419225" lvl="1" indent="-4572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  <a:defRPr/>
            </a:pPr>
            <a:r>
              <a:rPr lang="cs-CZ" sz="2400" dirty="0" smtClean="0">
                <a:solidFill>
                  <a:srgbClr val="FFFFFF"/>
                </a:solidFill>
                <a:cs typeface="Times New Roman" charset="0"/>
              </a:rPr>
              <a:t>jeden morfém </a:t>
            </a:r>
            <a:r>
              <a:rPr lang="cs-CZ" sz="2400" dirty="0" smtClean="0">
                <a:solidFill>
                  <a:srgbClr val="FFFFFF"/>
                </a:solidFill>
              </a:rPr>
              <a:t>=</a:t>
            </a:r>
            <a:r>
              <a:rPr lang="cs-CZ" sz="2400" dirty="0" smtClean="0">
                <a:solidFill>
                  <a:srgbClr val="FFFFFF"/>
                </a:solidFill>
                <a:cs typeface="Times New Roman" charset="0"/>
              </a:rPr>
              <a:t> </a:t>
            </a:r>
            <a:r>
              <a:rPr lang="cs-CZ" sz="2400" u="sng" dirty="0" smtClean="0">
                <a:solidFill>
                  <a:srgbClr val="FFFFFF"/>
                </a:solidFill>
                <a:cs typeface="Times New Roman" charset="0"/>
              </a:rPr>
              <a:t>jen jedn</a:t>
            </a:r>
            <a:r>
              <a:rPr lang="cs-CZ" sz="2400" u="sng" dirty="0" smtClean="0">
                <a:solidFill>
                  <a:srgbClr val="FFFFFF"/>
                </a:solidFill>
              </a:rPr>
              <a:t>a</a:t>
            </a:r>
            <a:r>
              <a:rPr lang="cs-CZ" sz="2400" dirty="0" smtClean="0">
                <a:solidFill>
                  <a:srgbClr val="FFFFFF"/>
                </a:solidFill>
                <a:cs typeface="Times New Roman" charset="0"/>
              </a:rPr>
              <a:t> kategori</a:t>
            </a:r>
            <a:r>
              <a:rPr lang="cs-CZ" sz="2400" dirty="0" smtClean="0">
                <a:solidFill>
                  <a:srgbClr val="FFFFFF"/>
                </a:solidFill>
              </a:rPr>
              <a:t>e</a:t>
            </a:r>
          </a:p>
          <a:p>
            <a:pPr marL="1419225" lvl="1" indent="-4572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  <a:defRPr/>
            </a:pPr>
            <a:r>
              <a:rPr lang="cs-CZ" sz="2400" dirty="0" smtClean="0">
                <a:solidFill>
                  <a:srgbClr val="FFFF00"/>
                </a:solidFill>
              </a:rPr>
              <a:t>vesel</a:t>
            </a:r>
          </a:p>
          <a:p>
            <a:pPr marL="1419225" lvl="1" indent="-4572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  <a:defRPr/>
            </a:pPr>
            <a:r>
              <a:rPr lang="cs-CZ" sz="2400" dirty="0" smtClean="0">
                <a:solidFill>
                  <a:srgbClr val="FFFF00"/>
                </a:solidFill>
              </a:rPr>
              <a:t>vesel-</a:t>
            </a:r>
            <a:r>
              <a:rPr lang="cs-CZ" sz="2400" dirty="0" err="1" smtClean="0">
                <a:solidFill>
                  <a:srgbClr val="FFFF00"/>
                </a:solidFill>
              </a:rPr>
              <a:t>ejší</a:t>
            </a:r>
            <a:r>
              <a:rPr lang="cs-CZ" sz="2400" dirty="0" smtClean="0">
                <a:solidFill>
                  <a:srgbClr val="FFFFFF"/>
                </a:solidFill>
              </a:rPr>
              <a:t> (komparativ)</a:t>
            </a:r>
          </a:p>
          <a:p>
            <a:pPr marL="1419225" lvl="1" indent="-4572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  <a:defRPr/>
            </a:pPr>
            <a:r>
              <a:rPr lang="cs-CZ" sz="2400" dirty="0" smtClean="0">
                <a:solidFill>
                  <a:srgbClr val="FFFF00"/>
                </a:solidFill>
              </a:rPr>
              <a:t>vesel-</a:t>
            </a:r>
            <a:r>
              <a:rPr lang="cs-CZ" sz="2400" dirty="0" err="1" smtClean="0">
                <a:solidFill>
                  <a:srgbClr val="FFFF00"/>
                </a:solidFill>
              </a:rPr>
              <a:t>ejší</a:t>
            </a:r>
            <a:r>
              <a:rPr lang="cs-CZ" sz="2400" dirty="0" smtClean="0">
                <a:solidFill>
                  <a:srgbClr val="FFFF00"/>
                </a:solidFill>
              </a:rPr>
              <a:t>-mi</a:t>
            </a:r>
            <a:r>
              <a:rPr lang="cs-CZ" sz="2400" dirty="0" smtClean="0">
                <a:solidFill>
                  <a:srgbClr val="FFFFFF"/>
                </a:solidFill>
              </a:rPr>
              <a:t> (komparativ) (instrumentál)</a:t>
            </a:r>
          </a:p>
          <a:p>
            <a:pPr marL="1419225" lvl="1" indent="-4572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  <a:defRPr/>
            </a:pPr>
            <a:r>
              <a:rPr lang="cs-CZ" sz="2400" dirty="0" smtClean="0">
                <a:solidFill>
                  <a:srgbClr val="FFFF00"/>
                </a:solidFill>
              </a:rPr>
              <a:t>ne-vy-na-chvál-it</a:t>
            </a:r>
          </a:p>
          <a:p>
            <a:pPr marL="1419225" lvl="1" indent="-4572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  <a:defRPr/>
            </a:pPr>
            <a:endParaRPr lang="cs-CZ" sz="2400" dirty="0" smtClean="0">
              <a:solidFill>
                <a:srgbClr val="FFFFFF"/>
              </a:solidFill>
            </a:endParaRPr>
          </a:p>
          <a:p>
            <a:pPr marL="1419225" lvl="1" indent="-4572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  <a:defRPr/>
            </a:pPr>
            <a:r>
              <a:rPr lang="cs-CZ" sz="2400" dirty="0" err="1" smtClean="0">
                <a:solidFill>
                  <a:srgbClr val="FFFF00"/>
                </a:solidFill>
                <a:cs typeface="Times New Roman" charset="0"/>
              </a:rPr>
              <a:t>Kind</a:t>
            </a:r>
            <a:endParaRPr lang="cs-CZ" sz="2400" dirty="0" smtClean="0">
              <a:solidFill>
                <a:srgbClr val="FFFF00"/>
              </a:solidFill>
            </a:endParaRPr>
          </a:p>
          <a:p>
            <a:pPr marL="1419225" lvl="1" indent="-4572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  <a:defRPr/>
            </a:pPr>
            <a:r>
              <a:rPr lang="cs-CZ" sz="2400" dirty="0" err="1" smtClean="0">
                <a:solidFill>
                  <a:srgbClr val="FFFF00"/>
                </a:solidFill>
                <a:cs typeface="Times New Roman" charset="0"/>
              </a:rPr>
              <a:t>Kind</a:t>
            </a:r>
            <a:r>
              <a:rPr lang="cs-CZ" sz="2400" dirty="0" smtClean="0">
                <a:solidFill>
                  <a:srgbClr val="FFFF00"/>
                </a:solidFill>
                <a:cs typeface="Times New Roman" charset="0"/>
              </a:rPr>
              <a:t>-</a:t>
            </a:r>
            <a:r>
              <a:rPr lang="cs-CZ" sz="2400" dirty="0" err="1" smtClean="0">
                <a:solidFill>
                  <a:srgbClr val="FFFF00"/>
                </a:solidFill>
                <a:cs typeface="Times New Roman" charset="0"/>
              </a:rPr>
              <a:t>er</a:t>
            </a:r>
            <a:r>
              <a:rPr lang="cs-CZ" sz="2400" dirty="0" smtClean="0">
                <a:solidFill>
                  <a:srgbClr val="FFFFFF"/>
                </a:solidFill>
                <a:cs typeface="Times New Roman" charset="0"/>
              </a:rPr>
              <a:t> (pl</a:t>
            </a:r>
            <a:r>
              <a:rPr lang="cs-CZ" sz="2400" dirty="0" smtClean="0">
                <a:solidFill>
                  <a:srgbClr val="FFFFFF"/>
                </a:solidFill>
              </a:rPr>
              <a:t>urál</a:t>
            </a:r>
            <a:r>
              <a:rPr lang="cs-CZ" sz="2400" dirty="0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sz="2400" dirty="0" smtClean="0">
              <a:solidFill>
                <a:srgbClr val="FFFFFF"/>
              </a:solidFill>
            </a:endParaRPr>
          </a:p>
          <a:p>
            <a:pPr marL="1419225" lvl="1" indent="-4572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  <a:defRPr/>
            </a:pPr>
            <a:r>
              <a:rPr lang="cs-CZ" sz="2400" dirty="0" err="1" smtClean="0">
                <a:solidFill>
                  <a:srgbClr val="FFFF00"/>
                </a:solidFill>
                <a:cs typeface="Times New Roman" charset="0"/>
              </a:rPr>
              <a:t>Kind</a:t>
            </a:r>
            <a:r>
              <a:rPr lang="cs-CZ" sz="2400" dirty="0" smtClean="0">
                <a:solidFill>
                  <a:srgbClr val="FFFF00"/>
                </a:solidFill>
                <a:cs typeface="Times New Roman" charset="0"/>
              </a:rPr>
              <a:t>-</a:t>
            </a:r>
            <a:r>
              <a:rPr lang="cs-CZ" sz="2400" dirty="0" err="1" smtClean="0">
                <a:solidFill>
                  <a:srgbClr val="FFFF00"/>
                </a:solidFill>
                <a:cs typeface="Times New Roman" charset="0"/>
              </a:rPr>
              <a:t>er</a:t>
            </a:r>
            <a:r>
              <a:rPr lang="cs-CZ" sz="2400" dirty="0" smtClean="0">
                <a:solidFill>
                  <a:srgbClr val="FFFF00"/>
                </a:solidFill>
                <a:cs typeface="Times New Roman" charset="0"/>
              </a:rPr>
              <a:t>-n</a:t>
            </a:r>
            <a:r>
              <a:rPr lang="cs-CZ" sz="2400" dirty="0" smtClean="0">
                <a:solidFill>
                  <a:srgbClr val="FFFFFF"/>
                </a:solidFill>
                <a:cs typeface="Times New Roman" charset="0"/>
              </a:rPr>
              <a:t> (pl</a:t>
            </a:r>
            <a:r>
              <a:rPr lang="cs-CZ" sz="2400" dirty="0" smtClean="0">
                <a:solidFill>
                  <a:srgbClr val="FFFFFF"/>
                </a:solidFill>
              </a:rPr>
              <a:t>urál</a:t>
            </a:r>
            <a:r>
              <a:rPr lang="cs-CZ" sz="2400" dirty="0" smtClean="0">
                <a:solidFill>
                  <a:srgbClr val="FFFFFF"/>
                </a:solidFill>
                <a:cs typeface="Times New Roman" charset="0"/>
              </a:rPr>
              <a:t>) (dat</a:t>
            </a:r>
            <a:r>
              <a:rPr lang="cs-CZ" sz="2400" dirty="0" smtClean="0">
                <a:solidFill>
                  <a:srgbClr val="FFFFFF"/>
                </a:solidFill>
              </a:rPr>
              <a:t>iv</a:t>
            </a:r>
            <a:r>
              <a:rPr lang="cs-CZ" sz="2400" dirty="0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sz="2400" dirty="0" smtClean="0">
              <a:solidFill>
                <a:srgbClr val="FFFFFF"/>
              </a:solidFill>
            </a:endParaRPr>
          </a:p>
          <a:p>
            <a:pPr marL="1419225" lvl="1" indent="-4572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  <a:defRPr/>
            </a:pPr>
            <a:endParaRPr lang="cs-CZ" sz="2400" dirty="0" smtClean="0">
              <a:solidFill>
                <a:srgbClr val="FFFFFF"/>
              </a:solidFill>
            </a:endParaRPr>
          </a:p>
          <a:p>
            <a:pPr marL="1419225" lvl="1" indent="-4572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  <a:defRPr/>
            </a:pPr>
            <a:r>
              <a:rPr lang="cs-CZ" sz="2400" dirty="0" err="1" smtClean="0">
                <a:solidFill>
                  <a:srgbClr val="FFFF00"/>
                </a:solidFill>
                <a:cs typeface="Times New Roman" charset="0"/>
              </a:rPr>
              <a:t>ház</a:t>
            </a:r>
            <a:r>
              <a:rPr lang="cs-CZ" sz="2400" dirty="0" smtClean="0">
                <a:solidFill>
                  <a:srgbClr val="FFFF00"/>
                </a:solidFill>
                <a:cs typeface="Times New Roman" charset="0"/>
              </a:rPr>
              <a:t> – </a:t>
            </a:r>
            <a:r>
              <a:rPr lang="cs-CZ" sz="2400" dirty="0" err="1" smtClean="0">
                <a:solidFill>
                  <a:srgbClr val="FFFF00"/>
                </a:solidFill>
                <a:cs typeface="Times New Roman" charset="0"/>
              </a:rPr>
              <a:t>ház</a:t>
            </a:r>
            <a:r>
              <a:rPr lang="cs-CZ" sz="2400" dirty="0" smtClean="0">
                <a:solidFill>
                  <a:srgbClr val="FFFF00"/>
                </a:solidFill>
              </a:rPr>
              <a:t>-</a:t>
            </a:r>
            <a:r>
              <a:rPr lang="cs-CZ" sz="2400" dirty="0" err="1" smtClean="0">
                <a:solidFill>
                  <a:srgbClr val="FFFF00"/>
                </a:solidFill>
                <a:cs typeface="Times New Roman" charset="0"/>
              </a:rPr>
              <a:t>ak</a:t>
            </a:r>
            <a:r>
              <a:rPr lang="cs-CZ" sz="2400" dirty="0" smtClean="0">
                <a:solidFill>
                  <a:srgbClr val="FFFF00"/>
                </a:solidFill>
                <a:cs typeface="Times New Roman" charset="0"/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cs typeface="Times New Roman" charset="0"/>
              </a:rPr>
              <a:t>(pl</a:t>
            </a:r>
            <a:r>
              <a:rPr lang="cs-CZ" sz="2400" dirty="0" smtClean="0">
                <a:solidFill>
                  <a:srgbClr val="FFFFFF"/>
                </a:solidFill>
              </a:rPr>
              <a:t>urál</a:t>
            </a:r>
            <a:r>
              <a:rPr lang="cs-CZ" sz="2400" dirty="0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sz="2400" dirty="0" smtClean="0">
              <a:solidFill>
                <a:srgbClr val="FFFFFF"/>
              </a:solidFill>
            </a:endParaRPr>
          </a:p>
          <a:p>
            <a:pPr marL="1419225" lvl="1" indent="-4572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  <a:defRPr/>
            </a:pPr>
            <a:r>
              <a:rPr lang="cs-CZ" sz="2400" dirty="0" err="1" smtClean="0">
                <a:solidFill>
                  <a:srgbClr val="FFFF00"/>
                </a:solidFill>
                <a:cs typeface="Times New Roman" charset="0"/>
              </a:rPr>
              <a:t>ház</a:t>
            </a:r>
            <a:r>
              <a:rPr lang="cs-CZ" sz="2400" dirty="0" smtClean="0">
                <a:solidFill>
                  <a:srgbClr val="FFFF00"/>
                </a:solidFill>
              </a:rPr>
              <a:t> – </a:t>
            </a:r>
            <a:r>
              <a:rPr lang="cs-CZ" sz="2400" dirty="0" err="1" smtClean="0">
                <a:solidFill>
                  <a:srgbClr val="FFFF00"/>
                </a:solidFill>
                <a:cs typeface="Times New Roman" charset="0"/>
              </a:rPr>
              <a:t>ak</a:t>
            </a:r>
            <a:r>
              <a:rPr lang="cs-CZ" sz="2400" dirty="0" smtClean="0">
                <a:solidFill>
                  <a:srgbClr val="FFFF00"/>
                </a:solidFill>
              </a:rPr>
              <a:t>- </a:t>
            </a:r>
            <a:r>
              <a:rPr lang="cs-CZ" sz="2400" dirty="0" err="1" smtClean="0">
                <a:solidFill>
                  <a:srgbClr val="FFFF00"/>
                </a:solidFill>
              </a:rPr>
              <a:t>ra</a:t>
            </a:r>
            <a:r>
              <a:rPr lang="cs-CZ" sz="2400" dirty="0" smtClean="0">
                <a:solidFill>
                  <a:srgbClr val="FFFF00"/>
                </a:solidFill>
                <a:cs typeface="Times New Roman" charset="0"/>
              </a:rPr>
              <a:t> </a:t>
            </a:r>
            <a:r>
              <a:rPr lang="cs-CZ" sz="2400" dirty="0" smtClean="0">
                <a:solidFill>
                  <a:srgbClr val="FFFF00"/>
                </a:solidFill>
              </a:rPr>
              <a:t> </a:t>
            </a:r>
            <a:r>
              <a:rPr lang="cs-CZ" sz="2400" dirty="0" smtClean="0">
                <a:solidFill>
                  <a:srgbClr val="FFFFFF"/>
                </a:solidFill>
                <a:cs typeface="Times New Roman" charset="0"/>
              </a:rPr>
              <a:t>(pl</a:t>
            </a:r>
            <a:r>
              <a:rPr lang="cs-CZ" sz="2400" dirty="0" smtClean="0">
                <a:solidFill>
                  <a:srgbClr val="FFFFFF"/>
                </a:solidFill>
              </a:rPr>
              <a:t>urál</a:t>
            </a:r>
            <a:r>
              <a:rPr lang="cs-CZ" sz="2400" dirty="0" smtClean="0">
                <a:solidFill>
                  <a:srgbClr val="FFFFFF"/>
                </a:solidFill>
                <a:cs typeface="Times New Roman" charset="0"/>
              </a:rPr>
              <a:t>) (</a:t>
            </a:r>
            <a:r>
              <a:rPr lang="cs-CZ" sz="2400" dirty="0" smtClean="0">
                <a:solidFill>
                  <a:srgbClr val="FFFFFF"/>
                </a:solidFill>
              </a:rPr>
              <a:t>směr</a:t>
            </a:r>
            <a:r>
              <a:rPr lang="cs-CZ" sz="2400" dirty="0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de-AT" sz="2400" b="1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pPr eaLnBrk="1" hangingPunct="1"/>
            <a:r>
              <a:rPr lang="cs-CZ" sz="3600" b="1" u="sng" smtClean="0">
                <a:solidFill>
                  <a:srgbClr val="FFFFFF"/>
                </a:solidFill>
              </a:rPr>
              <a:t>Afigující jazykový typ</a:t>
            </a:r>
            <a:br>
              <a:rPr lang="cs-CZ" sz="3600" b="1" u="sng" smtClean="0">
                <a:solidFill>
                  <a:srgbClr val="FFFFFF"/>
                </a:solidFill>
              </a:rPr>
            </a:br>
            <a:r>
              <a:rPr lang="cs-CZ" sz="3600" b="1" smtClean="0">
                <a:solidFill>
                  <a:srgbClr val="FFFFFF"/>
                </a:solidFill>
                <a:cs typeface="Times New Roman" charset="0"/>
              </a:rPr>
              <a:t>(</a:t>
            </a:r>
            <a:r>
              <a:rPr lang="cs-CZ" sz="3600" i="1" smtClean="0">
                <a:solidFill>
                  <a:srgbClr val="FFFFFF"/>
                </a:solidFill>
                <a:cs typeface="Times New Roman" charset="0"/>
              </a:rPr>
              <a:t>affigierender Sprachtyp</a:t>
            </a:r>
            <a:r>
              <a:rPr lang="cs-CZ" sz="3600" b="1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sz="4000" b="1" smtClean="0">
              <a:solidFill>
                <a:srgbClr val="FFFFFF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077200" cy="5257800"/>
          </a:xfrm>
          <a:noFill/>
        </p:spPr>
        <p:txBody>
          <a:bodyPr/>
          <a:lstStyle/>
          <a:p>
            <a:pPr marL="919163" indent="-5334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endParaRPr lang="cs-CZ" sz="2400" u="sng" dirty="0" smtClean="0">
              <a:solidFill>
                <a:srgbClr val="FFFFFF"/>
              </a:solidFill>
            </a:endParaRPr>
          </a:p>
          <a:p>
            <a:pPr marL="919163" indent="-5334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400" u="sng" dirty="0" smtClean="0">
                <a:solidFill>
                  <a:srgbClr val="FFFFFF"/>
                </a:solidFill>
                <a:cs typeface="Times New Roman" charset="0"/>
              </a:rPr>
              <a:t>flexivní</a:t>
            </a:r>
            <a:r>
              <a:rPr lang="cs-CZ" sz="2400" dirty="0" smtClean="0">
                <a:solidFill>
                  <a:srgbClr val="FFFFFF"/>
                </a:solidFill>
                <a:cs typeface="Times New Roman" charset="0"/>
              </a:rPr>
              <a:t> (</a:t>
            </a:r>
            <a:r>
              <a:rPr lang="cs-CZ" sz="2400" i="1" dirty="0" err="1" smtClean="0">
                <a:solidFill>
                  <a:srgbClr val="FFFFFF"/>
                </a:solidFill>
                <a:cs typeface="Times New Roman" charset="0"/>
              </a:rPr>
              <a:t>flektierender</a:t>
            </a:r>
            <a:r>
              <a:rPr lang="cs-CZ" sz="2400" i="1" dirty="0" smtClean="0">
                <a:solidFill>
                  <a:srgbClr val="FFFFFF"/>
                </a:solidFill>
                <a:cs typeface="Times New Roman" charset="0"/>
              </a:rPr>
              <a:t> </a:t>
            </a:r>
            <a:r>
              <a:rPr lang="cs-CZ" sz="2400" i="1" dirty="0" err="1" smtClean="0">
                <a:solidFill>
                  <a:srgbClr val="FFFFFF"/>
                </a:solidFill>
                <a:cs typeface="Times New Roman" charset="0"/>
              </a:rPr>
              <a:t>Sprachtyp</a:t>
            </a:r>
            <a:r>
              <a:rPr lang="cs-CZ" sz="2400" dirty="0" smtClean="0">
                <a:solidFill>
                  <a:srgbClr val="FFFFFF"/>
                </a:solidFill>
                <a:cs typeface="Times New Roman" charset="0"/>
              </a:rPr>
              <a:t>): </a:t>
            </a:r>
            <a:endParaRPr lang="cs-CZ" sz="2400" dirty="0" smtClean="0">
              <a:solidFill>
                <a:srgbClr val="FFFFFF"/>
              </a:solidFill>
            </a:endParaRPr>
          </a:p>
          <a:p>
            <a:pPr marL="1419225" lvl="1" indent="-4572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000" dirty="0" smtClean="0">
                <a:solidFill>
                  <a:srgbClr val="FFFFFF"/>
                </a:solidFill>
                <a:cs typeface="Times New Roman" charset="0"/>
              </a:rPr>
              <a:t>jeden morfém =</a:t>
            </a:r>
            <a:r>
              <a:rPr lang="cs-CZ" sz="2000" dirty="0" smtClean="0">
                <a:solidFill>
                  <a:srgbClr val="FFFFFF"/>
                </a:solidFill>
              </a:rPr>
              <a:t> i</a:t>
            </a:r>
            <a:r>
              <a:rPr lang="cs-CZ" sz="2000" dirty="0" smtClean="0">
                <a:solidFill>
                  <a:srgbClr val="FFFFFF"/>
                </a:solidFill>
                <a:cs typeface="Times New Roman" charset="0"/>
              </a:rPr>
              <a:t> více kategorií (synkretismus): </a:t>
            </a:r>
            <a:endParaRPr lang="cs-CZ" sz="2000" dirty="0" smtClean="0">
              <a:solidFill>
                <a:srgbClr val="FFFFFF"/>
              </a:solidFill>
            </a:endParaRPr>
          </a:p>
          <a:p>
            <a:pPr marL="919163" indent="-5334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400" dirty="0" smtClean="0">
                <a:solidFill>
                  <a:srgbClr val="FFFFFF"/>
                </a:solidFill>
              </a:rPr>
              <a:t>	sufix </a:t>
            </a:r>
            <a:r>
              <a:rPr lang="cs-CZ" sz="2400" i="1" dirty="0" smtClean="0">
                <a:solidFill>
                  <a:srgbClr val="FFFF00"/>
                </a:solidFill>
              </a:rPr>
              <a:t>–e</a:t>
            </a:r>
            <a:r>
              <a:rPr lang="cs-CZ" sz="2400" dirty="0" smtClean="0">
                <a:solidFill>
                  <a:srgbClr val="FFFFFF"/>
                </a:solidFill>
              </a:rPr>
              <a:t> 			der</a:t>
            </a:r>
          </a:p>
          <a:p>
            <a:pPr marL="1819275" lvl="2" indent="-3810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1800" dirty="0" smtClean="0">
                <a:solidFill>
                  <a:srgbClr val="FFFF00"/>
                </a:solidFill>
              </a:rPr>
              <a:t>les</a:t>
            </a:r>
            <a:r>
              <a:rPr lang="cs-CZ" sz="1800" u="sng" dirty="0" smtClean="0">
                <a:solidFill>
                  <a:srgbClr val="FFFF00"/>
                </a:solidFill>
              </a:rPr>
              <a:t>e</a:t>
            </a:r>
            <a:r>
              <a:rPr lang="cs-CZ" sz="1800" dirty="0" smtClean="0">
                <a:solidFill>
                  <a:srgbClr val="FFFFFF"/>
                </a:solidFill>
              </a:rPr>
              <a:t> – 1.os., </a:t>
            </a:r>
            <a:r>
              <a:rPr lang="cs-CZ" sz="1800" dirty="0" err="1" smtClean="0">
                <a:solidFill>
                  <a:srgbClr val="FFFFFF"/>
                </a:solidFill>
              </a:rPr>
              <a:t>sg</a:t>
            </a:r>
            <a:r>
              <a:rPr lang="cs-CZ" sz="1800" dirty="0" smtClean="0">
                <a:solidFill>
                  <a:srgbClr val="FFFFFF"/>
                </a:solidFill>
              </a:rPr>
              <a:t>. 		člen, vztažné </a:t>
            </a:r>
            <a:r>
              <a:rPr lang="cs-CZ" sz="1800" dirty="0" err="1" smtClean="0">
                <a:solidFill>
                  <a:srgbClr val="FFFFFF"/>
                </a:solidFill>
              </a:rPr>
              <a:t>zájméno</a:t>
            </a:r>
            <a:endParaRPr lang="cs-CZ" sz="1800" dirty="0" smtClean="0">
              <a:solidFill>
                <a:srgbClr val="FFFFFF"/>
              </a:solidFill>
            </a:endParaRPr>
          </a:p>
          <a:p>
            <a:pPr marL="1419225" lvl="1" indent="-4572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400" dirty="0" smtClean="0">
                <a:solidFill>
                  <a:srgbClr val="FFFFFF"/>
                </a:solidFill>
              </a:rPr>
              <a:t>sufix </a:t>
            </a:r>
            <a:r>
              <a:rPr lang="cs-CZ" sz="2400" i="1" dirty="0" smtClean="0">
                <a:solidFill>
                  <a:srgbClr val="FFFF00"/>
                </a:solidFill>
              </a:rPr>
              <a:t>–m</a:t>
            </a:r>
            <a:r>
              <a:rPr lang="cs-CZ" sz="2400" dirty="0" smtClean="0">
                <a:solidFill>
                  <a:srgbClr val="FFFFFF"/>
                </a:solidFill>
              </a:rPr>
              <a:t>			</a:t>
            </a:r>
          </a:p>
          <a:p>
            <a:pPr marL="1819275" lvl="2" indent="-3810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1800" dirty="0" smtClean="0">
                <a:solidFill>
                  <a:srgbClr val="FFFF00"/>
                </a:solidFill>
              </a:rPr>
              <a:t>jí</a:t>
            </a:r>
            <a:r>
              <a:rPr lang="cs-CZ" sz="1800" u="sng" dirty="0" smtClean="0">
                <a:solidFill>
                  <a:srgbClr val="FFFF00"/>
                </a:solidFill>
              </a:rPr>
              <a:t>m</a:t>
            </a:r>
            <a:r>
              <a:rPr lang="cs-CZ" sz="1800" dirty="0" smtClean="0">
                <a:solidFill>
                  <a:srgbClr val="FFFFFF"/>
                </a:solidFill>
              </a:rPr>
              <a:t> – 1.os., </a:t>
            </a:r>
            <a:r>
              <a:rPr lang="cs-CZ" sz="1800" dirty="0" err="1" smtClean="0">
                <a:solidFill>
                  <a:srgbClr val="FFFFFF"/>
                </a:solidFill>
              </a:rPr>
              <a:t>sg</a:t>
            </a:r>
            <a:r>
              <a:rPr lang="cs-CZ" sz="1800" dirty="0" smtClean="0">
                <a:solidFill>
                  <a:srgbClr val="FFFFFF"/>
                </a:solidFill>
              </a:rPr>
              <a:t>.</a:t>
            </a:r>
          </a:p>
          <a:p>
            <a:pPr marL="1419225" lvl="1" indent="-4572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400" dirty="0" smtClean="0">
                <a:solidFill>
                  <a:srgbClr val="FFFFFF"/>
                </a:solidFill>
              </a:rPr>
              <a:t>sufix </a:t>
            </a:r>
            <a:r>
              <a:rPr lang="cs-CZ" sz="2400" i="1" dirty="0" smtClean="0">
                <a:solidFill>
                  <a:srgbClr val="FFFF00"/>
                </a:solidFill>
                <a:cs typeface="Times New Roman" charset="0"/>
              </a:rPr>
              <a:t>–</a:t>
            </a:r>
            <a:r>
              <a:rPr lang="cs-CZ" sz="2400" i="1" dirty="0" err="1" smtClean="0">
                <a:solidFill>
                  <a:srgbClr val="FFFF00"/>
                </a:solidFill>
                <a:cs typeface="Times New Roman" charset="0"/>
              </a:rPr>
              <a:t>er</a:t>
            </a:r>
            <a:endParaRPr lang="cs-CZ" sz="2400" b="1" dirty="0" smtClean="0">
              <a:solidFill>
                <a:srgbClr val="FFFFFF"/>
              </a:solidFill>
            </a:endParaRPr>
          </a:p>
          <a:p>
            <a:pPr marL="1819275" lvl="2" indent="-3810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1800" dirty="0" smtClean="0">
                <a:solidFill>
                  <a:srgbClr val="FFFFFF"/>
                </a:solidFill>
                <a:cs typeface="Times New Roman" charset="0"/>
              </a:rPr>
              <a:t>plurál: </a:t>
            </a:r>
            <a:r>
              <a:rPr lang="cs-CZ" sz="1800" dirty="0" err="1" smtClean="0">
                <a:solidFill>
                  <a:srgbClr val="FFFF00"/>
                </a:solidFill>
                <a:cs typeface="Times New Roman" charset="0"/>
              </a:rPr>
              <a:t>Büch</a:t>
            </a:r>
            <a:r>
              <a:rPr lang="cs-CZ" sz="1800" dirty="0" smtClean="0">
                <a:solidFill>
                  <a:srgbClr val="FFFF00"/>
                </a:solidFill>
                <a:cs typeface="Times New Roman" charset="0"/>
              </a:rPr>
              <a:t>-</a:t>
            </a:r>
            <a:r>
              <a:rPr lang="cs-CZ" sz="1800" dirty="0" err="1" smtClean="0">
                <a:solidFill>
                  <a:srgbClr val="FFFF00"/>
                </a:solidFill>
                <a:cs typeface="Times New Roman" charset="0"/>
              </a:rPr>
              <a:t>er</a:t>
            </a:r>
            <a:r>
              <a:rPr lang="cs-CZ" sz="1800" dirty="0" smtClean="0">
                <a:solidFill>
                  <a:srgbClr val="FFFFFF"/>
                </a:solidFill>
                <a:cs typeface="Times New Roman" charset="0"/>
              </a:rPr>
              <a:t>, </a:t>
            </a:r>
            <a:endParaRPr lang="cs-CZ" sz="1800" dirty="0" smtClean="0">
              <a:solidFill>
                <a:srgbClr val="FFFFFF"/>
              </a:solidFill>
            </a:endParaRPr>
          </a:p>
          <a:p>
            <a:pPr marL="1819275" lvl="2" indent="-3810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1800" dirty="0" smtClean="0">
                <a:solidFill>
                  <a:srgbClr val="FFFFFF"/>
                </a:solidFill>
                <a:cs typeface="Times New Roman" charset="0"/>
              </a:rPr>
              <a:t>odvozenina: </a:t>
            </a:r>
            <a:r>
              <a:rPr lang="cs-CZ" sz="1800" dirty="0" err="1" smtClean="0">
                <a:solidFill>
                  <a:srgbClr val="FFFF00"/>
                </a:solidFill>
                <a:cs typeface="Times New Roman" charset="0"/>
              </a:rPr>
              <a:t>Lehr</a:t>
            </a:r>
            <a:r>
              <a:rPr lang="cs-CZ" sz="1800" dirty="0" smtClean="0">
                <a:solidFill>
                  <a:srgbClr val="FFFF00"/>
                </a:solidFill>
                <a:cs typeface="Times New Roman" charset="0"/>
              </a:rPr>
              <a:t>-</a:t>
            </a:r>
            <a:r>
              <a:rPr lang="cs-CZ" sz="1800" dirty="0" err="1" smtClean="0">
                <a:solidFill>
                  <a:srgbClr val="FFFF00"/>
                </a:solidFill>
                <a:cs typeface="Times New Roman" charset="0"/>
              </a:rPr>
              <a:t>er</a:t>
            </a:r>
            <a:endParaRPr lang="cs-CZ" sz="1800" dirty="0" smtClean="0">
              <a:solidFill>
                <a:srgbClr val="FFFF00"/>
              </a:solidFill>
            </a:endParaRPr>
          </a:p>
          <a:p>
            <a:pPr marL="1819275" lvl="2" indent="-3810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1800" dirty="0" smtClean="0">
                <a:solidFill>
                  <a:srgbClr val="FFFFFF"/>
                </a:solidFill>
                <a:cs typeface="Times New Roman" charset="0"/>
              </a:rPr>
              <a:t>2.</a:t>
            </a:r>
            <a:r>
              <a:rPr lang="cs-CZ" sz="1800" dirty="0" smtClean="0">
                <a:solidFill>
                  <a:srgbClr val="FFFFFF"/>
                </a:solidFill>
              </a:rPr>
              <a:t> </a:t>
            </a:r>
            <a:r>
              <a:rPr lang="cs-CZ" sz="1800" dirty="0" smtClean="0">
                <a:solidFill>
                  <a:srgbClr val="FFFFFF"/>
                </a:solidFill>
                <a:cs typeface="Times New Roman" charset="0"/>
              </a:rPr>
              <a:t>stupeň: </a:t>
            </a:r>
            <a:r>
              <a:rPr lang="cs-CZ" sz="1800" dirty="0" err="1" smtClean="0">
                <a:solidFill>
                  <a:srgbClr val="FFFF00"/>
                </a:solidFill>
                <a:cs typeface="Times New Roman" charset="0"/>
              </a:rPr>
              <a:t>schön</a:t>
            </a:r>
            <a:r>
              <a:rPr lang="cs-CZ" sz="1800" dirty="0" smtClean="0">
                <a:solidFill>
                  <a:srgbClr val="FFFF00"/>
                </a:solidFill>
                <a:cs typeface="Times New Roman" charset="0"/>
              </a:rPr>
              <a:t>-</a:t>
            </a:r>
            <a:r>
              <a:rPr lang="cs-CZ" sz="1800" dirty="0" err="1" smtClean="0">
                <a:solidFill>
                  <a:srgbClr val="FFFF00"/>
                </a:solidFill>
                <a:cs typeface="Times New Roman" charset="0"/>
              </a:rPr>
              <a:t>er</a:t>
            </a:r>
            <a:r>
              <a:rPr lang="cs-CZ" sz="1800" dirty="0" smtClean="0">
                <a:solidFill>
                  <a:srgbClr val="FFFFFF"/>
                </a:solidFill>
                <a:cs typeface="Times New Roman" charset="0"/>
              </a:rPr>
              <a:t> </a:t>
            </a:r>
            <a:endParaRPr lang="cs-CZ" sz="1800" dirty="0" smtClean="0">
              <a:solidFill>
                <a:srgbClr val="FFFFFF"/>
              </a:solidFill>
            </a:endParaRPr>
          </a:p>
          <a:p>
            <a:pPr marL="1419225" lvl="1" indent="-4572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400" dirty="0" smtClean="0">
                <a:solidFill>
                  <a:srgbClr val="FFFFFF"/>
                </a:solidFill>
              </a:rPr>
              <a:t>sufix </a:t>
            </a:r>
            <a:r>
              <a:rPr lang="cs-CZ" sz="2400" dirty="0" smtClean="0">
                <a:solidFill>
                  <a:srgbClr val="FFFFFF"/>
                </a:solidFill>
                <a:cs typeface="Times New Roman" charset="0"/>
              </a:rPr>
              <a:t> </a:t>
            </a:r>
            <a:r>
              <a:rPr lang="cs-CZ" sz="2400" i="1" dirty="0" smtClean="0">
                <a:solidFill>
                  <a:srgbClr val="FFFF00"/>
                </a:solidFill>
                <a:cs typeface="Times New Roman" charset="0"/>
              </a:rPr>
              <a:t>-í</a:t>
            </a:r>
            <a:endParaRPr lang="cs-CZ" sz="2400" i="1" dirty="0" smtClean="0">
              <a:solidFill>
                <a:srgbClr val="FFFF00"/>
              </a:solidFill>
            </a:endParaRPr>
          </a:p>
          <a:p>
            <a:pPr marL="1819275" lvl="2" indent="-3810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1800" dirty="0" smtClean="0">
                <a:solidFill>
                  <a:srgbClr val="FFFFFF"/>
                </a:solidFill>
                <a:cs typeface="Times New Roman" charset="0"/>
              </a:rPr>
              <a:t>gen. </a:t>
            </a:r>
            <a:r>
              <a:rPr lang="cs-CZ" sz="1800" dirty="0" err="1" smtClean="0">
                <a:solidFill>
                  <a:srgbClr val="FFFFFF"/>
                </a:solidFill>
                <a:cs typeface="Times New Roman" charset="0"/>
              </a:rPr>
              <a:t>pl</a:t>
            </a:r>
            <a:r>
              <a:rPr lang="cs-CZ" sz="1800" dirty="0" smtClean="0">
                <a:solidFill>
                  <a:srgbClr val="FFFFFF"/>
                </a:solidFill>
                <a:cs typeface="Times New Roman" charset="0"/>
              </a:rPr>
              <a:t>.: </a:t>
            </a:r>
            <a:r>
              <a:rPr lang="cs-CZ" sz="1800" dirty="0" smtClean="0">
                <a:solidFill>
                  <a:srgbClr val="FFFF00"/>
                </a:solidFill>
                <a:cs typeface="Times New Roman" charset="0"/>
              </a:rPr>
              <a:t>pol-í</a:t>
            </a:r>
            <a:endParaRPr lang="cs-CZ" sz="1800" dirty="0" smtClean="0">
              <a:solidFill>
                <a:srgbClr val="FFFFFF"/>
              </a:solidFill>
            </a:endParaRPr>
          </a:p>
          <a:p>
            <a:pPr marL="1819275" lvl="2" indent="-3810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1800" dirty="0" smtClean="0">
                <a:solidFill>
                  <a:srgbClr val="FFFFFF"/>
                </a:solidFill>
                <a:cs typeface="Times New Roman" charset="0"/>
              </a:rPr>
              <a:t>kolektivum: </a:t>
            </a:r>
            <a:r>
              <a:rPr lang="cs-CZ" sz="1800" dirty="0" smtClean="0">
                <a:solidFill>
                  <a:srgbClr val="FFFF00"/>
                </a:solidFill>
                <a:cs typeface="Times New Roman" charset="0"/>
              </a:rPr>
              <a:t>list-í</a:t>
            </a:r>
            <a:endParaRPr lang="de-AT" sz="1800" b="1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001000" cy="838200"/>
          </a:xfrm>
        </p:spPr>
        <p:txBody>
          <a:bodyPr/>
          <a:lstStyle/>
          <a:p>
            <a:pPr eaLnBrk="1" hangingPunct="1"/>
            <a:r>
              <a:rPr lang="cs-CZ" b="1" u="sng" dirty="0" smtClean="0">
                <a:solidFill>
                  <a:srgbClr val="FFFFFF"/>
                </a:solidFill>
              </a:rPr>
              <a:t>F</a:t>
            </a:r>
            <a:r>
              <a:rPr lang="cs-CZ" b="1" u="sng" dirty="0" smtClean="0">
                <a:solidFill>
                  <a:srgbClr val="FFFFFF"/>
                </a:solidFill>
                <a:cs typeface="Times New Roman" charset="0"/>
              </a:rPr>
              <a:t>lex</a:t>
            </a:r>
            <a:r>
              <a:rPr lang="cs-CZ" b="1" u="sng" dirty="0" smtClean="0">
                <a:solidFill>
                  <a:srgbClr val="FFFFFF"/>
                </a:solidFill>
              </a:rPr>
              <a:t>e</a:t>
            </a:r>
            <a:r>
              <a:rPr lang="cs-CZ" b="1" dirty="0" smtClean="0">
                <a:solidFill>
                  <a:srgbClr val="FFFFFF"/>
                </a:solidFill>
              </a:rPr>
              <a:t> </a:t>
            </a:r>
            <a:r>
              <a:rPr lang="cs-CZ" sz="2400" b="1" u="sng" dirty="0" smtClean="0">
                <a:solidFill>
                  <a:srgbClr val="FFFFFF"/>
                </a:solidFill>
              </a:rPr>
              <a:t>(flektivní rys)</a:t>
            </a:r>
            <a:endParaRPr lang="cs-CZ" dirty="0" smtClean="0">
              <a:solidFill>
                <a:srgbClr val="FFFFFF"/>
              </a:solidFill>
              <a:cs typeface="Times New Roman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80728"/>
            <a:ext cx="8077200" cy="5496272"/>
          </a:xfrm>
          <a:noFill/>
        </p:spPr>
        <p:txBody>
          <a:bodyPr/>
          <a:lstStyle/>
          <a:p>
            <a:pPr marL="1566863" lvl="1" indent="-45720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endParaRPr lang="cs-CZ" sz="2400" dirty="0" smtClean="0">
              <a:solidFill>
                <a:srgbClr val="FFFFFF"/>
              </a:solidFill>
            </a:endParaRPr>
          </a:p>
          <a:p>
            <a:pPr marL="919163" indent="-639763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800" b="1" u="sng" dirty="0" smtClean="0">
                <a:solidFill>
                  <a:srgbClr val="FFFFFF"/>
                </a:solidFill>
                <a:cs typeface="Times New Roman" charset="0"/>
              </a:rPr>
              <a:t>syntetick</a:t>
            </a:r>
            <a:r>
              <a:rPr lang="cs-CZ" sz="2800" b="1" u="sng" dirty="0" smtClean="0">
                <a:solidFill>
                  <a:srgbClr val="FFFFFF"/>
                </a:solidFill>
              </a:rPr>
              <a:t>ý rys</a:t>
            </a:r>
            <a:r>
              <a:rPr lang="cs-CZ" sz="2800" dirty="0" smtClean="0">
                <a:solidFill>
                  <a:srgbClr val="FFFFFF"/>
                </a:solidFill>
                <a:cs typeface="Times New Roman" charset="0"/>
              </a:rPr>
              <a:t>: gram. kategorie především pomocí </a:t>
            </a:r>
            <a:r>
              <a:rPr lang="cs-CZ" sz="2800" b="1" dirty="0" smtClean="0">
                <a:solidFill>
                  <a:srgbClr val="FFFFFF"/>
                </a:solidFill>
                <a:cs typeface="Times New Roman" charset="0"/>
              </a:rPr>
              <a:t>afixů</a:t>
            </a:r>
            <a:r>
              <a:rPr lang="cs-CZ" sz="2800" dirty="0" smtClean="0">
                <a:solidFill>
                  <a:srgbClr val="FFFFFF"/>
                </a:solidFill>
                <a:cs typeface="Times New Roman" charset="0"/>
              </a:rPr>
              <a:t> (</a:t>
            </a:r>
            <a:r>
              <a:rPr lang="cs-CZ" sz="2800" b="1" i="1" dirty="0" smtClean="0">
                <a:solidFill>
                  <a:srgbClr val="FFFF00"/>
                </a:solidFill>
                <a:cs typeface="Times New Roman" charset="0"/>
              </a:rPr>
              <a:t>latina, většina slovanských jazyků</a:t>
            </a:r>
            <a:r>
              <a:rPr lang="cs-CZ" sz="2800" dirty="0" smtClean="0">
                <a:solidFill>
                  <a:srgbClr val="FFFFFF"/>
                </a:solidFill>
                <a:cs typeface="Times New Roman" charset="0"/>
              </a:rPr>
              <a:t>)</a:t>
            </a:r>
            <a:endParaRPr lang="cs-CZ" sz="2800" dirty="0" smtClean="0">
              <a:solidFill>
                <a:srgbClr val="FFFFFF"/>
              </a:solidFill>
            </a:endParaRPr>
          </a:p>
          <a:p>
            <a:pPr marL="919163" indent="-639763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800" dirty="0" smtClean="0">
                <a:solidFill>
                  <a:srgbClr val="FFFFFF"/>
                </a:solidFill>
              </a:rPr>
              <a:t>		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pol</a:t>
            </a:r>
            <a:r>
              <a:rPr lang="cs-CZ" sz="2000" b="1" dirty="0" smtClean="0">
                <a:latin typeface="Trebuchet MS" pitchFamily="34" charset="0"/>
                <a:cs typeface="Times New Roman" charset="0"/>
              </a:rPr>
              <a:t>e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– pol</a:t>
            </a:r>
            <a:r>
              <a:rPr lang="cs-CZ" sz="2000" b="1" dirty="0" smtClean="0">
                <a:latin typeface="Trebuchet MS" pitchFamily="34" charset="0"/>
                <a:cs typeface="Times New Roman" charset="0"/>
              </a:rPr>
              <a:t>í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– pol</a:t>
            </a:r>
            <a:r>
              <a:rPr lang="cs-CZ" sz="2000" b="1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í</a:t>
            </a:r>
            <a:r>
              <a:rPr lang="cs-CZ" sz="2000" b="1" dirty="0" smtClean="0">
                <a:latin typeface="Trebuchet MS" pitchFamily="34" charset="0"/>
                <a:cs typeface="Times New Roman" charset="0"/>
              </a:rPr>
              <a:t>m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– pol</a:t>
            </a:r>
            <a:r>
              <a:rPr lang="cs-CZ" sz="2000" b="1" dirty="0" smtClean="0">
                <a:latin typeface="Trebuchet MS" pitchFamily="34" charset="0"/>
                <a:cs typeface="Times New Roman" charset="0"/>
              </a:rPr>
              <a:t>e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– </a:t>
            </a:r>
            <a:r>
              <a:rPr lang="cs-CZ" sz="2000" dirty="0" err="1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pol</a:t>
            </a:r>
            <a:r>
              <a:rPr lang="cs-CZ" sz="2000" b="1" dirty="0" err="1" smtClean="0">
                <a:latin typeface="Trebuchet MS" pitchFamily="34" charset="0"/>
                <a:cs typeface="Times New Roman" charset="0"/>
              </a:rPr>
              <a:t>e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! – o pol</a:t>
            </a:r>
            <a:r>
              <a:rPr lang="cs-CZ" sz="2000" b="1" dirty="0" smtClean="0">
                <a:latin typeface="Trebuchet MS" pitchFamily="34" charset="0"/>
                <a:cs typeface="Times New Roman" charset="0"/>
              </a:rPr>
              <a:t>ích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– po</a:t>
            </a:r>
            <a:r>
              <a:rPr lang="cs-CZ" sz="2000" b="1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l</a:t>
            </a:r>
            <a:r>
              <a:rPr lang="cs-CZ" sz="2000" b="1" dirty="0" smtClean="0">
                <a:latin typeface="Trebuchet MS" pitchFamily="34" charset="0"/>
                <a:cs typeface="Times New Roman" charset="0"/>
              </a:rPr>
              <a:t>i</a:t>
            </a:r>
          </a:p>
          <a:p>
            <a:pPr marL="919163" indent="-639763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000" i="1" dirty="0" smtClean="0">
                <a:solidFill>
                  <a:srgbClr val="FFFFFF"/>
                </a:solidFill>
                <a:latin typeface="Trebuchet MS" pitchFamily="34" charset="0"/>
              </a:rPr>
              <a:t>		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hroch</a:t>
            </a:r>
            <a:r>
              <a:rPr lang="cs-CZ" sz="2000" b="1" dirty="0" smtClean="0">
                <a:latin typeface="Trebuchet MS" pitchFamily="34" charset="0"/>
                <a:cs typeface="Times New Roman" charset="0"/>
              </a:rPr>
              <a:t>y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– </a:t>
            </a:r>
            <a:r>
              <a:rPr lang="cs-CZ" sz="2000" dirty="0" err="1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hroch</a:t>
            </a:r>
            <a:r>
              <a:rPr lang="cs-CZ" sz="2000" b="1" dirty="0" err="1" smtClean="0">
                <a:latin typeface="Trebuchet MS" pitchFamily="34" charset="0"/>
                <a:cs typeface="Times New Roman" charset="0"/>
              </a:rPr>
              <a:t>ov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– </a:t>
            </a:r>
            <a:r>
              <a:rPr lang="cs-CZ" sz="2000" dirty="0" err="1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hroch</a:t>
            </a:r>
            <a:r>
              <a:rPr lang="cs-CZ" sz="2000" b="1" dirty="0" err="1" smtClean="0">
                <a:latin typeface="Trebuchet MS" pitchFamily="34" charset="0"/>
                <a:cs typeface="Times New Roman" charset="0"/>
              </a:rPr>
              <a:t>om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– hroch</a:t>
            </a:r>
            <a:r>
              <a:rPr lang="cs-CZ" sz="2000" b="1" dirty="0" smtClean="0">
                <a:latin typeface="Trebuchet MS" pitchFamily="34" charset="0"/>
                <a:cs typeface="Times New Roman" charset="0"/>
              </a:rPr>
              <a:t>y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– </a:t>
            </a:r>
            <a:r>
              <a:rPr lang="cs-CZ" sz="2000" dirty="0" err="1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hroch</a:t>
            </a:r>
            <a:r>
              <a:rPr lang="cs-CZ" sz="2000" b="1" dirty="0" err="1" smtClean="0">
                <a:latin typeface="Trebuchet MS" pitchFamily="34" charset="0"/>
                <a:cs typeface="Times New Roman" charset="0"/>
              </a:rPr>
              <a:t>och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– </a:t>
            </a:r>
            <a:r>
              <a:rPr lang="cs-CZ" sz="2000" dirty="0" err="1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hroch</a:t>
            </a:r>
            <a:r>
              <a:rPr lang="cs-CZ" sz="2000" b="1" dirty="0" err="1" smtClean="0">
                <a:latin typeface="Trebuchet MS" pitchFamily="34" charset="0"/>
                <a:cs typeface="Times New Roman" charset="0"/>
              </a:rPr>
              <a:t>mi</a:t>
            </a:r>
            <a:endParaRPr lang="cs-CZ" sz="2000" b="1" dirty="0" smtClean="0">
              <a:latin typeface="Trebuchet MS" pitchFamily="34" charset="0"/>
            </a:endParaRPr>
          </a:p>
          <a:p>
            <a:pPr marL="919163" indent="-639763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endParaRPr lang="cs-CZ" sz="2800" b="1" u="sng" dirty="0" smtClean="0">
              <a:solidFill>
                <a:srgbClr val="FFFFFF"/>
              </a:solidFill>
            </a:endParaRPr>
          </a:p>
          <a:p>
            <a:pPr marL="919163" indent="-639763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800" b="1" u="sng" dirty="0" smtClean="0">
                <a:solidFill>
                  <a:srgbClr val="FFFFFF"/>
                </a:solidFill>
                <a:cs typeface="Times New Roman" charset="0"/>
              </a:rPr>
              <a:t>analytick</a:t>
            </a:r>
            <a:r>
              <a:rPr lang="cs-CZ" sz="2800" b="1" u="sng" dirty="0" smtClean="0">
                <a:solidFill>
                  <a:srgbClr val="FFFFFF"/>
                </a:solidFill>
              </a:rPr>
              <a:t>ý rys</a:t>
            </a:r>
            <a:r>
              <a:rPr lang="cs-CZ" sz="2800" u="sng" dirty="0" smtClean="0">
                <a:solidFill>
                  <a:srgbClr val="FFFFFF"/>
                </a:solidFill>
                <a:cs typeface="Times New Roman" charset="0"/>
              </a:rPr>
              <a:t>:</a:t>
            </a:r>
            <a:r>
              <a:rPr lang="cs-CZ" sz="2800" dirty="0" smtClean="0">
                <a:solidFill>
                  <a:srgbClr val="FFFFFF"/>
                </a:solidFill>
                <a:cs typeface="Times New Roman" charset="0"/>
              </a:rPr>
              <a:t> gram. kategorie se vyjadřují především </a:t>
            </a:r>
            <a:r>
              <a:rPr lang="cs-CZ" sz="2800" dirty="0" smtClean="0">
                <a:solidFill>
                  <a:srgbClr val="FFFFFF"/>
                </a:solidFill>
              </a:rPr>
              <a:t>málo významovými </a:t>
            </a:r>
            <a:r>
              <a:rPr lang="cs-CZ" sz="2800" b="1" dirty="0" smtClean="0">
                <a:solidFill>
                  <a:srgbClr val="FFFFFF"/>
                </a:solidFill>
                <a:cs typeface="Times New Roman" charset="0"/>
              </a:rPr>
              <a:t>pomocný</a:t>
            </a:r>
            <a:r>
              <a:rPr lang="cs-CZ" sz="2800" b="1" dirty="0" smtClean="0">
                <a:solidFill>
                  <a:srgbClr val="FFFFFF"/>
                </a:solidFill>
              </a:rPr>
              <a:t>mi slovy</a:t>
            </a:r>
            <a:r>
              <a:rPr lang="cs-CZ" sz="2800" dirty="0" smtClean="0">
                <a:solidFill>
                  <a:srgbClr val="FFFFFF"/>
                </a:solidFill>
              </a:rPr>
              <a:t> (</a:t>
            </a:r>
            <a:r>
              <a:rPr lang="cs-CZ" sz="2800" b="1" i="1" dirty="0" smtClean="0">
                <a:solidFill>
                  <a:srgbClr val="FFFF00"/>
                </a:solidFill>
                <a:cs typeface="Times New Roman" charset="0"/>
              </a:rPr>
              <a:t>angličtina, fran</a:t>
            </a:r>
            <a:r>
              <a:rPr lang="cs-CZ" sz="2800" b="1" i="1" dirty="0" smtClean="0">
                <a:solidFill>
                  <a:srgbClr val="FFFF00"/>
                </a:solidFill>
              </a:rPr>
              <a:t>c</a:t>
            </a:r>
            <a:r>
              <a:rPr lang="cs-CZ" sz="2800" b="1" i="1" dirty="0" smtClean="0">
                <a:solidFill>
                  <a:srgbClr val="FFFF00"/>
                </a:solidFill>
                <a:cs typeface="Times New Roman" charset="0"/>
              </a:rPr>
              <a:t>ouzština, španělština</a:t>
            </a:r>
            <a:r>
              <a:rPr lang="cs-CZ" sz="2800" dirty="0" smtClean="0">
                <a:solidFill>
                  <a:srgbClr val="FFFFFF"/>
                </a:solidFill>
              </a:rPr>
              <a:t>)</a:t>
            </a:r>
            <a:endParaRPr lang="de-AT" sz="2800" dirty="0" smtClean="0">
              <a:solidFill>
                <a:srgbClr val="FFFFFF"/>
              </a:solidFill>
            </a:endParaRPr>
          </a:p>
          <a:p>
            <a:pPr marL="919163" indent="-639763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800" dirty="0" smtClean="0">
                <a:solidFill>
                  <a:srgbClr val="FFFFFF"/>
                </a:solidFill>
              </a:rPr>
              <a:t>		</a:t>
            </a:r>
            <a:r>
              <a:rPr lang="cs-CZ" sz="2000" b="1" dirty="0" err="1" smtClean="0">
                <a:latin typeface="Trebuchet MS" pitchFamily="34" charset="0"/>
                <a:cs typeface="Times New Roman" charset="0"/>
              </a:rPr>
              <a:t>das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Feld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– </a:t>
            </a:r>
            <a:r>
              <a:rPr lang="cs-CZ" sz="2000" b="1" dirty="0" smtClean="0">
                <a:latin typeface="Trebuchet MS" pitchFamily="34" charset="0"/>
                <a:cs typeface="Times New Roman" charset="0"/>
              </a:rPr>
              <a:t>des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Feldes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– </a:t>
            </a:r>
            <a:r>
              <a:rPr lang="cs-CZ" sz="2000" b="1" dirty="0" err="1" smtClean="0">
                <a:latin typeface="Trebuchet MS" pitchFamily="34" charset="0"/>
                <a:cs typeface="Times New Roman" charset="0"/>
              </a:rPr>
              <a:t>dem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Feld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(e) – </a:t>
            </a:r>
            <a:r>
              <a:rPr lang="cs-CZ" sz="2000" b="1" dirty="0" err="1" smtClean="0">
                <a:latin typeface="Trebuchet MS" pitchFamily="34" charset="0"/>
                <a:cs typeface="Times New Roman" charset="0"/>
              </a:rPr>
              <a:t>das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Feld</a:t>
            </a:r>
            <a:endParaRPr lang="cs-CZ" sz="2000" dirty="0" smtClean="0">
              <a:solidFill>
                <a:srgbClr val="FFFFFF"/>
              </a:solidFill>
              <a:latin typeface="Trebuchet MS" pitchFamily="34" charset="0"/>
              <a:cs typeface="Times New Roman" charset="0"/>
            </a:endParaRPr>
          </a:p>
          <a:p>
            <a:pPr marL="919163" indent="-639763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</a:rPr>
              <a:t>		</a:t>
            </a:r>
            <a:r>
              <a:rPr lang="cs-CZ" sz="2000" dirty="0" err="1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We</a:t>
            </a:r>
            <a:r>
              <a:rPr lang="cs-CZ" sz="2000" b="1" dirty="0" smtClean="0">
                <a:latin typeface="Trebuchet MS" pitchFamily="34" charset="0"/>
                <a:cs typeface="Times New Roman" charset="0"/>
              </a:rPr>
              <a:t> </a:t>
            </a:r>
            <a:r>
              <a:rPr lang="cs-CZ" sz="2000" b="1" dirty="0" err="1" smtClean="0">
                <a:latin typeface="Trebuchet MS" pitchFamily="34" charset="0"/>
                <a:cs typeface="Times New Roman" charset="0"/>
              </a:rPr>
              <a:t>have</a:t>
            </a:r>
            <a:r>
              <a:rPr lang="cs-CZ" sz="2000" b="1" dirty="0" smtClean="0">
                <a:solidFill>
                  <a:srgbClr val="FFFFFF"/>
                </a:solidFill>
                <a:latin typeface="Trebuchet MS" pitchFamily="34" charset="0"/>
              </a:rPr>
              <a:t>/ </a:t>
            </a:r>
            <a:r>
              <a:rPr lang="cs-CZ" sz="2000" dirty="0" err="1" smtClean="0">
                <a:solidFill>
                  <a:srgbClr val="FFFFFF"/>
                </a:solidFill>
                <a:latin typeface="Trebuchet MS" pitchFamily="34" charset="0"/>
              </a:rPr>
              <a:t>she</a:t>
            </a:r>
            <a:r>
              <a:rPr lang="cs-CZ" sz="2000" b="1" dirty="0" smtClean="0">
                <a:latin typeface="Trebuchet MS" pitchFamily="34" charset="0"/>
                <a:cs typeface="Times New Roman" charset="0"/>
              </a:rPr>
              <a:t> has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</a:t>
            </a:r>
            <a:r>
              <a:rPr lang="cs-CZ" sz="2000" b="1" dirty="0" err="1" smtClean="0">
                <a:latin typeface="Trebuchet MS" pitchFamily="34" charset="0"/>
                <a:cs typeface="Times New Roman" charset="0"/>
              </a:rPr>
              <a:t>been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sitting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here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</a:t>
            </a:r>
            <a:r>
              <a:rPr lang="cs-CZ" sz="2000" dirty="0" err="1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since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2. o´</a:t>
            </a:r>
            <a:r>
              <a:rPr lang="cs-CZ" sz="2000" dirty="0" err="1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clock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. </a:t>
            </a:r>
            <a:endParaRPr lang="cs-CZ" sz="2000" dirty="0" smtClean="0">
              <a:solidFill>
                <a:srgbClr val="FFFFFF"/>
              </a:solidFill>
              <a:latin typeface="Trebuchet MS" pitchFamily="34" charset="0"/>
            </a:endParaRPr>
          </a:p>
          <a:p>
            <a:pPr marL="919163" indent="-639763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</a:rPr>
              <a:t>		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Seděl </a:t>
            </a:r>
            <a:r>
              <a:rPr lang="cs-CZ" sz="2000" b="1" dirty="0" smtClean="0">
                <a:latin typeface="Trebuchet MS" pitchFamily="34" charset="0"/>
                <a:cs typeface="Times New Roman" charset="0"/>
              </a:rPr>
              <a:t>jsem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, seděl</a:t>
            </a:r>
            <a:r>
              <a:rPr lang="cs-CZ" sz="2000" b="1" dirty="0" smtClean="0">
                <a:latin typeface="Trebuchet MS" pitchFamily="34" charset="0"/>
                <a:cs typeface="Times New Roman" charset="0"/>
              </a:rPr>
              <a:t> jsi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, seděl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</a:rPr>
              <a:t> </a:t>
            </a:r>
            <a:r>
              <a:rPr lang="cs-CZ" sz="2000" b="1" dirty="0" smtClean="0">
                <a:latin typeface="Trebuchet MS" pitchFamily="34" charset="0"/>
                <a:cs typeface="Times New Roman" charset="0"/>
              </a:rPr>
              <a:t>(jest)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</a:rPr>
              <a:t>...</a:t>
            </a:r>
          </a:p>
          <a:p>
            <a:pPr marL="919163" indent="-639763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</a:rPr>
              <a:t>		</a:t>
            </a:r>
            <a:r>
              <a:rPr lang="cs-CZ" sz="2000" dirty="0" err="1" smtClean="0">
                <a:solidFill>
                  <a:srgbClr val="FFFFFF"/>
                </a:solidFill>
                <a:latin typeface="Trebuchet MS" pitchFamily="34" charset="0"/>
              </a:rPr>
              <a:t>Ich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</a:rPr>
              <a:t> </a:t>
            </a:r>
            <a:r>
              <a:rPr lang="cs-CZ" sz="2000" b="1" dirty="0" err="1" smtClean="0">
                <a:latin typeface="Trebuchet MS" pitchFamily="34" charset="0"/>
                <a:cs typeface="Times New Roman" charset="0"/>
              </a:rPr>
              <a:t>werde</a:t>
            </a:r>
            <a:r>
              <a:rPr lang="cs-CZ" sz="2000" b="1" dirty="0" smtClean="0">
                <a:solidFill>
                  <a:srgbClr val="FFFFFF"/>
                </a:solidFill>
                <a:latin typeface="Trebuchet MS" pitchFamily="34" charset="0"/>
              </a:rPr>
              <a:t>/ </a:t>
            </a:r>
            <a:r>
              <a:rPr lang="cs-CZ" sz="2000" dirty="0" err="1" smtClean="0">
                <a:solidFill>
                  <a:srgbClr val="FFFFFF"/>
                </a:solidFill>
                <a:latin typeface="Trebuchet MS" pitchFamily="34" charset="0"/>
              </a:rPr>
              <a:t>du</a:t>
            </a:r>
            <a:r>
              <a:rPr lang="cs-CZ" sz="2000" b="1" dirty="0" smtClean="0">
                <a:latin typeface="Trebuchet MS" pitchFamily="34" charset="0"/>
                <a:cs typeface="Times New Roman" charset="0"/>
              </a:rPr>
              <a:t> </a:t>
            </a:r>
            <a:r>
              <a:rPr lang="cs-CZ" sz="2000" b="1" dirty="0" err="1" smtClean="0">
                <a:latin typeface="Trebuchet MS" pitchFamily="34" charset="0"/>
                <a:cs typeface="Times New Roman" charset="0"/>
              </a:rPr>
              <a:t>wirst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</a:rPr>
              <a:t> es </a:t>
            </a:r>
            <a:r>
              <a:rPr lang="cs-CZ" sz="2000" dirty="0" err="1" smtClean="0">
                <a:solidFill>
                  <a:srgbClr val="FFFFFF"/>
                </a:solidFill>
                <a:latin typeface="Trebuchet MS" pitchFamily="34" charset="0"/>
              </a:rPr>
              <a:t>anschauen</a:t>
            </a:r>
            <a:endParaRPr lang="cs-CZ" sz="2000" dirty="0" smtClean="0">
              <a:solidFill>
                <a:srgbClr val="FFFFFF"/>
              </a:solidFill>
              <a:latin typeface="Trebuchet MS" pitchFamily="34" charset="0"/>
            </a:endParaRPr>
          </a:p>
          <a:p>
            <a:pPr marL="919163" indent="-639763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</a:rPr>
              <a:t>		</a:t>
            </a:r>
            <a:r>
              <a:rPr lang="cs-CZ" sz="2000" b="1" dirty="0" smtClean="0">
                <a:latin typeface="Trebuchet MS" pitchFamily="34" charset="0"/>
                <a:cs typeface="Times New Roman" charset="0"/>
              </a:rPr>
              <a:t>budu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se dívat, </a:t>
            </a:r>
            <a:r>
              <a:rPr lang="cs-CZ" sz="2000" b="1" dirty="0" smtClean="0">
                <a:latin typeface="Trebuchet MS" pitchFamily="34" charset="0"/>
                <a:cs typeface="Times New Roman" charset="0"/>
              </a:rPr>
              <a:t>budeš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se dívat, </a:t>
            </a:r>
            <a:r>
              <a:rPr lang="cs-CZ" sz="2000" b="1" dirty="0" smtClean="0">
                <a:latin typeface="Trebuchet MS" pitchFamily="34" charset="0"/>
                <a:cs typeface="Times New Roman" charset="0"/>
              </a:rPr>
              <a:t>budou</a:t>
            </a:r>
            <a:r>
              <a:rPr lang="cs-CZ" sz="2000" dirty="0" smtClean="0">
                <a:solidFill>
                  <a:srgbClr val="FFFFFF"/>
                </a:solidFill>
                <a:latin typeface="Trebuchet MS" pitchFamily="34" charset="0"/>
                <a:cs typeface="Times New Roman" charset="0"/>
              </a:rPr>
              <a:t> se dívat</a:t>
            </a:r>
            <a:endParaRPr lang="de-AT" sz="2800" dirty="0" smtClean="0">
              <a:solidFill>
                <a:srgbClr val="FFFFFF"/>
              </a:solidFill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685800"/>
          </a:xfrm>
        </p:spPr>
        <p:txBody>
          <a:bodyPr/>
          <a:lstStyle/>
          <a:p>
            <a:pPr eaLnBrk="1" hangingPunct="1"/>
            <a:r>
              <a:rPr lang="cs-CZ" b="1" u="sng" smtClean="0">
                <a:solidFill>
                  <a:srgbClr val="FFFFFF"/>
                </a:solidFill>
              </a:rPr>
              <a:t>F</a:t>
            </a:r>
            <a:r>
              <a:rPr lang="cs-CZ" b="1" u="sng" smtClean="0">
                <a:solidFill>
                  <a:srgbClr val="FFFFFF"/>
                </a:solidFill>
                <a:cs typeface="Times New Roman" charset="0"/>
              </a:rPr>
              <a:t>lex</a:t>
            </a:r>
            <a:r>
              <a:rPr lang="cs-CZ" b="1" u="sng" smtClean="0">
                <a:solidFill>
                  <a:srgbClr val="FFFFFF"/>
                </a:solidFill>
              </a:rPr>
              <a:t>e</a:t>
            </a:r>
            <a:r>
              <a:rPr lang="cs-CZ" b="1" smtClean="0">
                <a:solidFill>
                  <a:srgbClr val="FFFFFF"/>
                </a:solidFill>
              </a:rPr>
              <a:t> </a:t>
            </a:r>
            <a:r>
              <a:rPr lang="cs-CZ" sz="2400" b="1" u="sng" smtClean="0">
                <a:solidFill>
                  <a:srgbClr val="FFFFFF"/>
                </a:solidFill>
              </a:rPr>
              <a:t>(flektivní rys)</a:t>
            </a:r>
            <a:br>
              <a:rPr lang="cs-CZ" sz="2400" b="1" u="sng" smtClean="0">
                <a:solidFill>
                  <a:srgbClr val="FFFFFF"/>
                </a:solidFill>
              </a:rPr>
            </a:br>
            <a:endParaRPr lang="cs-CZ" sz="2400" b="1" u="sng" smtClean="0">
              <a:solidFill>
                <a:srgbClr val="FFFFF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077200" cy="5334000"/>
          </a:xfrm>
          <a:noFill/>
        </p:spPr>
        <p:txBody>
          <a:bodyPr/>
          <a:lstStyle/>
          <a:p>
            <a:pPr marL="196850" indent="-11113" eaLnBrk="1" hangingPunct="1">
              <a:lnSpc>
                <a:spcPct val="90000"/>
              </a:lnSpc>
              <a:buFontTx/>
              <a:buNone/>
              <a:tabLst>
                <a:tab pos="279400" algn="l"/>
                <a:tab pos="673100" algn="l"/>
              </a:tabLst>
            </a:pPr>
            <a:r>
              <a:rPr lang="cs-CZ" sz="2400" b="1" u="sng" dirty="0" smtClean="0">
                <a:solidFill>
                  <a:srgbClr val="FFFFFF"/>
                </a:solidFill>
              </a:rPr>
              <a:t>analyticko-</a:t>
            </a:r>
            <a:r>
              <a:rPr lang="cs-CZ" sz="2400" b="1" u="sng" dirty="0" smtClean="0">
                <a:solidFill>
                  <a:srgbClr val="FFFFFF"/>
                </a:solidFill>
                <a:cs typeface="Times New Roman" charset="0"/>
              </a:rPr>
              <a:t>syntetick</a:t>
            </a:r>
            <a:r>
              <a:rPr lang="cs-CZ" sz="2400" b="1" u="sng" dirty="0" smtClean="0">
                <a:solidFill>
                  <a:srgbClr val="FFFFFF"/>
                </a:solidFill>
              </a:rPr>
              <a:t>ý rys</a:t>
            </a:r>
            <a:r>
              <a:rPr lang="cs-CZ" sz="2400" dirty="0" smtClean="0">
                <a:solidFill>
                  <a:srgbClr val="FFFFFF"/>
                </a:solidFill>
                <a:cs typeface="Times New Roman" charset="0"/>
              </a:rPr>
              <a:t>:</a:t>
            </a:r>
            <a:r>
              <a:rPr lang="cs-CZ" sz="2400" dirty="0" smtClean="0">
                <a:solidFill>
                  <a:srgbClr val="FFFFFF"/>
                </a:solidFill>
              </a:rPr>
              <a:t> </a:t>
            </a:r>
          </a:p>
          <a:p>
            <a:pPr marL="196850" indent="-11113" eaLnBrk="1" hangingPunct="1">
              <a:lnSpc>
                <a:spcPct val="90000"/>
              </a:lnSpc>
              <a:buFontTx/>
              <a:buNone/>
              <a:tabLst>
                <a:tab pos="279400" algn="l"/>
                <a:tab pos="673100" algn="l"/>
              </a:tabLst>
            </a:pPr>
            <a:r>
              <a:rPr lang="cs-CZ" sz="2400" dirty="0" smtClean="0">
                <a:solidFill>
                  <a:srgbClr val="FFFFFF"/>
                </a:solidFill>
              </a:rPr>
              <a:t>hodně afixů, ale i „pomocných slov“ (</a:t>
            </a:r>
            <a:r>
              <a:rPr lang="cs-CZ" sz="2400" b="1" i="1" dirty="0" smtClean="0"/>
              <a:t>němčina</a:t>
            </a:r>
            <a:r>
              <a:rPr lang="cs-CZ" sz="2400" dirty="0" smtClean="0">
                <a:solidFill>
                  <a:srgbClr val="FFFFFF"/>
                </a:solidFill>
              </a:rPr>
              <a:t>) – členy, předložky, pomocná slovesa, vyjádřený podmět+tvar slovesa...</a:t>
            </a:r>
          </a:p>
          <a:p>
            <a:pPr marL="196850" indent="-11113" eaLnBrk="1" hangingPunct="1">
              <a:lnSpc>
                <a:spcPct val="90000"/>
              </a:lnSpc>
              <a:buFontTx/>
              <a:buNone/>
              <a:tabLst>
                <a:tab pos="279400" algn="l"/>
                <a:tab pos="673100" algn="l"/>
              </a:tabLst>
            </a:pPr>
            <a:endParaRPr lang="cs-CZ" sz="2400" b="1" u="sng" dirty="0" smtClean="0">
              <a:solidFill>
                <a:srgbClr val="FFFFFF"/>
              </a:solidFill>
            </a:endParaRPr>
          </a:p>
          <a:p>
            <a:pPr marL="196850" indent="-11113" eaLnBrk="1" hangingPunct="1">
              <a:lnSpc>
                <a:spcPct val="90000"/>
              </a:lnSpc>
              <a:buFontTx/>
              <a:buNone/>
              <a:tabLst>
                <a:tab pos="279400" algn="l"/>
                <a:tab pos="673100" algn="l"/>
              </a:tabLst>
            </a:pPr>
            <a:r>
              <a:rPr lang="cs-CZ" sz="2400" b="1" u="sng" dirty="0" smtClean="0">
                <a:solidFill>
                  <a:srgbClr val="FFFFFF"/>
                </a:solidFill>
                <a:cs typeface="Times New Roman" charset="0"/>
              </a:rPr>
              <a:t>polysyntetické:</a:t>
            </a:r>
            <a:r>
              <a:rPr lang="cs-CZ" sz="2400" dirty="0" smtClean="0">
                <a:solidFill>
                  <a:srgbClr val="FFFFFF"/>
                </a:solidFill>
                <a:cs typeface="Times New Roman" charset="0"/>
              </a:rPr>
              <a:t> </a:t>
            </a:r>
            <a:endParaRPr lang="cs-CZ" sz="2400" dirty="0" smtClean="0">
              <a:solidFill>
                <a:srgbClr val="FFFFFF"/>
              </a:solidFill>
            </a:endParaRPr>
          </a:p>
          <a:p>
            <a:pPr marL="196850" indent="-11113" eaLnBrk="1" hangingPunct="1">
              <a:lnSpc>
                <a:spcPct val="90000"/>
              </a:lnSpc>
              <a:buFontTx/>
              <a:buNone/>
              <a:tabLst>
                <a:tab pos="279400" algn="l"/>
                <a:tab pos="673100" algn="l"/>
              </a:tabLst>
            </a:pPr>
            <a:r>
              <a:rPr lang="cs-CZ" sz="2400" dirty="0" smtClean="0">
                <a:solidFill>
                  <a:srgbClr val="FFFFFF"/>
                </a:solidFill>
              </a:rPr>
              <a:t>gramatické kategorie dány sledem slov/ morfémů; </a:t>
            </a:r>
            <a:r>
              <a:rPr lang="cs-CZ" sz="2400" dirty="0" smtClean="0">
                <a:solidFill>
                  <a:srgbClr val="FFFFFF"/>
                </a:solidFill>
                <a:cs typeface="Times New Roman" charset="0"/>
              </a:rPr>
              <a:t>„nabalování“ do jednoho slova až do délky věty (</a:t>
            </a:r>
            <a:r>
              <a:rPr lang="cs-CZ" sz="2400" b="1" i="1" dirty="0" smtClean="0"/>
              <a:t>americké a některé austroasijské </a:t>
            </a:r>
            <a:r>
              <a:rPr lang="cs-CZ" sz="2400" b="1" i="1" dirty="0" err="1" smtClean="0"/>
              <a:t>j</a:t>
            </a:r>
            <a:r>
              <a:rPr lang="cs-CZ" sz="2400" b="1" i="1" dirty="0" smtClean="0"/>
              <a:t>., němčina</a:t>
            </a:r>
            <a:r>
              <a:rPr lang="cs-CZ" sz="2400" dirty="0" smtClean="0">
                <a:solidFill>
                  <a:srgbClr val="FFFFFF"/>
                </a:solidFill>
              </a:rPr>
              <a:t>)</a:t>
            </a:r>
          </a:p>
          <a:p>
            <a:pPr marL="196850" indent="-11113" eaLnBrk="1" hangingPunct="1">
              <a:lnSpc>
                <a:spcPct val="90000"/>
              </a:lnSpc>
              <a:buFontTx/>
              <a:buNone/>
              <a:tabLst>
                <a:tab pos="279400" algn="l"/>
                <a:tab pos="673100" algn="l"/>
              </a:tabLst>
            </a:pPr>
            <a:endParaRPr lang="cs-CZ" altLang="ja-JP" sz="2800" dirty="0" smtClean="0">
              <a:solidFill>
                <a:srgbClr val="FFFFFF"/>
              </a:solidFill>
            </a:endParaRPr>
          </a:p>
          <a:p>
            <a:pPr marL="196850" indent="-11113" eaLnBrk="1" hangingPunct="1">
              <a:lnSpc>
                <a:spcPct val="90000"/>
              </a:lnSpc>
              <a:buFontTx/>
              <a:buNone/>
              <a:tabLst>
                <a:tab pos="279400" algn="l"/>
                <a:tab pos="673100" algn="l"/>
              </a:tabLst>
            </a:pPr>
            <a:r>
              <a:rPr lang="cs-CZ" altLang="ja-JP" sz="2800" dirty="0" err="1" smtClean="0">
                <a:solidFill>
                  <a:srgbClr val="FFFFFF"/>
                </a:solidFill>
                <a:latin typeface="Trebuchet MS" pitchFamily="34" charset="0"/>
              </a:rPr>
              <a:t>das</a:t>
            </a:r>
            <a:r>
              <a:rPr lang="cs-CZ" altLang="ja-JP" sz="2800" dirty="0" smtClean="0">
                <a:solidFill>
                  <a:srgbClr val="FFFFFF"/>
                </a:solidFill>
                <a:latin typeface="Trebuchet MS" pitchFamily="34" charset="0"/>
              </a:rPr>
              <a:t> „</a:t>
            </a:r>
            <a:r>
              <a:rPr lang="cs-CZ" altLang="ja-JP" sz="2800" dirty="0" err="1" smtClean="0">
                <a:solidFill>
                  <a:srgbClr val="FFFFFF"/>
                </a:solidFill>
                <a:latin typeface="Trebuchet MS" pitchFamily="34" charset="0"/>
              </a:rPr>
              <a:t>Ich</a:t>
            </a:r>
            <a:r>
              <a:rPr lang="cs-CZ" altLang="ja-JP" sz="2800" dirty="0" smtClean="0">
                <a:solidFill>
                  <a:srgbClr val="FFFFFF"/>
                </a:solidFill>
                <a:latin typeface="Trebuchet MS" pitchFamily="34" charset="0"/>
              </a:rPr>
              <a:t>-</a:t>
            </a:r>
            <a:r>
              <a:rPr lang="cs-CZ" altLang="ja-JP" sz="2800" dirty="0" err="1" smtClean="0">
                <a:solidFill>
                  <a:srgbClr val="FFFFFF"/>
                </a:solidFill>
                <a:latin typeface="Trebuchet MS" pitchFamily="34" charset="0"/>
              </a:rPr>
              <a:t>hab</a:t>
            </a:r>
            <a:r>
              <a:rPr lang="cs-CZ" altLang="ja-JP" sz="2800" dirty="0" smtClean="0">
                <a:solidFill>
                  <a:srgbClr val="FFFFFF"/>
                </a:solidFill>
                <a:latin typeface="Trebuchet MS" pitchFamily="34" charset="0"/>
              </a:rPr>
              <a:t>-</a:t>
            </a:r>
            <a:r>
              <a:rPr lang="cs-CZ" altLang="ja-JP" sz="2800" dirty="0" err="1" smtClean="0">
                <a:solidFill>
                  <a:srgbClr val="FFFFFF"/>
                </a:solidFill>
                <a:latin typeface="Trebuchet MS" pitchFamily="34" charset="0"/>
              </a:rPr>
              <a:t>dich</a:t>
            </a:r>
            <a:r>
              <a:rPr lang="cs-CZ" altLang="ja-JP" sz="2800" dirty="0" smtClean="0">
                <a:solidFill>
                  <a:srgbClr val="FFFFFF"/>
                </a:solidFill>
                <a:latin typeface="Trebuchet MS" pitchFamily="34" charset="0"/>
              </a:rPr>
              <a:t>-</a:t>
            </a:r>
            <a:r>
              <a:rPr lang="cs-CZ" altLang="ja-JP" sz="2800" dirty="0" err="1" smtClean="0">
                <a:solidFill>
                  <a:srgbClr val="FFFFFF"/>
                </a:solidFill>
                <a:latin typeface="Trebuchet MS" pitchFamily="34" charset="0"/>
              </a:rPr>
              <a:t>lieb</a:t>
            </a:r>
            <a:r>
              <a:rPr lang="cs-CZ" altLang="ja-JP" sz="2800" dirty="0" smtClean="0">
                <a:solidFill>
                  <a:srgbClr val="FFFFFF"/>
                </a:solidFill>
                <a:latin typeface="Trebuchet MS" pitchFamily="34" charset="0"/>
              </a:rPr>
              <a:t>-T-</a:t>
            </a:r>
            <a:r>
              <a:rPr lang="cs-CZ" altLang="ja-JP" sz="2800" dirty="0" err="1" smtClean="0">
                <a:solidFill>
                  <a:srgbClr val="FFFFFF"/>
                </a:solidFill>
                <a:latin typeface="Trebuchet MS" pitchFamily="34" charset="0"/>
              </a:rPr>
              <a:t>Shirt</a:t>
            </a:r>
            <a:r>
              <a:rPr lang="cs-CZ" altLang="ja-JP" sz="2800" dirty="0" smtClean="0">
                <a:solidFill>
                  <a:srgbClr val="FFFFFF"/>
                </a:solidFill>
                <a:latin typeface="Trebuchet MS" pitchFamily="34" charset="0"/>
              </a:rPr>
              <a:t>“/ </a:t>
            </a:r>
          </a:p>
          <a:p>
            <a:pPr marL="196850" indent="-11113" eaLnBrk="1" hangingPunct="1">
              <a:lnSpc>
                <a:spcPct val="90000"/>
              </a:lnSpc>
              <a:buFontTx/>
              <a:buNone/>
              <a:tabLst>
                <a:tab pos="279400" algn="l"/>
                <a:tab pos="673100" algn="l"/>
              </a:tabLst>
            </a:pPr>
            <a:r>
              <a:rPr lang="cs-CZ" altLang="ja-JP" sz="2800" smtClean="0">
                <a:solidFill>
                  <a:srgbClr val="FFFFFF"/>
                </a:solidFill>
                <a:latin typeface="Trebuchet MS" pitchFamily="34" charset="0"/>
              </a:rPr>
              <a:t>tričko s nápisem…</a:t>
            </a:r>
            <a:endParaRPr lang="de-AT" sz="2800" b="1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/>
            <a:r>
              <a:rPr lang="cs-CZ" sz="2800" smtClean="0">
                <a:solidFill>
                  <a:srgbClr val="FFFF00"/>
                </a:solidFill>
                <a:cs typeface="Times New Roman" charset="0"/>
              </a:rPr>
              <a:t>Typologická klasifikace jazyků</a:t>
            </a:r>
            <a:r>
              <a:rPr lang="cs-CZ" sz="4000" b="1" u="sng" smtClean="0">
                <a:solidFill>
                  <a:srgbClr val="FFFF00"/>
                </a:solidFill>
              </a:rPr>
              <a:t/>
            </a:r>
            <a:br>
              <a:rPr lang="cs-CZ" sz="4000" b="1" u="sng" smtClean="0">
                <a:solidFill>
                  <a:srgbClr val="FFFF00"/>
                </a:solidFill>
              </a:rPr>
            </a:br>
            <a:r>
              <a:rPr lang="cs-CZ" sz="4000" b="1" u="sng" smtClean="0">
                <a:solidFill>
                  <a:srgbClr val="FFFF00"/>
                </a:solidFill>
              </a:rPr>
              <a:t>PŘEHLED</a:t>
            </a:r>
            <a:endParaRPr lang="cs-CZ" sz="4000" b="1" smtClean="0">
              <a:solidFill>
                <a:srgbClr val="FFFF00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077200" cy="4724400"/>
          </a:xfrm>
          <a:noFill/>
        </p:spPr>
        <p:txBody>
          <a:bodyPr/>
          <a:lstStyle/>
          <a:p>
            <a:pPr marL="919163" indent="1089025" eaLnBrk="1" hangingPunct="1">
              <a:buFontTx/>
              <a:buNone/>
              <a:tabLst>
                <a:tab pos="771525" algn="l"/>
              </a:tabLst>
            </a:pPr>
            <a:r>
              <a:rPr lang="cs-CZ" sz="2800" b="1" u="sng" smtClean="0">
                <a:solidFill>
                  <a:srgbClr val="FFFFFF"/>
                </a:solidFill>
              </a:rPr>
              <a:t>IZOLAČNÍ</a:t>
            </a:r>
          </a:p>
          <a:p>
            <a:pPr marL="919163" indent="1089025" eaLnBrk="1" hangingPunct="1">
              <a:buFontTx/>
              <a:buNone/>
              <a:tabLst>
                <a:tab pos="771525" algn="l"/>
              </a:tabLst>
            </a:pPr>
            <a:r>
              <a:rPr lang="cs-CZ" sz="2800" b="1" u="sng" smtClean="0">
                <a:solidFill>
                  <a:srgbClr val="FFFFFF"/>
                </a:solidFill>
              </a:rPr>
              <a:t>AFIGUJÍCÍ</a:t>
            </a:r>
          </a:p>
          <a:p>
            <a:pPr marL="919163" indent="1089025" eaLnBrk="1" hangingPunct="1">
              <a:buFontTx/>
              <a:buNone/>
              <a:tabLst>
                <a:tab pos="771525" algn="l"/>
              </a:tabLst>
            </a:pPr>
            <a:r>
              <a:rPr lang="cs-CZ" sz="2800" b="1" smtClean="0">
                <a:solidFill>
                  <a:srgbClr val="FFFFFF"/>
                </a:solidFill>
              </a:rPr>
              <a:t>	AGLUTINAČNÍ</a:t>
            </a:r>
          </a:p>
          <a:p>
            <a:pPr marL="919163" indent="1089025" eaLnBrk="1" hangingPunct="1">
              <a:buFontTx/>
              <a:buNone/>
              <a:tabLst>
                <a:tab pos="771525" algn="l"/>
              </a:tabLst>
            </a:pPr>
            <a:r>
              <a:rPr lang="cs-CZ" sz="2800" b="1" smtClean="0">
                <a:solidFill>
                  <a:srgbClr val="FFFFFF"/>
                </a:solidFill>
              </a:rPr>
              <a:t>	FLEKTIVNÍ</a:t>
            </a:r>
          </a:p>
          <a:p>
            <a:pPr marL="919163" indent="1089025" eaLnBrk="1" hangingPunct="1">
              <a:buFontTx/>
              <a:buNone/>
              <a:tabLst>
                <a:tab pos="771525" algn="l"/>
              </a:tabLst>
            </a:pPr>
            <a:r>
              <a:rPr lang="cs-CZ" sz="2800" b="1" smtClean="0">
                <a:solidFill>
                  <a:srgbClr val="FFFFFF"/>
                </a:solidFill>
              </a:rPr>
              <a:t>			analytické</a:t>
            </a:r>
          </a:p>
          <a:p>
            <a:pPr marL="919163" indent="1089025" eaLnBrk="1" hangingPunct="1">
              <a:buFontTx/>
              <a:buNone/>
              <a:tabLst>
                <a:tab pos="771525" algn="l"/>
              </a:tabLst>
            </a:pPr>
            <a:r>
              <a:rPr lang="cs-CZ" sz="2800" b="1" smtClean="0">
                <a:solidFill>
                  <a:srgbClr val="FFFFFF"/>
                </a:solidFill>
              </a:rPr>
              <a:t>			syntetické</a:t>
            </a:r>
          </a:p>
          <a:p>
            <a:pPr marL="919163" indent="1089025" eaLnBrk="1" hangingPunct="1">
              <a:buFontTx/>
              <a:buNone/>
              <a:tabLst>
                <a:tab pos="771525" algn="l"/>
              </a:tabLst>
            </a:pPr>
            <a:r>
              <a:rPr lang="cs-CZ" sz="2800" b="1" smtClean="0">
                <a:solidFill>
                  <a:srgbClr val="FFFFFF"/>
                </a:solidFill>
              </a:rPr>
              <a:t>			analyticko-syntetické</a:t>
            </a:r>
          </a:p>
          <a:p>
            <a:pPr marL="919163" indent="1089025" eaLnBrk="1" hangingPunct="1">
              <a:buFontTx/>
              <a:buNone/>
              <a:tabLst>
                <a:tab pos="771525" algn="l"/>
              </a:tabLst>
            </a:pPr>
            <a:r>
              <a:rPr lang="cs-CZ" sz="2800" b="1" smtClean="0">
                <a:solidFill>
                  <a:srgbClr val="FFFFFF"/>
                </a:solidFill>
              </a:rPr>
              <a:t>			polysyntetické</a:t>
            </a:r>
          </a:p>
          <a:p>
            <a:pPr marL="919163" indent="1089025" eaLnBrk="1" hangingPunct="1">
              <a:buFontTx/>
              <a:buNone/>
              <a:tabLst>
                <a:tab pos="771525" algn="l"/>
              </a:tabLst>
            </a:pPr>
            <a:r>
              <a:rPr lang="cs-CZ" sz="2800" b="1" smtClean="0">
                <a:solidFill>
                  <a:srgbClr val="FFFFFF"/>
                </a:solidFill>
              </a:rPr>
              <a:t>	</a:t>
            </a:r>
            <a:endParaRPr lang="de-AT" sz="2800" b="1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FF"/>
                </a:solidFill>
              </a:rPr>
              <a:t>Dále a podrobněji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FF"/>
                </a:solidFill>
              </a:rPr>
              <a:t>povinná literatura v </a:t>
            </a:r>
            <a:r>
              <a:rPr lang="cs-CZ" dirty="0" err="1" smtClean="0">
                <a:solidFill>
                  <a:srgbClr val="FFFFFF"/>
                </a:solidFill>
              </a:rPr>
              <a:t>ISu</a:t>
            </a:r>
            <a:r>
              <a:rPr lang="cs-CZ" dirty="0" smtClean="0">
                <a:solidFill>
                  <a:srgbClr val="FFFFFF"/>
                </a:solidFill>
              </a:rPr>
              <a:t>:</a:t>
            </a:r>
          </a:p>
          <a:p>
            <a:pPr lvl="1">
              <a:buNone/>
            </a:pPr>
            <a:r>
              <a:rPr lang="cs-CZ" dirty="0" smtClean="0">
                <a:solidFill>
                  <a:srgbClr val="FFFFFF"/>
                </a:solidFill>
              </a:rPr>
              <a:t>Černý 1998, Káňa 2006</a:t>
            </a:r>
          </a:p>
          <a:p>
            <a:r>
              <a:rPr lang="cs-CZ" dirty="0" smtClean="0">
                <a:solidFill>
                  <a:srgbClr val="FFFFFF"/>
                </a:solidFill>
              </a:rPr>
              <a:t>doporučená literatura v </a:t>
            </a:r>
            <a:r>
              <a:rPr lang="cs-CZ" dirty="0" err="1" smtClean="0">
                <a:solidFill>
                  <a:srgbClr val="FFFFFF"/>
                </a:solidFill>
              </a:rPr>
              <a:t>ISu</a:t>
            </a:r>
            <a:r>
              <a:rPr lang="cs-CZ" dirty="0" smtClean="0">
                <a:solidFill>
                  <a:srgbClr val="FFFFFF"/>
                </a:solidFill>
              </a:rPr>
              <a:t>: </a:t>
            </a:r>
          </a:p>
          <a:p>
            <a:pPr lvl="1">
              <a:buNone/>
            </a:pPr>
            <a:r>
              <a:rPr lang="cs-CZ" dirty="0" err="1" smtClean="0">
                <a:solidFill>
                  <a:srgbClr val="FFFFFF"/>
                </a:solidFill>
              </a:rPr>
              <a:t>Barkowski</a:t>
            </a:r>
            <a:r>
              <a:rPr lang="cs-CZ" dirty="0" smtClean="0">
                <a:solidFill>
                  <a:srgbClr val="FFFFFF"/>
                </a:solidFill>
              </a:rPr>
              <a:t>/</a:t>
            </a:r>
            <a:r>
              <a:rPr lang="cs-CZ" dirty="0" err="1" smtClean="0">
                <a:solidFill>
                  <a:srgbClr val="FFFFFF"/>
                </a:solidFill>
              </a:rPr>
              <a:t>Krumm</a:t>
            </a:r>
            <a:r>
              <a:rPr lang="cs-CZ" dirty="0" smtClean="0">
                <a:solidFill>
                  <a:srgbClr val="FFFFFF"/>
                </a:solidFill>
              </a:rPr>
              <a:t> </a:t>
            </a:r>
            <a:r>
              <a:rPr lang="cs-CZ" dirty="0" smtClean="0">
                <a:solidFill>
                  <a:srgbClr val="FFFFFF"/>
                </a:solidFill>
              </a:rPr>
              <a:t>2010: </a:t>
            </a:r>
            <a:r>
              <a:rPr lang="cs-CZ" b="1" dirty="0" err="1" smtClean="0">
                <a:solidFill>
                  <a:srgbClr val="FFFFFF"/>
                </a:solidFill>
              </a:rPr>
              <a:t>Fachlexikon</a:t>
            </a:r>
            <a:r>
              <a:rPr lang="cs-CZ" b="1" dirty="0" smtClean="0">
                <a:solidFill>
                  <a:srgbClr val="FFFFFF"/>
                </a:solidFill>
              </a:rPr>
              <a:t> DaF/DaZ</a:t>
            </a:r>
          </a:p>
          <a:p>
            <a:pPr lvl="1">
              <a:buNone/>
            </a:pPr>
            <a:r>
              <a:rPr lang="cs-CZ" dirty="0" err="1" smtClean="0">
                <a:solidFill>
                  <a:srgbClr val="FFFFFF"/>
                </a:solidFill>
              </a:rPr>
              <a:t>Karlík</a:t>
            </a:r>
            <a:r>
              <a:rPr lang="cs-CZ" dirty="0" smtClean="0">
                <a:solidFill>
                  <a:srgbClr val="FFFFFF"/>
                </a:solidFill>
              </a:rPr>
              <a:t>/Nekula 2002: Encyklopedický slovník češtiny</a:t>
            </a:r>
          </a:p>
          <a:p>
            <a:r>
              <a:rPr lang="cs-CZ" dirty="0" smtClean="0">
                <a:solidFill>
                  <a:srgbClr val="FFFFFF"/>
                </a:solidFill>
              </a:rPr>
              <a:t>konzultace</a:t>
            </a:r>
          </a:p>
          <a:p>
            <a:endParaRPr lang="cs-CZ" sz="40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cs-CZ" smtClean="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0" y="417513"/>
          <a:ext cx="9144000" cy="5827712"/>
        </p:xfrm>
        <a:graphic>
          <a:graphicData uri="http://schemas.openxmlformats.org/presentationml/2006/ole">
            <p:oleObj spid="_x0000_s1026" name="Fotografie" r:id="rId3" imgW="6171429" imgH="3933333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FFFF"/>
                </a:solidFill>
              </a:rPr>
              <a:t>Děkuji za pozornost a přeji hodně zdaru u testu!</a:t>
            </a: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None/>
            </a:pPr>
            <a:r>
              <a:rPr lang="cs-CZ" dirty="0" smtClean="0">
                <a:solidFill>
                  <a:srgbClr val="FFFFFF"/>
                </a:solidFill>
              </a:rPr>
              <a:t>Termíny testu: v </a:t>
            </a:r>
            <a:r>
              <a:rPr lang="cs-CZ" dirty="0" err="1" smtClean="0">
                <a:solidFill>
                  <a:srgbClr val="FFFFFF"/>
                </a:solidFill>
              </a:rPr>
              <a:t>ISu</a:t>
            </a:r>
            <a:r>
              <a:rPr lang="cs-CZ" dirty="0" smtClean="0">
                <a:solidFill>
                  <a:srgbClr val="FFFFFF"/>
                </a:solidFill>
              </a:rPr>
              <a:t> </a:t>
            </a:r>
            <a:r>
              <a:rPr lang="cs-CZ" dirty="0" smtClean="0">
                <a:solidFill>
                  <a:srgbClr val="FFFFFF"/>
                </a:solidFill>
              </a:rPr>
              <a:t>→ </a:t>
            </a:r>
            <a:r>
              <a:rPr lang="cs-CZ" dirty="0" smtClean="0">
                <a:solidFill>
                  <a:srgbClr val="FFFFFF"/>
                </a:solidFill>
              </a:rPr>
              <a:t>zkoušení; přihlášení k termínu nutné!</a:t>
            </a:r>
          </a:p>
          <a:p>
            <a:pPr>
              <a:buNone/>
            </a:pPr>
            <a:endParaRPr lang="cs-CZ" dirty="0" smtClean="0">
              <a:solidFill>
                <a:srgbClr val="FFFFFF"/>
              </a:solidFill>
            </a:endParaRPr>
          </a:p>
          <a:p>
            <a:pPr>
              <a:buNone/>
            </a:pPr>
            <a:r>
              <a:rPr lang="cs-CZ" dirty="0" smtClean="0">
                <a:solidFill>
                  <a:srgbClr val="FFFFFF"/>
                </a:solidFill>
              </a:rPr>
              <a:t>Test na PC: s sebou UČO, primární i sekundární heslo</a:t>
            </a:r>
            <a:r>
              <a:rPr lang="cs-CZ" smtClean="0">
                <a:solidFill>
                  <a:srgbClr val="FFFFFF"/>
                </a:solidFill>
              </a:rPr>
              <a:t>. </a:t>
            </a:r>
            <a:endParaRPr lang="cs-CZ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/>
            <a:r>
              <a:rPr lang="de-AT" sz="4000" b="1" u="sng" smtClean="0">
                <a:solidFill>
                  <a:srgbClr val="FFFFFF"/>
                </a:solidFill>
                <a:cs typeface="Times New Roman" charset="0"/>
              </a:rPr>
              <a:t>Vznik jazyka</a:t>
            </a:r>
            <a:endParaRPr lang="cs-CZ" sz="4000" b="1" u="sng" smtClean="0">
              <a:solidFill>
                <a:srgbClr val="FFFFFF"/>
              </a:solidFill>
              <a:cs typeface="Times New Roman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05800" cy="4114800"/>
          </a:xfrm>
        </p:spPr>
        <p:txBody>
          <a:bodyPr/>
          <a:lstStyle/>
          <a:p>
            <a:pPr marL="385763" indent="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mtClean="0">
                <a:solidFill>
                  <a:srgbClr val="FFFFFF"/>
                </a:solidFill>
              </a:rPr>
              <a:t>P</a:t>
            </a:r>
            <a:r>
              <a:rPr lang="de-AT" smtClean="0">
                <a:solidFill>
                  <a:srgbClr val="FFFFFF"/>
                </a:solidFill>
                <a:cs typeface="Times New Roman" charset="0"/>
              </a:rPr>
              <a:t>ůvod člověka – geneticky v Africe</a:t>
            </a:r>
          </a:p>
          <a:p>
            <a:pPr marL="385763" indent="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de-AT" smtClean="0">
                <a:solidFill>
                  <a:srgbClr val="FFFFFF"/>
                </a:solidFill>
                <a:cs typeface="Times New Roman" charset="0"/>
              </a:rPr>
              <a:t>původ jazyka – není znám</a:t>
            </a:r>
          </a:p>
          <a:p>
            <a:pPr marL="385763" indent="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b="1" u="sng" smtClean="0">
                <a:solidFill>
                  <a:srgbClr val="FFFFFF"/>
                </a:solidFill>
                <a:cs typeface="Times New Roman" charset="0"/>
              </a:rPr>
              <a:t>Kdy, kde a jak jazyk vznikl?</a:t>
            </a:r>
            <a:r>
              <a:rPr lang="cs-CZ" b="1" u="sng" smtClean="0">
                <a:solidFill>
                  <a:srgbClr val="FFFFFF"/>
                </a:solidFill>
              </a:rPr>
              <a:t> (vize)</a:t>
            </a:r>
            <a:endParaRPr lang="de-AT" b="1" u="sng" smtClean="0">
              <a:solidFill>
                <a:srgbClr val="FFFFFF"/>
              </a:solidFill>
            </a:endParaRPr>
          </a:p>
          <a:p>
            <a:pPr marL="1247775" lvl="1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b="1" smtClean="0">
                <a:solidFill>
                  <a:srgbClr val="FFFFFF"/>
                </a:solidFill>
              </a:rPr>
              <a:t>- KDY</a:t>
            </a:r>
            <a:r>
              <a:rPr lang="de-AT" b="1" smtClean="0">
                <a:solidFill>
                  <a:srgbClr val="FFFFFF"/>
                </a:solidFill>
                <a:cs typeface="Times New Roman" charset="0"/>
              </a:rPr>
              <a:t> vz</a:t>
            </a:r>
            <a:r>
              <a:rPr lang="cs-CZ" b="1" smtClean="0">
                <a:solidFill>
                  <a:srgbClr val="FFFFFF"/>
                </a:solidFill>
              </a:rPr>
              <a:t>n</a:t>
            </a:r>
            <a:r>
              <a:rPr lang="de-AT" b="1" smtClean="0">
                <a:solidFill>
                  <a:srgbClr val="FFFFFF"/>
                </a:solidFill>
                <a:cs typeface="Times New Roman" charset="0"/>
              </a:rPr>
              <a:t>ikl jazyk</a:t>
            </a:r>
            <a:r>
              <a:rPr lang="cs-CZ" b="1" smtClean="0">
                <a:solidFill>
                  <a:srgbClr val="FFFFFF"/>
                </a:solidFill>
              </a:rPr>
              <a:t>?</a:t>
            </a:r>
          </a:p>
          <a:p>
            <a:pPr marL="1247775" lvl="1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cs-CZ" smtClean="0">
                <a:solidFill>
                  <a:srgbClr val="FFFFFF"/>
                </a:solidFill>
              </a:rPr>
              <a:t>- </a:t>
            </a:r>
            <a:r>
              <a:rPr lang="de-AT" b="1" smtClean="0">
                <a:solidFill>
                  <a:srgbClr val="FFFFFF"/>
                </a:solidFill>
                <a:cs typeface="Times New Roman" charset="0"/>
              </a:rPr>
              <a:t>není doloženo</a:t>
            </a:r>
            <a:endParaRPr lang="cs-CZ" smtClean="0">
              <a:solidFill>
                <a:srgbClr val="FFFFFF"/>
              </a:solidFill>
            </a:endParaRPr>
          </a:p>
          <a:p>
            <a:pPr marL="385763" indent="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de-AT" smtClean="0">
                <a:solidFill>
                  <a:srgbClr val="FFFFFF"/>
                </a:solidFill>
                <a:cs typeface="Times New Roman" charset="0"/>
              </a:rPr>
              <a:t>Odhad: před 50 tis</a:t>
            </a:r>
            <a:r>
              <a:rPr lang="cs-CZ" smtClean="0">
                <a:solidFill>
                  <a:srgbClr val="FFFFFF"/>
                </a:solidFill>
              </a:rPr>
              <a:t>.</a:t>
            </a:r>
            <a:r>
              <a:rPr lang="de-AT" smtClean="0">
                <a:solidFill>
                  <a:srgbClr val="FFFFFF"/>
                </a:solidFill>
                <a:cs typeface="Times New Roman" charset="0"/>
              </a:rPr>
              <a:t> – 100 tis. lety, nebo také před 1 mil. let</a:t>
            </a:r>
          </a:p>
          <a:p>
            <a:pPr marL="385763" indent="0" eaLnBrk="1" hangingPunct="1">
              <a:lnSpc>
                <a:spcPct val="90000"/>
              </a:lnSpc>
              <a:buFontTx/>
              <a:buNone/>
              <a:tabLst>
                <a:tab pos="282575" algn="l"/>
              </a:tabLst>
            </a:pPr>
            <a:r>
              <a:rPr lang="de-AT" smtClean="0">
                <a:solidFill>
                  <a:srgbClr val="FFFFFF"/>
                </a:solidFill>
                <a:cs typeface="Times New Roman" charset="0"/>
              </a:rPr>
              <a:t>nejstarší písemné záznamy: max. 6 tis. let staré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/>
            <a:r>
              <a:rPr lang="cs-CZ" sz="4000" b="1" u="sng" smtClean="0">
                <a:solidFill>
                  <a:srgbClr val="FFFFFF"/>
                </a:solidFill>
              </a:rPr>
              <a:t>JAK v</a:t>
            </a:r>
            <a:r>
              <a:rPr lang="de-AT" sz="4000" b="1" u="sng" smtClean="0">
                <a:solidFill>
                  <a:srgbClr val="FFFFFF"/>
                </a:solidFill>
                <a:cs typeface="Times New Roman" charset="0"/>
              </a:rPr>
              <a:t>znik</a:t>
            </a:r>
            <a:r>
              <a:rPr lang="cs-CZ" sz="4000" b="1" u="sng" smtClean="0">
                <a:solidFill>
                  <a:srgbClr val="FFFFFF"/>
                </a:solidFill>
              </a:rPr>
              <a:t>l</a:t>
            </a:r>
            <a:r>
              <a:rPr lang="de-AT" sz="4000" b="1" u="sng" smtClean="0">
                <a:solidFill>
                  <a:srgbClr val="FFFFFF"/>
                </a:solidFill>
                <a:cs typeface="Times New Roman" charset="0"/>
              </a:rPr>
              <a:t> jazyk</a:t>
            </a:r>
            <a:r>
              <a:rPr lang="cs-CZ" sz="4000" b="1" u="sng" smtClean="0">
                <a:solidFill>
                  <a:srgbClr val="FFFFFF"/>
                </a:solidFill>
              </a:rPr>
              <a:t>?</a:t>
            </a:r>
            <a:endParaRPr lang="cs-CZ" sz="4000" b="1" u="sng" smtClean="0">
              <a:solidFill>
                <a:srgbClr val="FFFFFF"/>
              </a:solidFill>
              <a:cs typeface="Times New Roman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305800" cy="4114800"/>
          </a:xfrm>
        </p:spPr>
        <p:txBody>
          <a:bodyPr/>
          <a:lstStyle/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r>
              <a:rPr lang="cs-CZ" sz="2800" smtClean="0">
                <a:solidFill>
                  <a:srgbClr val="FFFFFF"/>
                </a:solidFill>
              </a:rPr>
              <a:t>Č</a:t>
            </a:r>
            <a:r>
              <a:rPr lang="cs-CZ" sz="2800" smtClean="0">
                <a:solidFill>
                  <a:srgbClr val="FFFFFF"/>
                </a:solidFill>
                <a:cs typeface="Times New Roman" charset="0"/>
              </a:rPr>
              <a:t>tyři </a:t>
            </a:r>
            <a:r>
              <a:rPr lang="cs-CZ" sz="2800" smtClean="0">
                <a:solidFill>
                  <a:srgbClr val="FFFFFF"/>
                </a:solidFill>
              </a:rPr>
              <a:t>základní </a:t>
            </a:r>
            <a:r>
              <a:rPr lang="cs-CZ" sz="2800" smtClean="0">
                <a:solidFill>
                  <a:srgbClr val="FFFFFF"/>
                </a:solidFill>
                <a:cs typeface="Times New Roman" charset="0"/>
              </a:rPr>
              <a:t>teorie</a:t>
            </a:r>
            <a:r>
              <a:rPr lang="cs-CZ" sz="2800" smtClean="0">
                <a:solidFill>
                  <a:srgbClr val="FFFFFF"/>
                </a:solidFill>
              </a:rPr>
              <a:t>:</a:t>
            </a:r>
          </a:p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endParaRPr lang="de-AT" sz="2800" smtClean="0">
              <a:solidFill>
                <a:srgbClr val="FFFFFF"/>
              </a:solidFill>
              <a:cs typeface="Times New Roman" charset="0"/>
            </a:endParaRPr>
          </a:p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r>
              <a:rPr lang="cs-CZ" sz="2800" b="1" u="sng" smtClean="0">
                <a:solidFill>
                  <a:srgbClr val="FFFFFF"/>
                </a:solidFill>
                <a:cs typeface="Times New Roman" charset="0"/>
              </a:rPr>
              <a:t>utopická</a:t>
            </a:r>
            <a:r>
              <a:rPr lang="cs-CZ" sz="2800" smtClean="0">
                <a:solidFill>
                  <a:srgbClr val="FFFFFF"/>
                </a:solidFill>
                <a:cs typeface="Times New Roman" charset="0"/>
              </a:rPr>
              <a:t> – Bible a Babylonská věž</a:t>
            </a:r>
            <a:endParaRPr lang="de-AT" sz="2800" smtClean="0">
              <a:solidFill>
                <a:srgbClr val="FFFFFF"/>
              </a:solidFill>
              <a:cs typeface="Times New Roman" charset="0"/>
            </a:endParaRPr>
          </a:p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r>
              <a:rPr lang="cs-CZ" sz="2800" b="1" u="sng" smtClean="0">
                <a:solidFill>
                  <a:srgbClr val="FFFFFF"/>
                </a:solidFill>
                <a:cs typeface="Times New Roman" charset="0"/>
              </a:rPr>
              <a:t>genetická</a:t>
            </a:r>
            <a:r>
              <a:rPr lang="cs-CZ" sz="2800" smtClean="0">
                <a:solidFill>
                  <a:srgbClr val="FFFFFF"/>
                </a:solidFill>
                <a:cs typeface="Times New Roman" charset="0"/>
              </a:rPr>
              <a:t> – náhlá genetická mutace lidí</a:t>
            </a:r>
          </a:p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r>
              <a:rPr lang="cs-CZ" sz="2800" b="1" u="sng" smtClean="0">
                <a:solidFill>
                  <a:srgbClr val="FFFFFF"/>
                </a:solidFill>
                <a:cs typeface="Times New Roman" charset="0"/>
              </a:rPr>
              <a:t>přirozená</a:t>
            </a:r>
            <a:r>
              <a:rPr lang="cs-CZ" sz="2800" smtClean="0">
                <a:solidFill>
                  <a:srgbClr val="FFFFFF"/>
                </a:solidFill>
                <a:cs typeface="Times New Roman" charset="0"/>
              </a:rPr>
              <a:t> – onomatopoická </a:t>
            </a:r>
            <a:r>
              <a:rPr lang="cs-CZ" sz="2800" smtClean="0">
                <a:solidFill>
                  <a:srgbClr val="FFFFFF"/>
                </a:solidFill>
              </a:rPr>
              <a:t>(napodobování zvuků)</a:t>
            </a:r>
            <a:endParaRPr lang="de-AT" sz="2800" smtClean="0">
              <a:solidFill>
                <a:srgbClr val="FFFFFF"/>
              </a:solidFill>
            </a:endParaRPr>
          </a:p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r>
              <a:rPr lang="cs-CZ" sz="2800" b="1" u="sng" smtClean="0">
                <a:solidFill>
                  <a:srgbClr val="FFFFFF"/>
                </a:solidFill>
                <a:cs typeface="Times New Roman" charset="0"/>
              </a:rPr>
              <a:t>interjekčn</a:t>
            </a:r>
            <a:r>
              <a:rPr lang="cs-CZ" sz="2800" u="sng" smtClean="0">
                <a:solidFill>
                  <a:srgbClr val="FFFFFF"/>
                </a:solidFill>
                <a:cs typeface="Times New Roman" charset="0"/>
              </a:rPr>
              <a:t>í</a:t>
            </a:r>
            <a:r>
              <a:rPr lang="cs-CZ" sz="2800" smtClean="0">
                <a:solidFill>
                  <a:srgbClr val="FFFFFF"/>
                </a:solidFill>
                <a:cs typeface="Times New Roman" charset="0"/>
              </a:rPr>
              <a:t> – spontánní vývoj z „výkřiků“ </a:t>
            </a:r>
          </a:p>
          <a:p>
            <a:pPr marL="785813" lvl="1" indent="0" eaLnBrk="1" hangingPunct="1">
              <a:buFontTx/>
              <a:buNone/>
              <a:tabLst>
                <a:tab pos="282575" algn="l"/>
              </a:tabLst>
            </a:pP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radosti, bolesti, údivu, popř. jednoduchých popěvků…</a:t>
            </a:r>
            <a:endParaRPr lang="de-AT" sz="2400" smtClean="0">
              <a:solidFill>
                <a:srgbClr val="FFFFFF"/>
              </a:solidFill>
              <a:cs typeface="Times New Roman" charset="0"/>
            </a:endParaRPr>
          </a:p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endParaRPr lang="cs-CZ" sz="2800" smtClean="0">
              <a:solidFill>
                <a:srgbClr val="FFFFFF"/>
              </a:solidFill>
            </a:endParaRPr>
          </a:p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endParaRPr lang="de-AT" sz="28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/>
            <a:r>
              <a:rPr lang="cs-CZ" sz="4000" b="1" u="sng" smtClean="0">
                <a:solidFill>
                  <a:srgbClr val="FFFFFF"/>
                </a:solidFill>
              </a:rPr>
              <a:t>KDE v</a:t>
            </a:r>
            <a:r>
              <a:rPr lang="de-AT" sz="4000" b="1" u="sng" smtClean="0">
                <a:solidFill>
                  <a:srgbClr val="FFFFFF"/>
                </a:solidFill>
                <a:cs typeface="Times New Roman" charset="0"/>
              </a:rPr>
              <a:t>znik</a:t>
            </a:r>
            <a:r>
              <a:rPr lang="cs-CZ" sz="4000" b="1" u="sng" smtClean="0">
                <a:solidFill>
                  <a:srgbClr val="FFFFFF"/>
                </a:solidFill>
              </a:rPr>
              <a:t>l</a:t>
            </a:r>
            <a:r>
              <a:rPr lang="de-AT" sz="4000" b="1" u="sng" smtClean="0">
                <a:solidFill>
                  <a:srgbClr val="FFFFFF"/>
                </a:solidFill>
                <a:cs typeface="Times New Roman" charset="0"/>
              </a:rPr>
              <a:t> jazyk</a:t>
            </a:r>
            <a:r>
              <a:rPr lang="cs-CZ" sz="4000" b="1" u="sng" smtClean="0">
                <a:solidFill>
                  <a:srgbClr val="FFFFFF"/>
                </a:solidFill>
              </a:rPr>
              <a:t>?</a:t>
            </a:r>
            <a:endParaRPr lang="cs-CZ" sz="4000" b="1" u="sng" smtClean="0">
              <a:solidFill>
                <a:srgbClr val="FFFFFF"/>
              </a:solidFill>
              <a:cs typeface="Times New Roman" charset="0"/>
            </a:endParaRP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077200" cy="4114800"/>
          </a:xfrm>
          <a:noFill/>
        </p:spPr>
        <p:txBody>
          <a:bodyPr/>
          <a:lstStyle/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r>
              <a:rPr lang="cs-CZ" sz="2800" smtClean="0">
                <a:solidFill>
                  <a:srgbClr val="FFFFFF"/>
                </a:solidFill>
              </a:rPr>
              <a:t>	</a:t>
            </a:r>
            <a:r>
              <a:rPr lang="cs-CZ" sz="2800" smtClean="0">
                <a:solidFill>
                  <a:srgbClr val="FFFFFF"/>
                </a:solidFill>
                <a:cs typeface="Times New Roman" charset="0"/>
              </a:rPr>
              <a:t>není doloženo</a:t>
            </a:r>
            <a:r>
              <a:rPr lang="cs-CZ" sz="2800" smtClean="0">
                <a:solidFill>
                  <a:srgbClr val="FFFFFF"/>
                </a:solidFill>
              </a:rPr>
              <a:t>, </a:t>
            </a:r>
            <a:r>
              <a:rPr lang="cs-CZ" sz="2800" smtClean="0">
                <a:solidFill>
                  <a:srgbClr val="FFFFFF"/>
                </a:solidFill>
                <a:cs typeface="Times New Roman" charset="0"/>
              </a:rPr>
              <a:t>v zásadě dvě možnosti:</a:t>
            </a:r>
            <a:endParaRPr lang="cs-CZ" sz="2800" smtClean="0">
              <a:solidFill>
                <a:srgbClr val="FFFFFF"/>
              </a:solidFill>
            </a:endParaRPr>
          </a:p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endParaRPr lang="de-AT" sz="2800" smtClean="0">
              <a:solidFill>
                <a:srgbClr val="FFFFFF"/>
              </a:solidFill>
            </a:endParaRPr>
          </a:p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r>
              <a:rPr lang="cs-CZ" sz="2800" b="1" smtClean="0">
                <a:solidFill>
                  <a:srgbClr val="FFFFFF"/>
                </a:solidFill>
              </a:rPr>
              <a:t>	</a:t>
            </a:r>
            <a:r>
              <a:rPr lang="cs-CZ" sz="2800" b="1" u="sng" smtClean="0">
                <a:solidFill>
                  <a:srgbClr val="FFFFFF"/>
                </a:solidFill>
                <a:cs typeface="Times New Roman" charset="0"/>
              </a:rPr>
              <a:t>monogeneze</a:t>
            </a:r>
            <a:r>
              <a:rPr lang="cs-CZ" sz="2800" smtClean="0">
                <a:solidFill>
                  <a:srgbClr val="FFFFFF"/>
                </a:solidFill>
                <a:cs typeface="Times New Roman" charset="0"/>
              </a:rPr>
              <a:t> </a:t>
            </a:r>
            <a:endParaRPr lang="cs-CZ" sz="2800" smtClean="0">
              <a:solidFill>
                <a:srgbClr val="FFFFFF"/>
              </a:solidFill>
            </a:endParaRPr>
          </a:p>
          <a:p>
            <a:pPr marL="1666875" lvl="2" eaLnBrk="1" hangingPunct="1">
              <a:buFontTx/>
              <a:buNone/>
              <a:tabLst>
                <a:tab pos="282575" algn="l"/>
              </a:tabLst>
            </a:pPr>
            <a:r>
              <a:rPr lang="cs-CZ" sz="2000" smtClean="0">
                <a:solidFill>
                  <a:srgbClr val="FFFFFF"/>
                </a:solidFill>
                <a:cs typeface="Times New Roman" charset="0"/>
              </a:rPr>
              <a:t>– jazyk vznikl na jednom místě</a:t>
            </a:r>
            <a:r>
              <a:rPr lang="cs-CZ" sz="2000" smtClean="0">
                <a:solidFill>
                  <a:srgbClr val="FFFFFF"/>
                </a:solidFill>
              </a:rPr>
              <a:t>: </a:t>
            </a:r>
            <a:r>
              <a:rPr lang="cs-CZ" sz="2000" smtClean="0">
                <a:solidFill>
                  <a:srgbClr val="FFFFFF"/>
                </a:solidFill>
                <a:cs typeface="Times New Roman" charset="0"/>
              </a:rPr>
              <a:t>(např. </a:t>
            </a:r>
            <a:r>
              <a:rPr lang="cs-CZ" sz="2000" smtClean="0">
                <a:solidFill>
                  <a:srgbClr val="FFFFFF"/>
                </a:solidFill>
              </a:rPr>
              <a:t>Biblická  a </a:t>
            </a:r>
            <a:r>
              <a:rPr lang="cs-CZ" sz="2000" smtClean="0">
                <a:solidFill>
                  <a:srgbClr val="FFFFFF"/>
                </a:solidFill>
                <a:cs typeface="Times New Roman" charset="0"/>
              </a:rPr>
              <a:t>„Babylónská teorie“</a:t>
            </a:r>
            <a:r>
              <a:rPr lang="cs-CZ" sz="2000" smtClean="0">
                <a:solidFill>
                  <a:srgbClr val="FFFFFF"/>
                </a:solidFill>
              </a:rPr>
              <a:t>)</a:t>
            </a:r>
          </a:p>
          <a:p>
            <a:pPr marL="1666875" lvl="2" eaLnBrk="1" hangingPunct="1">
              <a:buFontTx/>
              <a:buNone/>
              <a:tabLst>
                <a:tab pos="282575" algn="l"/>
              </a:tabLst>
            </a:pPr>
            <a:endParaRPr lang="de-AT" sz="2000" smtClean="0">
              <a:solidFill>
                <a:srgbClr val="FFFFFF"/>
              </a:solidFill>
            </a:endParaRPr>
          </a:p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r>
              <a:rPr lang="cs-CZ" sz="2800" b="1" smtClean="0">
                <a:solidFill>
                  <a:srgbClr val="FFFFFF"/>
                </a:solidFill>
              </a:rPr>
              <a:t>	</a:t>
            </a:r>
            <a:r>
              <a:rPr lang="cs-CZ" sz="2800" b="1" u="sng" smtClean="0">
                <a:solidFill>
                  <a:srgbClr val="FFFFFF"/>
                </a:solidFill>
                <a:cs typeface="Times New Roman" charset="0"/>
              </a:rPr>
              <a:t>polygeneze</a:t>
            </a:r>
            <a:r>
              <a:rPr lang="cs-CZ" sz="2800" smtClean="0">
                <a:solidFill>
                  <a:srgbClr val="FFFFFF"/>
                </a:solidFill>
                <a:cs typeface="Times New Roman" charset="0"/>
              </a:rPr>
              <a:t> </a:t>
            </a:r>
            <a:endParaRPr lang="cs-CZ" sz="2800" smtClean="0">
              <a:solidFill>
                <a:srgbClr val="FFFFFF"/>
              </a:solidFill>
            </a:endParaRPr>
          </a:p>
          <a:p>
            <a:pPr marL="1666875" lvl="2" eaLnBrk="1" hangingPunct="1">
              <a:buFontTx/>
              <a:buNone/>
              <a:tabLst>
                <a:tab pos="282575" algn="l"/>
              </a:tabLst>
            </a:pPr>
            <a:r>
              <a:rPr lang="cs-CZ" sz="2000" smtClean="0">
                <a:solidFill>
                  <a:srgbClr val="FFFFFF"/>
                </a:solidFill>
                <a:cs typeface="Times New Roman" charset="0"/>
              </a:rPr>
              <a:t>– jazyk vznikl nezávisle na více místech světa</a:t>
            </a:r>
            <a:endParaRPr lang="de-AT" sz="2000" smtClean="0">
              <a:solidFill>
                <a:srgbClr val="FFFFFF"/>
              </a:solidFill>
              <a:cs typeface="Times New Roman" charset="0"/>
            </a:endParaRPr>
          </a:p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endParaRPr lang="de-AT" sz="2800" smtClean="0">
              <a:solidFill>
                <a:srgbClr val="FFFFFF"/>
              </a:solidFill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90600"/>
          </a:xfrm>
        </p:spPr>
        <p:txBody>
          <a:bodyPr/>
          <a:lstStyle/>
          <a:p>
            <a:pPr eaLnBrk="1" hangingPunct="1"/>
            <a:r>
              <a:rPr lang="cs-CZ" sz="4000" b="1" u="sng" smtClean="0">
                <a:solidFill>
                  <a:srgbClr val="FFFFFF"/>
                </a:solidFill>
                <a:cs typeface="Times New Roman" charset="0"/>
              </a:rPr>
              <a:t>Klasifikace jazyků</a:t>
            </a:r>
            <a:r>
              <a:rPr lang="de-AT" sz="4000" b="1" u="sng" smtClean="0">
                <a:solidFill>
                  <a:srgbClr val="FFFFFF"/>
                </a:solidFill>
                <a:cs typeface="Times New Roman" charset="0"/>
              </a:rPr>
              <a:t/>
            </a:r>
            <a:br>
              <a:rPr lang="de-AT" sz="4000" b="1" u="sng" smtClean="0">
                <a:solidFill>
                  <a:srgbClr val="FFFFFF"/>
                </a:solidFill>
                <a:cs typeface="Times New Roman" charset="0"/>
              </a:rPr>
            </a:br>
            <a:endParaRPr lang="cs-CZ" sz="4000" b="1" u="sng" smtClean="0">
              <a:solidFill>
                <a:srgbClr val="FFFFFF"/>
              </a:solidFill>
              <a:cs typeface="Times New Roman" charset="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077200" cy="5410200"/>
          </a:xfrm>
          <a:noFill/>
        </p:spPr>
        <p:txBody>
          <a:bodyPr/>
          <a:lstStyle/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r>
              <a:rPr lang="cs-CZ" sz="2800" smtClean="0">
                <a:solidFill>
                  <a:srgbClr val="FFFFFF"/>
                </a:solidFill>
              </a:rPr>
              <a:t>	</a:t>
            </a:r>
            <a:r>
              <a:rPr lang="cs-CZ" sz="2800" b="1" u="sng" smtClean="0">
                <a:solidFill>
                  <a:srgbClr val="FFFFFF"/>
                </a:solidFill>
                <a:cs typeface="Times New Roman" charset="0"/>
              </a:rPr>
              <a:t>geografická</a:t>
            </a:r>
            <a:r>
              <a:rPr lang="cs-CZ" sz="2800" smtClean="0">
                <a:solidFill>
                  <a:srgbClr val="FFFFFF"/>
                </a:solidFill>
                <a:cs typeface="Times New Roman" charset="0"/>
              </a:rPr>
              <a:t> </a:t>
            </a:r>
            <a:endParaRPr lang="cs-CZ" sz="2800" smtClean="0">
              <a:solidFill>
                <a:srgbClr val="FFFFFF"/>
              </a:solidFill>
            </a:endParaRPr>
          </a:p>
          <a:p>
            <a:pPr marL="1247775" lvl="1" eaLnBrk="1" hangingPunct="1">
              <a:buFontTx/>
              <a:buNone/>
              <a:tabLst>
                <a:tab pos="282575" algn="l"/>
              </a:tabLst>
            </a:pP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–</a:t>
            </a:r>
            <a:r>
              <a:rPr lang="cs-CZ" sz="2400" smtClean="0">
                <a:solidFill>
                  <a:srgbClr val="FFFFFF"/>
                </a:solidFill>
              </a:rPr>
              <a:t> 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např. evropské (severo-, jiho-, středoevropské…), asijské, austornéské, indické, americké…</a:t>
            </a:r>
            <a:endParaRPr lang="cs-CZ" sz="2400" smtClean="0">
              <a:solidFill>
                <a:srgbClr val="FFFFFF"/>
              </a:solidFill>
            </a:endParaRPr>
          </a:p>
          <a:p>
            <a:pPr marL="1247775" lvl="1" eaLnBrk="1" hangingPunct="1">
              <a:buFontTx/>
              <a:buNone/>
              <a:tabLst>
                <a:tab pos="282575" algn="l"/>
              </a:tabLst>
            </a:pPr>
            <a:endParaRPr lang="de-AT" sz="2400" smtClean="0">
              <a:solidFill>
                <a:srgbClr val="FFFFFF"/>
              </a:solidFill>
            </a:endParaRPr>
          </a:p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r>
              <a:rPr lang="cs-CZ" sz="2800" b="1" smtClean="0">
                <a:solidFill>
                  <a:srgbClr val="FFFFFF"/>
                </a:solidFill>
              </a:rPr>
              <a:t>	</a:t>
            </a:r>
            <a:r>
              <a:rPr lang="cs-CZ" sz="2800" b="1" u="sng" smtClean="0">
                <a:solidFill>
                  <a:srgbClr val="FFFFFF"/>
                </a:solidFill>
                <a:cs typeface="Times New Roman" charset="0"/>
              </a:rPr>
              <a:t>genetická</a:t>
            </a:r>
            <a:r>
              <a:rPr lang="cs-CZ" sz="2800" smtClean="0">
                <a:solidFill>
                  <a:srgbClr val="FFFFFF"/>
                </a:solidFill>
                <a:cs typeface="Times New Roman" charset="0"/>
              </a:rPr>
              <a:t> </a:t>
            </a:r>
            <a:endParaRPr lang="cs-CZ" sz="2800" smtClean="0">
              <a:solidFill>
                <a:srgbClr val="FFFFFF"/>
              </a:solidFill>
            </a:endParaRPr>
          </a:p>
          <a:p>
            <a:pPr marL="1247775" lvl="1" eaLnBrk="1" hangingPunct="1">
              <a:buFontTx/>
              <a:buNone/>
              <a:tabLst>
                <a:tab pos="282575" algn="l"/>
              </a:tabLst>
            </a:pP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–</a:t>
            </a:r>
            <a:r>
              <a:rPr lang="cs-CZ" sz="2400" smtClean="0">
                <a:solidFill>
                  <a:srgbClr val="FFFFFF"/>
                </a:solidFill>
              </a:rPr>
              <a:t> V</a:t>
            </a: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ychází z polygeneze a z faktu, že některé jazyky mají více společných rysů, jiné méně. </a:t>
            </a:r>
            <a:endParaRPr lang="cs-CZ" sz="2400" smtClean="0">
              <a:solidFill>
                <a:srgbClr val="FFFFFF"/>
              </a:solidFill>
            </a:endParaRPr>
          </a:p>
          <a:p>
            <a:pPr marL="1247775" lvl="1" eaLnBrk="1" hangingPunct="1">
              <a:buFontTx/>
              <a:buNone/>
              <a:tabLst>
                <a:tab pos="282575" algn="l"/>
              </a:tabLst>
            </a:pPr>
            <a:endParaRPr lang="cs-CZ" sz="2400" smtClean="0">
              <a:solidFill>
                <a:srgbClr val="FFFFFF"/>
              </a:solidFill>
            </a:endParaRPr>
          </a:p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r>
              <a:rPr lang="cs-CZ" sz="2800" b="1" smtClean="0">
                <a:solidFill>
                  <a:srgbClr val="FFFFFF"/>
                </a:solidFill>
              </a:rPr>
              <a:t>	</a:t>
            </a:r>
            <a:r>
              <a:rPr lang="cs-CZ" sz="2800" b="1" u="sng" smtClean="0">
                <a:solidFill>
                  <a:srgbClr val="FFFFFF"/>
                </a:solidFill>
                <a:cs typeface="Times New Roman" charset="0"/>
              </a:rPr>
              <a:t>typologická</a:t>
            </a:r>
            <a:r>
              <a:rPr lang="cs-CZ" sz="2800" smtClean="0">
                <a:solidFill>
                  <a:srgbClr val="FFFFFF"/>
                </a:solidFill>
                <a:cs typeface="Times New Roman" charset="0"/>
              </a:rPr>
              <a:t> </a:t>
            </a:r>
            <a:endParaRPr lang="cs-CZ" sz="2800" smtClean="0">
              <a:solidFill>
                <a:srgbClr val="FFFFFF"/>
              </a:solidFill>
            </a:endParaRPr>
          </a:p>
          <a:p>
            <a:pPr marL="1247775" lvl="1" eaLnBrk="1" hangingPunct="1">
              <a:buFontTx/>
              <a:buNone/>
              <a:tabLst>
                <a:tab pos="282575" algn="l"/>
              </a:tabLst>
            </a:pPr>
            <a:r>
              <a:rPr lang="cs-CZ" sz="2400" smtClean="0">
                <a:solidFill>
                  <a:srgbClr val="FFFFFF"/>
                </a:solidFill>
                <a:cs typeface="Times New Roman" charset="0"/>
              </a:rPr>
              <a:t>– podle převažujících rysů morfologie</a:t>
            </a:r>
            <a:endParaRPr lang="de-AT" sz="2400" smtClean="0">
              <a:solidFill>
                <a:srgbClr val="FFFFFF"/>
              </a:solidFill>
              <a:cs typeface="Times New Roman" charset="0"/>
            </a:endParaRPr>
          </a:p>
          <a:p>
            <a:pPr marL="385763" indent="0" eaLnBrk="1" hangingPunct="1">
              <a:buFontTx/>
              <a:buNone/>
              <a:tabLst>
                <a:tab pos="282575" algn="l"/>
              </a:tabLst>
            </a:pPr>
            <a:endParaRPr lang="de-AT" sz="280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066800"/>
          </a:xfrm>
        </p:spPr>
        <p:txBody>
          <a:bodyPr/>
          <a:lstStyle/>
          <a:p>
            <a:pPr eaLnBrk="1" hangingPunct="1"/>
            <a:r>
              <a:rPr lang="cs-CZ" sz="3000" smtClean="0">
                <a:solidFill>
                  <a:srgbClr val="FFFFFF"/>
                </a:solidFill>
              </a:rPr>
              <a:t>Zjednodušená mapa geografického a genetického členění</a:t>
            </a:r>
          </a:p>
        </p:txBody>
      </p:sp>
      <p:pic>
        <p:nvPicPr>
          <p:cNvPr id="10243" name="Picture 6" descr="http://upload.wikimedia.org/wikipedia/commons/6/65/Sprachfamilien_der_Welt_%28non_Altai%2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800"/>
            <a:ext cx="9144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1219200" y="6137275"/>
            <a:ext cx="69342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de-AT" sz="3000"/>
              <a:t>Indoevropsk</a:t>
            </a:r>
            <a:r>
              <a:rPr lang="cs-CZ" sz="3000"/>
              <a:t>é</a:t>
            </a:r>
            <a:r>
              <a:rPr lang="de-AT" sz="3000"/>
              <a:t> jazyky</a:t>
            </a:r>
            <a:r>
              <a:rPr lang="cs-CZ" sz="3000"/>
              <a:t> – světle zelené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1029"/>
          <p:cNvGraphicFramePr>
            <a:graphicFrameLocks noChangeAspect="1"/>
          </p:cNvGraphicFramePr>
          <p:nvPr/>
        </p:nvGraphicFramePr>
        <p:xfrm>
          <a:off x="1143000" y="0"/>
          <a:ext cx="6172200" cy="6858000"/>
        </p:xfrm>
        <a:graphic>
          <a:graphicData uri="http://schemas.openxmlformats.org/presentationml/2006/ole">
            <p:oleObj spid="_x0000_s2050" name="Fotografie" r:id="rId3" imgW="4382112" imgH="6039693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Vlastní 2">
      <a:dk1>
        <a:srgbClr val="000000"/>
      </a:dk1>
      <a:lt1>
        <a:srgbClr val="990000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CAAAAA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1042</TotalTime>
  <Words>589</Words>
  <Application>Microsoft Office PowerPoint</Application>
  <PresentationFormat>Předvádění na obrazovce (4:3)</PresentationFormat>
  <Paragraphs>198</Paragraphs>
  <Slides>30</Slides>
  <Notes>3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2" baseType="lpstr">
      <vt:lpstr>Default Design</vt:lpstr>
      <vt:lpstr>Fotografie</vt:lpstr>
      <vt:lpstr>Jazyky světa</vt:lpstr>
      <vt:lpstr>Viktor KRUPA/ Jozef GENZOR/  Ladislav DROZDÍK: Jazyky sveta. Bratislava 1983.</vt:lpstr>
      <vt:lpstr>Snímek 3</vt:lpstr>
      <vt:lpstr>Vznik jazyka</vt:lpstr>
      <vt:lpstr>JAK vznikl jazyk?</vt:lpstr>
      <vt:lpstr>KDE vznikl jazyk?</vt:lpstr>
      <vt:lpstr>Klasifikace jazyků </vt:lpstr>
      <vt:lpstr>Zjednodušená mapa geografického a genetického členění</vt:lpstr>
      <vt:lpstr>Snímek 9</vt:lpstr>
      <vt:lpstr>Genetická klasifikace jazyků </vt:lpstr>
      <vt:lpstr>Některé jazykové rodiny </vt:lpstr>
      <vt:lpstr>Indoevropské jazyky  (Indogermanische Sprachen) 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  <vt:lpstr>Snímek 21</vt:lpstr>
      <vt:lpstr>Typologická klasifikace jazyků (Sprachtypologie)</vt:lpstr>
      <vt:lpstr>Základní typologické rozdělení</vt:lpstr>
      <vt:lpstr>Afigující jazykový typ (affigierender Sprachtyp)</vt:lpstr>
      <vt:lpstr>Afigující jazykový typ (affigierender Sprachtyp)</vt:lpstr>
      <vt:lpstr>Flexe (flektivní rys)</vt:lpstr>
      <vt:lpstr>Flexe (flektivní rys) </vt:lpstr>
      <vt:lpstr>Typologická klasifikace jazyků PŘEHLED</vt:lpstr>
      <vt:lpstr>Dále a podrobněji:</vt:lpstr>
      <vt:lpstr>Děkuji za pozornost a přeji hodně zdaru u testu!</vt:lpstr>
    </vt:vector>
  </TitlesOfParts>
  <Company>Brno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Jazyky sveta</dc:title>
  <dc:creator>Tomáš Káňa</dc:creator>
  <cp:lastModifiedBy>Tomas Kana</cp:lastModifiedBy>
  <cp:revision>63</cp:revision>
  <dcterms:created xsi:type="dcterms:W3CDTF">2005-12-01T10:08:21Z</dcterms:created>
  <dcterms:modified xsi:type="dcterms:W3CDTF">2014-11-27T20:04:19Z</dcterms:modified>
</cp:coreProperties>
</file>