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8"/>
  </p:notesMasterIdLst>
  <p:sldIdLst>
    <p:sldId id="391" r:id="rId2"/>
    <p:sldId id="390" r:id="rId3"/>
    <p:sldId id="392" r:id="rId4"/>
    <p:sldId id="393" r:id="rId5"/>
    <p:sldId id="394" r:id="rId6"/>
    <p:sldId id="395" r:id="rId7"/>
    <p:sldId id="396" r:id="rId8"/>
    <p:sldId id="397" r:id="rId9"/>
    <p:sldId id="399" r:id="rId10"/>
    <p:sldId id="400" r:id="rId11"/>
    <p:sldId id="402" r:id="rId12"/>
    <p:sldId id="403" r:id="rId13"/>
    <p:sldId id="404" r:id="rId14"/>
    <p:sldId id="405" r:id="rId15"/>
    <p:sldId id="413" r:id="rId16"/>
    <p:sldId id="411" r:id="rId17"/>
    <p:sldId id="407" r:id="rId18"/>
    <p:sldId id="406" r:id="rId19"/>
    <p:sldId id="408" r:id="rId20"/>
    <p:sldId id="409" r:id="rId21"/>
    <p:sldId id="412" r:id="rId22"/>
    <p:sldId id="401" r:id="rId23"/>
    <p:sldId id="376" r:id="rId24"/>
    <p:sldId id="377" r:id="rId25"/>
    <p:sldId id="378" r:id="rId26"/>
    <p:sldId id="380" r:id="rId27"/>
    <p:sldId id="381" r:id="rId28"/>
    <p:sldId id="359" r:id="rId29"/>
    <p:sldId id="360" r:id="rId30"/>
    <p:sldId id="358" r:id="rId31"/>
    <p:sldId id="379" r:id="rId32"/>
    <p:sldId id="384" r:id="rId33"/>
    <p:sldId id="383" r:id="rId34"/>
    <p:sldId id="373" r:id="rId35"/>
    <p:sldId id="385" r:id="rId36"/>
    <p:sldId id="361" r:id="rId37"/>
    <p:sldId id="310" r:id="rId38"/>
    <p:sldId id="311" r:id="rId39"/>
    <p:sldId id="313" r:id="rId40"/>
    <p:sldId id="312" r:id="rId41"/>
    <p:sldId id="375" r:id="rId42"/>
    <p:sldId id="262" r:id="rId43"/>
    <p:sldId id="386" r:id="rId44"/>
    <p:sldId id="387" r:id="rId45"/>
    <p:sldId id="388" r:id="rId46"/>
    <p:sldId id="389" r:id="rId4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2F20"/>
    <a:srgbClr val="CC0000"/>
    <a:srgbClr val="FF9900"/>
    <a:srgbClr val="D20C11"/>
    <a:srgbClr val="F66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1" autoAdjust="0"/>
    <p:restoredTop sz="94951" autoAdjust="0"/>
  </p:normalViewPr>
  <p:slideViewPr>
    <p:cSldViewPr>
      <p:cViewPr>
        <p:scale>
          <a:sx n="60" d="100"/>
          <a:sy n="60" d="100"/>
        </p:scale>
        <p:origin x="-161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B1C77-FE46-402B-B0D3-774C0D929AB2}" type="datetimeFigureOut">
              <a:rPr lang="de-AT" smtClean="0"/>
              <a:pPr/>
              <a:t>16.10.2014</a:t>
            </a:fld>
            <a:endParaRPr lang="de-AT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AT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0F94A-4D2E-4F45-9B45-D83B076EBFC1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0600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54CEB-7B12-4FAA-98C6-086CCD1AD9CE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91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cs-CZ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cs-CZ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cs-CZ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cs-CZ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Ab hier nicht mehr </a:t>
            </a:r>
            <a:r>
              <a:rPr lang="de-DE" smtClean="0"/>
              <a:t>verwendet – verschoben zur EU</a:t>
            </a:r>
            <a:endParaRPr lang="de-DE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0F94A-4D2E-4F45-9B45-D83B076EBFC1}" type="slidenum">
              <a:rPr lang="de-AT" smtClean="0"/>
              <a:pPr/>
              <a:t>36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9661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0F94A-4D2E-4F45-9B45-D83B076EBFC1}" type="slidenum">
              <a:rPr lang="de-AT" smtClean="0"/>
              <a:pPr/>
              <a:t>37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13587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0F94A-4D2E-4F45-9B45-D83B076EBFC1}" type="slidenum">
              <a:rPr lang="de-AT" smtClean="0"/>
              <a:pPr/>
              <a:t>42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0311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50B706-FA70-4AA6-9765-2942A6DC8693}" type="datetime1">
              <a:rPr lang="de-AT" smtClean="0"/>
              <a:pPr/>
              <a:t>16.10.2014</a:t>
            </a:fld>
            <a:endParaRPr lang="de-AT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de-AT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60FB23-CCA6-4BF8-BD33-6E088AE2ACFE}" type="slidenum">
              <a:rPr lang="de-AT" smtClean="0"/>
              <a:pPr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37E10-6460-4EDE-93B7-878CA87EFD6D}" type="datetime1">
              <a:rPr lang="de-AT" smtClean="0"/>
              <a:pPr/>
              <a:t>16.10.2014</a:t>
            </a:fld>
            <a:endParaRPr lang="de-AT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AT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0FB23-CCA6-4BF8-BD33-6E088AE2ACFE}" type="slidenum">
              <a:rPr lang="de-AT" smtClean="0"/>
              <a:pPr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89BD4-29E2-49BA-986C-80B45FAACFA0}" type="datetime1">
              <a:rPr lang="de-AT" smtClean="0"/>
              <a:pPr/>
              <a:t>16.10.2014</a:t>
            </a:fld>
            <a:endParaRPr lang="de-AT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AT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0FB23-CCA6-4BF8-BD33-6E088AE2ACFE}" type="slidenum">
              <a:rPr lang="de-AT" smtClean="0"/>
              <a:pPr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B6914F-482D-4947-B07F-C171755F6723}" type="datetime1">
              <a:rPr lang="de-AT" smtClean="0"/>
              <a:pPr/>
              <a:t>16.10.2014</a:t>
            </a:fld>
            <a:endParaRPr lang="de-AT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AT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0FB23-CCA6-4BF8-BD33-6E088AE2ACFE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917BAC-004C-42AA-955B-BA5A59A62DD7}" type="datetime1">
              <a:rPr lang="de-AT" smtClean="0"/>
              <a:pPr/>
              <a:t>16.10.2014</a:t>
            </a:fld>
            <a:endParaRPr lang="de-AT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AT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0FB23-CCA6-4BF8-BD33-6E088AE2ACFE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01ED6-E4EC-488E-9070-1292A4F4462E}" type="datetime1">
              <a:rPr lang="de-AT" smtClean="0"/>
              <a:pPr/>
              <a:t>16.10.2014</a:t>
            </a:fld>
            <a:endParaRPr lang="de-AT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AT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0FB23-CCA6-4BF8-BD33-6E088AE2ACFE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B22EDA-E06C-4BC3-98D0-C99B488B0AA1}" type="datetime1">
              <a:rPr lang="de-AT" smtClean="0"/>
              <a:pPr/>
              <a:t>16.10.2014</a:t>
            </a:fld>
            <a:endParaRPr lang="de-AT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AT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0FB23-CCA6-4BF8-BD33-6E088AE2ACFE}" type="slidenum">
              <a:rPr lang="de-AT" smtClean="0"/>
              <a:pPr/>
              <a:t>‹#›</a:t>
            </a:fld>
            <a:endParaRPr lang="de-A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18F52A-967E-4695-B521-9048627819C1}" type="datetime1">
              <a:rPr lang="de-AT" smtClean="0"/>
              <a:pPr/>
              <a:t>16.10.2014</a:t>
            </a:fld>
            <a:endParaRPr lang="de-AT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AT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0FB23-CCA6-4BF8-BD33-6E088AE2ACFE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1940A0-E53F-4BFC-97E6-9F22F7DBE022}" type="datetime1">
              <a:rPr lang="de-AT" smtClean="0"/>
              <a:pPr/>
              <a:t>16.10.2014</a:t>
            </a:fld>
            <a:endParaRPr lang="de-AT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AT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0FB23-CCA6-4BF8-BD33-6E088AE2ACFE}" type="slidenum">
              <a:rPr lang="de-AT" smtClean="0"/>
              <a:pPr/>
              <a:t>‹#›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117B5B0-A100-411A-A9D4-172E8853928C}" type="datetime1">
              <a:rPr lang="de-AT" smtClean="0"/>
              <a:pPr/>
              <a:t>16.10.2014</a:t>
            </a:fld>
            <a:endParaRPr lang="de-AT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AT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0FB23-CCA6-4BF8-BD33-6E088AE2ACFE}" type="slidenum">
              <a:rPr lang="de-AT" smtClean="0"/>
              <a:pPr/>
              <a:t>‹#›</a:t>
            </a:fld>
            <a:endParaRPr lang="de-A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DDF84B-DDCD-4515-8B83-D300E06829D6}" type="datetime1">
              <a:rPr lang="de-AT" smtClean="0"/>
              <a:pPr/>
              <a:t>16.10.2014</a:t>
            </a:fld>
            <a:endParaRPr lang="de-AT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de-AT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60FB23-CCA6-4BF8-BD33-6E088AE2ACFE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7BD1DE1-4F3F-4E4A-AA4D-ADD4E43F9A7C}" type="datetime1">
              <a:rPr lang="de-AT" smtClean="0"/>
              <a:pPr/>
              <a:t>16.10.2014</a:t>
            </a:fld>
            <a:endParaRPr lang="de-AT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de-AT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860FB23-CCA6-4BF8-BD33-6E088AE2ACFE}" type="slidenum">
              <a:rPr lang="de-AT" smtClean="0"/>
              <a:pPr/>
              <a:t>‹#›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swaertiges-amt.de/cae/servlet/contentblob/364458/publicationFile/156375/PublStatistik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eacea.ec.europa.eu/education/eurydice/documents/key_data_series/143DE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ublic_opinion/archives/ebs/ebs_386_de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hnologue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ltsprachen.net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ethe.de/ges/spa/dos/daf/stu/deindex.htm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3041" y="476672"/>
            <a:ext cx="7772400" cy="2232248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Němčina v českém vzdělávacím systému a oborově didaktická složka přípravy </a:t>
            </a:r>
            <a:r>
              <a:rPr lang="cs-CZ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učitelů</a:t>
            </a:r>
            <a:br>
              <a:rPr lang="cs-CZ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přednáška 1, </a:t>
            </a:r>
            <a:r>
              <a:rPr lang="cs-CZ" sz="360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Věra Janíková)</a:t>
            </a:r>
            <a:r>
              <a:rPr lang="cs-CZ" sz="36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3356993"/>
            <a:ext cx="7772400" cy="1454318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1026" name="Picture 2" descr="https://encrypted-tbn3.gstatic.com/images?q=tbn:ANd9GcRvyyred-m0foKLdxVVEDiCoFfMlgrM28CQyoUeMhGRUac-F5UU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92860"/>
            <a:ext cx="25717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Qx0BsqbpaSyBp4SFD8afo3iuxbhIwEqh6o9WTaB51TnxOrHMjqQ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947" y="3755642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XD4X9bsQAZg4JYEFoeeL0MWeNRwMIAUpdBEAMEDRtLrr2-gO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31840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9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Instituty</a:t>
            </a:r>
            <a:endParaRPr lang="cs-CZ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R</a:t>
            </a:r>
            <a:r>
              <a:rPr lang="cs-CZ" dirty="0" smtClean="0"/>
              <a:t>ů</a:t>
            </a:r>
            <a:r>
              <a:rPr lang="de-DE" dirty="0" err="1" smtClean="0"/>
              <a:t>zn</a:t>
            </a:r>
            <a:r>
              <a:rPr lang="cs-CZ" dirty="0" smtClean="0"/>
              <a:t>é</a:t>
            </a:r>
            <a:r>
              <a:rPr lang="de-DE" dirty="0" smtClean="0"/>
              <a:t> </a:t>
            </a:r>
            <a:r>
              <a:rPr lang="de-DE" dirty="0" err="1" smtClean="0"/>
              <a:t>kurzy</a:t>
            </a:r>
            <a:r>
              <a:rPr lang="de-DE" dirty="0" smtClean="0"/>
              <a:t> </a:t>
            </a:r>
            <a:r>
              <a:rPr lang="cs-CZ" dirty="0" smtClean="0"/>
              <a:t>pro různé věkové skupiny (A1 – C1)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Firemní kurzy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Přípravné kurzy pro Rakouský jazykový diplom (certifikát) na všech úrovních 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Kulturní akce, filmy, projekty …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e-DE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Goethe Institut Praha </a:t>
            </a:r>
            <a:endParaRPr lang="cs-CZ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Různé typy kurzů, různé úrovně jazykových znalostí,</a:t>
            </a:r>
          </a:p>
          <a:p>
            <a:pPr marL="0" indent="0">
              <a:buNone/>
            </a:pPr>
            <a:r>
              <a:rPr lang="cs-CZ" dirty="0" smtClean="0"/>
              <a:t>On-line kurzy </a:t>
            </a:r>
          </a:p>
          <a:p>
            <a:pPr marL="0" indent="0">
              <a:buNone/>
            </a:pPr>
            <a:r>
              <a:rPr lang="cs-CZ" dirty="0" smtClean="0"/>
              <a:t>Intenzivní, individuální, firemní …</a:t>
            </a:r>
          </a:p>
          <a:p>
            <a:pPr marL="0" indent="0">
              <a:buNone/>
            </a:pPr>
            <a:r>
              <a:rPr lang="cs-CZ" dirty="0" smtClean="0"/>
              <a:t>Přípravné kurzy pro Německý jazykový diplom</a:t>
            </a:r>
          </a:p>
          <a:p>
            <a:pPr marL="0" indent="0">
              <a:buNone/>
            </a:pPr>
            <a:r>
              <a:rPr lang="cs-CZ" dirty="0" smtClean="0"/>
              <a:t>(certifikáty)</a:t>
            </a:r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Kulturní akce, filmy, projekty …</a:t>
            </a:r>
          </a:p>
          <a:p>
            <a:pPr marL="0" indent="0">
              <a:buNone/>
            </a:pPr>
            <a:r>
              <a:rPr lang="cs-CZ" dirty="0" smtClean="0"/>
              <a:t>další vzdělávání učitelů 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Rakouský institut Brno</a:t>
            </a:r>
          </a:p>
          <a:p>
            <a:r>
              <a:rPr lang="de-DE" dirty="0" smtClean="0"/>
              <a:t>(Österreich Institut)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71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Projekty a programy pro podporu NJ </a:t>
            </a:r>
            <a:r>
              <a:rPr lang="cs-CZ" sz="4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5102027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Olympiáda německého jazyka </a:t>
            </a:r>
          </a:p>
          <a:p>
            <a:r>
              <a:rPr lang="cs-CZ" dirty="0" smtClean="0"/>
              <a:t>Soutěž v němčině</a:t>
            </a:r>
          </a:p>
          <a:p>
            <a:r>
              <a:rPr lang="cs-CZ" dirty="0" smtClean="0"/>
              <a:t>Cca. </a:t>
            </a:r>
            <a:r>
              <a:rPr lang="de-DE" dirty="0" smtClean="0"/>
              <a:t>15.000 </a:t>
            </a:r>
            <a:r>
              <a:rPr lang="cs-CZ" dirty="0" smtClean="0"/>
              <a:t>žáků ročně z různých typů škol</a:t>
            </a:r>
          </a:p>
          <a:p>
            <a:pPr marL="0" indent="0">
              <a:buNone/>
            </a:pPr>
            <a:endParaRPr lang="cs-CZ" sz="3500" b="1" u="sng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3500" b="1" u="sng" dirty="0" smtClean="0">
                <a:solidFill>
                  <a:srgbClr val="00B050"/>
                </a:solidFill>
              </a:rPr>
              <a:t>Cíl: </a:t>
            </a:r>
            <a:r>
              <a:rPr lang="de-DE" sz="3500" b="1" u="sng" dirty="0" smtClean="0">
                <a:solidFill>
                  <a:srgbClr val="00B050"/>
                </a:solidFill>
              </a:rPr>
              <a:t> </a:t>
            </a: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Zvýšení zájmu o němčinu a motivace pro její učení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Porovnání znalostí jazyka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 nejlepší z národního kola se účastní mezinárodního kola ve Frankfurtu nad Mohanem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Organizace: </a:t>
            </a:r>
          </a:p>
          <a:p>
            <a:pPr marL="0" indent="0">
              <a:buNone/>
            </a:pPr>
            <a:r>
              <a:rPr lang="cs-CZ" dirty="0" smtClean="0"/>
              <a:t>MŠMT (Národní institut dětí a mládeže), Goethe Institut,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ZfA</a:t>
            </a:r>
            <a:r>
              <a:rPr lang="cs-CZ" dirty="0" smtClean="0"/>
              <a:t> (</a:t>
            </a:r>
            <a:r>
              <a:rPr lang="cs-CZ" dirty="0" err="1" smtClean="0"/>
              <a:t>Zentrum</a:t>
            </a:r>
            <a:r>
              <a:rPr lang="cs-CZ" dirty="0" smtClean="0"/>
              <a:t> </a:t>
            </a:r>
            <a:r>
              <a:rPr lang="cs-CZ" dirty="0" err="1" smtClean="0"/>
              <a:t>für</a:t>
            </a:r>
            <a:r>
              <a:rPr lang="cs-CZ" dirty="0" smtClean="0"/>
              <a:t> </a:t>
            </a:r>
            <a:r>
              <a:rPr lang="cs-CZ" dirty="0" err="1" smtClean="0"/>
              <a:t>Fremdsprachenausbildung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12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SGUN</a:t>
            </a:r>
            <a:endParaRPr lang="cs-CZ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Spolek germanistů a učitelů němčiny (</a:t>
            </a:r>
            <a:r>
              <a:rPr lang="cs-CZ" b="1" dirty="0" err="1" smtClean="0"/>
              <a:t>Verband</a:t>
            </a:r>
            <a:r>
              <a:rPr lang="cs-CZ" b="1" dirty="0" smtClean="0"/>
              <a:t> der </a:t>
            </a:r>
            <a:r>
              <a:rPr lang="cs-CZ" b="1" dirty="0" err="1" smtClean="0"/>
              <a:t>Germanisten</a:t>
            </a:r>
            <a:r>
              <a:rPr lang="cs-CZ" b="1" dirty="0" smtClean="0"/>
              <a:t> </a:t>
            </a:r>
            <a:r>
              <a:rPr lang="cs-CZ" b="1" dirty="0" err="1" smtClean="0"/>
              <a:t>und</a:t>
            </a:r>
            <a:r>
              <a:rPr lang="cs-CZ" b="1" dirty="0" smtClean="0"/>
              <a:t> </a:t>
            </a:r>
            <a:r>
              <a:rPr lang="cs-CZ" b="1" dirty="0" err="1" smtClean="0"/>
              <a:t>Deutschlehrer</a:t>
            </a:r>
            <a:r>
              <a:rPr lang="cs-CZ" b="1" dirty="0" smtClean="0"/>
              <a:t>)</a:t>
            </a:r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r>
              <a:rPr lang="cs-CZ" sz="3300" b="1" u="sng" dirty="0" smtClean="0">
                <a:solidFill>
                  <a:srgbClr val="00B050"/>
                </a:solidFill>
              </a:rPr>
              <a:t>Cíle</a:t>
            </a:r>
            <a:r>
              <a:rPr lang="cs-CZ" sz="3800" b="1" u="sng" dirty="0" smtClean="0">
                <a:solidFill>
                  <a:srgbClr val="00B050"/>
                </a:solidFill>
              </a:rPr>
              <a:t>:</a:t>
            </a:r>
          </a:p>
          <a:p>
            <a:r>
              <a:rPr lang="cs-CZ" dirty="0" smtClean="0"/>
              <a:t>Zlepšovat postavení NJ</a:t>
            </a:r>
          </a:p>
          <a:p>
            <a:r>
              <a:rPr lang="cs-CZ" dirty="0" smtClean="0"/>
              <a:t>Zvyšovat výuku NJ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Spolupráce se zahraničními školami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3300" b="1" u="sng" dirty="0" smtClean="0">
                <a:solidFill>
                  <a:srgbClr val="00B050"/>
                </a:solidFill>
              </a:rPr>
              <a:t>Hlavní činnost:</a:t>
            </a:r>
          </a:p>
          <a:p>
            <a:pPr marL="0" indent="0">
              <a:buNone/>
            </a:pPr>
            <a:r>
              <a:rPr lang="cs-CZ" dirty="0" smtClean="0"/>
              <a:t>Vzdělávání</a:t>
            </a:r>
          </a:p>
          <a:p>
            <a:pPr marL="0" indent="0">
              <a:buNone/>
            </a:pPr>
            <a:r>
              <a:rPr lang="cs-CZ" dirty="0" smtClean="0"/>
              <a:t>Propagace</a:t>
            </a:r>
          </a:p>
          <a:p>
            <a:pPr marL="0" indent="0">
              <a:buNone/>
            </a:pPr>
            <a:r>
              <a:rPr lang="cs-CZ" dirty="0" smtClean="0"/>
              <a:t>Vydávání učebních materiálů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5104"/>
            <a:ext cx="29432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3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Nadace (</a:t>
            </a:r>
            <a:r>
              <a:rPr lang="cs-CZ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Stiftungen</a:t>
            </a:r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600" b="1" dirty="0" smtClean="0"/>
              <a:t>= bilaterální vzdělávací a kulturní instituce/organizace </a:t>
            </a:r>
          </a:p>
          <a:p>
            <a:pPr marL="0" indent="0">
              <a:buNone/>
            </a:pPr>
            <a:r>
              <a:rPr lang="cs-CZ" dirty="0" smtClean="0"/>
              <a:t>v rámci spolupráce mezi Německem nebo Rakouskem a Českem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3600" b="1" u="sng" dirty="0" smtClean="0">
                <a:solidFill>
                  <a:srgbClr val="00B050"/>
                </a:solidFill>
              </a:rPr>
              <a:t>Činnosti:</a:t>
            </a:r>
            <a:endParaRPr lang="cs-CZ" b="1" u="sng" dirty="0" smtClean="0">
              <a:solidFill>
                <a:srgbClr val="00B050"/>
              </a:solidFill>
            </a:endParaRPr>
          </a:p>
          <a:p>
            <a:r>
              <a:rPr lang="cs-CZ" dirty="0" smtClean="0"/>
              <a:t>Projekty</a:t>
            </a:r>
          </a:p>
          <a:p>
            <a:r>
              <a:rPr lang="cs-CZ" dirty="0" smtClean="0"/>
              <a:t>Výstavy </a:t>
            </a:r>
          </a:p>
          <a:p>
            <a:r>
              <a:rPr lang="cs-CZ" dirty="0" smtClean="0"/>
              <a:t>Filmové projekce</a:t>
            </a:r>
          </a:p>
          <a:p>
            <a:r>
              <a:rPr lang="cs-CZ" dirty="0" smtClean="0"/>
              <a:t>Symposia,…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Německo-české fórum mládeže (</a:t>
            </a:r>
            <a:r>
              <a:rPr lang="cs-CZ" dirty="0" err="1" smtClean="0"/>
              <a:t>Deutsch-tschechisches</a:t>
            </a:r>
            <a:r>
              <a:rPr lang="cs-CZ" dirty="0" smtClean="0"/>
              <a:t> </a:t>
            </a:r>
            <a:r>
              <a:rPr lang="cs-CZ" dirty="0" err="1" smtClean="0"/>
              <a:t>Jugendforum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Pražský divadelní festival  německého jazyka (</a:t>
            </a:r>
            <a:r>
              <a:rPr lang="cs-CZ" dirty="0" err="1" smtClean="0"/>
              <a:t>Prager</a:t>
            </a:r>
            <a:r>
              <a:rPr lang="cs-CZ" dirty="0" smtClean="0"/>
              <a:t> </a:t>
            </a:r>
            <a:r>
              <a:rPr lang="cs-CZ" dirty="0" err="1" smtClean="0"/>
              <a:t>Theaterfestival</a:t>
            </a:r>
            <a:r>
              <a:rPr lang="cs-CZ" dirty="0" smtClean="0"/>
              <a:t> der </a:t>
            </a:r>
            <a:r>
              <a:rPr lang="cs-CZ" dirty="0" err="1" smtClean="0"/>
              <a:t>deutschen</a:t>
            </a:r>
            <a:r>
              <a:rPr lang="cs-CZ" dirty="0" smtClean="0"/>
              <a:t> </a:t>
            </a:r>
            <a:r>
              <a:rPr lang="cs-CZ" dirty="0" err="1" smtClean="0"/>
              <a:t>Sprache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 smtClean="0"/>
              <a:t>Brücke</a:t>
            </a:r>
            <a:r>
              <a:rPr lang="cs-CZ" dirty="0" smtClean="0"/>
              <a:t> – Most </a:t>
            </a:r>
            <a:r>
              <a:rPr lang="cs-CZ" dirty="0" err="1" smtClean="0"/>
              <a:t>Stiftung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Heinrich </a:t>
            </a:r>
            <a:r>
              <a:rPr lang="cs-CZ" dirty="0" err="1" smtClean="0"/>
              <a:t>Böll</a:t>
            </a:r>
            <a:r>
              <a:rPr lang="cs-CZ" dirty="0" smtClean="0"/>
              <a:t> </a:t>
            </a:r>
            <a:r>
              <a:rPr lang="cs-CZ" dirty="0" err="1" smtClean="0"/>
              <a:t>Stiftung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Konrad </a:t>
            </a:r>
            <a:r>
              <a:rPr lang="cs-CZ" dirty="0" err="1" smtClean="0"/>
              <a:t>Adenauer</a:t>
            </a:r>
            <a:r>
              <a:rPr lang="cs-CZ" dirty="0" smtClean="0"/>
              <a:t> </a:t>
            </a:r>
            <a:r>
              <a:rPr lang="cs-CZ" dirty="0" err="1" smtClean="0"/>
              <a:t>Stiftung</a:t>
            </a:r>
            <a:r>
              <a:rPr lang="cs-CZ" dirty="0" smtClean="0"/>
              <a:t>,…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EU-projekty: např. </a:t>
            </a:r>
            <a:r>
              <a:rPr lang="cs-CZ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Commenius</a:t>
            </a:r>
            <a:r>
              <a:rPr lang="cs-CZ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</a:t>
            </a:r>
            <a:r>
              <a:rPr lang="cs-CZ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Twinning</a:t>
            </a:r>
            <a:r>
              <a:rPr lang="cs-CZ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600" b="1" u="sng" dirty="0" err="1" smtClean="0">
                <a:solidFill>
                  <a:srgbClr val="00B050"/>
                </a:solidFill>
              </a:rPr>
              <a:t>Comenius</a:t>
            </a:r>
            <a:r>
              <a:rPr lang="cs-CZ" dirty="0" smtClean="0"/>
              <a:t> – MŠ, ZŠ, SŠ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Žáci, učitelé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Výměnné programy, kurzy, další vzdělávání, spolupráce mezi školami</a:t>
            </a:r>
          </a:p>
          <a:p>
            <a:endParaRPr lang="cs-CZ" dirty="0"/>
          </a:p>
          <a:p>
            <a:pPr marL="109728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400" b="1" u="sng" dirty="0">
                <a:solidFill>
                  <a:srgbClr val="00B050"/>
                </a:solidFill>
              </a:rPr>
              <a:t>e</a:t>
            </a:r>
            <a:r>
              <a:rPr lang="cs-CZ" sz="3400" b="1" u="sng" dirty="0" smtClean="0">
                <a:solidFill>
                  <a:srgbClr val="00B050"/>
                </a:solidFill>
              </a:rPr>
              <a:t>-</a:t>
            </a:r>
            <a:r>
              <a:rPr lang="cs-CZ" sz="3400" b="1" u="sng" dirty="0" err="1" smtClean="0">
                <a:solidFill>
                  <a:srgbClr val="00B050"/>
                </a:solidFill>
              </a:rPr>
              <a:t>Twinning</a:t>
            </a:r>
            <a:r>
              <a:rPr lang="cs-CZ" sz="3400" b="1" u="sng" dirty="0" smtClean="0">
                <a:solidFill>
                  <a:srgbClr val="00B050"/>
                </a:solidFill>
              </a:rPr>
              <a:t> </a:t>
            </a: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Spolupráce  s partnerskou školou, která je vybrána podle určitých kritérií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Komunikace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Projekty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Semináře atd. </a:t>
            </a:r>
          </a:p>
        </p:txBody>
      </p:sp>
    </p:spTree>
    <p:extLst>
      <p:ext uri="{BB962C8B-B14F-4D97-AF65-F5344CB8AC3E}">
        <p14:creationId xmlns:p14="http://schemas.microsoft.com/office/powerpoint/2010/main" val="24626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3"/>
          <p:cNvSpPr>
            <a:spLocks noGrp="1"/>
          </p:cNvSpPr>
          <p:nvPr>
            <p:ph idx="1"/>
          </p:nvPr>
        </p:nvSpPr>
        <p:spPr>
          <a:xfrm>
            <a:off x="395288" y="980728"/>
            <a:ext cx="8425184" cy="5472608"/>
          </a:xfrm>
        </p:spPr>
        <p:txBody>
          <a:bodyPr>
            <a:noAutofit/>
          </a:bodyPr>
          <a:lstStyle/>
          <a:p>
            <a:r>
              <a:rPr lang="de-DE" altLang="cs-CZ" sz="2300" dirty="0" smtClean="0"/>
              <a:t>14,45 </a:t>
            </a:r>
            <a:r>
              <a:rPr lang="cs-CZ" altLang="cs-CZ" sz="2300" dirty="0" smtClean="0"/>
              <a:t>mil se učí </a:t>
            </a:r>
            <a:r>
              <a:rPr lang="cs-CZ" altLang="cs-CZ" sz="2300" dirty="0" err="1" smtClean="0"/>
              <a:t>němčinujako</a:t>
            </a:r>
            <a:r>
              <a:rPr lang="cs-CZ" altLang="cs-CZ" sz="2300" dirty="0" smtClean="0"/>
              <a:t> cizí jazyk </a:t>
            </a:r>
            <a:endParaRPr lang="de-DE" altLang="cs-CZ" sz="2300" dirty="0" smtClean="0"/>
          </a:p>
          <a:p>
            <a:r>
              <a:rPr lang="cs-CZ" altLang="cs-CZ" sz="2300" dirty="0" smtClean="0"/>
              <a:t>Pokles zájmu – dominuje AJ, NJ jako 2.cizí jazyk</a:t>
            </a:r>
          </a:p>
          <a:p>
            <a:pPr>
              <a:buNone/>
            </a:pPr>
            <a:endParaRPr lang="cs-CZ" altLang="cs-CZ" sz="2300" dirty="0" smtClean="0"/>
          </a:p>
          <a:p>
            <a:r>
              <a:rPr lang="cs-CZ" altLang="cs-CZ" sz="2300" dirty="0" smtClean="0"/>
              <a:t>Relativně velký zájem (politické důvody)</a:t>
            </a:r>
          </a:p>
          <a:p>
            <a:r>
              <a:rPr lang="cs-CZ" altLang="cs-CZ" sz="2300" dirty="0" smtClean="0"/>
              <a:t>    Polsko a Francie </a:t>
            </a:r>
            <a:r>
              <a:rPr lang="de-DE" altLang="cs-CZ" sz="2300" dirty="0" smtClean="0"/>
              <a:t>(</a:t>
            </a:r>
            <a:r>
              <a:rPr lang="cs-CZ" altLang="cs-CZ" sz="2300" dirty="0" smtClean="0"/>
              <a:t>tradice</a:t>
            </a:r>
            <a:r>
              <a:rPr lang="de-DE" altLang="cs-CZ" sz="2300" dirty="0" smtClean="0"/>
              <a:t> </a:t>
            </a:r>
            <a:r>
              <a:rPr lang="de-DE" altLang="cs-CZ" sz="2300" dirty="0"/>
              <a:t>+ </a:t>
            </a:r>
            <a:r>
              <a:rPr lang="cs-CZ" altLang="cs-CZ" sz="2300" dirty="0" smtClean="0"/>
              <a:t>reklamní kampaň</a:t>
            </a:r>
            <a:r>
              <a:rPr lang="de-DE" altLang="cs-CZ" sz="2300" dirty="0" smtClean="0"/>
              <a:t>)</a:t>
            </a:r>
            <a:endParaRPr lang="de-DE" altLang="cs-CZ" sz="23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de-DE" altLang="cs-CZ" sz="2300" dirty="0" err="1" smtClean="0"/>
              <a:t>Bosn</a:t>
            </a:r>
            <a:r>
              <a:rPr lang="cs-CZ" altLang="cs-CZ" sz="2300" dirty="0" smtClean="0"/>
              <a:t>a </a:t>
            </a:r>
            <a:r>
              <a:rPr lang="cs-CZ" altLang="cs-CZ" sz="2300" dirty="0" err="1" smtClean="0"/>
              <a:t>a</a:t>
            </a:r>
            <a:r>
              <a:rPr lang="cs-CZ" altLang="cs-CZ" sz="2300" dirty="0" smtClean="0"/>
              <a:t> Hercegovina</a:t>
            </a:r>
            <a:r>
              <a:rPr lang="de-DE" altLang="cs-CZ" sz="2300" dirty="0" smtClean="0"/>
              <a:t> </a:t>
            </a:r>
            <a:endParaRPr lang="de-DE" altLang="cs-CZ" sz="23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de-DE" altLang="cs-CZ" sz="2300" dirty="0" err="1" smtClean="0"/>
              <a:t>Bra</a:t>
            </a:r>
            <a:r>
              <a:rPr lang="cs-CZ" altLang="cs-CZ" sz="2300" dirty="0" err="1" smtClean="0"/>
              <a:t>zílie</a:t>
            </a:r>
            <a:r>
              <a:rPr lang="cs-CZ" altLang="cs-CZ" sz="2300" dirty="0" smtClean="0"/>
              <a:t> </a:t>
            </a:r>
            <a:r>
              <a:rPr lang="de-DE" altLang="cs-CZ" sz="2300" dirty="0" smtClean="0"/>
              <a:t> </a:t>
            </a:r>
            <a:r>
              <a:rPr lang="de-DE" altLang="cs-CZ" sz="2300" dirty="0" err="1" smtClean="0"/>
              <a:t>Globali</a:t>
            </a:r>
            <a:r>
              <a:rPr lang="cs-CZ" altLang="cs-CZ" sz="2300" dirty="0" err="1" smtClean="0"/>
              <a:t>zace</a:t>
            </a:r>
            <a:endParaRPr lang="cs-CZ" altLang="cs-CZ" sz="2300" dirty="0" smtClean="0"/>
          </a:p>
          <a:p>
            <a:pPr lvl="2">
              <a:buFont typeface="Wingdings" panose="05000000000000000000" pitchFamily="2" charset="2"/>
              <a:buChar char="§"/>
            </a:pPr>
            <a:endParaRPr lang="cs-CZ" altLang="cs-CZ" sz="2300" dirty="0" smtClean="0"/>
          </a:p>
          <a:p>
            <a:r>
              <a:rPr lang="cs-CZ" altLang="cs-CZ" sz="2300" dirty="0" smtClean="0"/>
              <a:t>Zájem je ve Střední  Východní Evropě větší než v Západní Evropě 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993832" cy="385018"/>
          </a:xfrm>
        </p:spPr>
        <p:txBody>
          <a:bodyPr/>
          <a:lstStyle/>
          <a:p>
            <a:r>
              <a:rPr lang="de-AT" dirty="0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B23-CCA6-4BF8-BD33-6E088AE2ACFE}" type="slidenum">
              <a:rPr lang="de-AT" smtClean="0"/>
              <a:pPr/>
              <a:t>15</a:t>
            </a:fld>
            <a:endParaRPr lang="de-AT" dirty="0"/>
          </a:p>
        </p:txBody>
      </p:sp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179388" y="116632"/>
            <a:ext cx="8785225" cy="1008112"/>
          </a:xfrm>
        </p:spPr>
        <p:txBody>
          <a:bodyPr>
            <a:normAutofit/>
          </a:bodyPr>
          <a:lstStyle/>
          <a:p>
            <a:pPr eaLnBrk="1" hangingPunct="1"/>
            <a:r>
              <a:rPr lang="de-AT" altLang="cs-CZ" sz="3600" i="1" dirty="0" smtClean="0">
                <a:solidFill>
                  <a:schemeClr val="accent1">
                    <a:lumMod val="75000"/>
                  </a:schemeClr>
                </a:solidFill>
              </a:rPr>
              <a:t>„Netzwerk Deutsch“</a:t>
            </a:r>
            <a:r>
              <a:rPr lang="de-AT" altLang="cs-CZ" sz="3600" dirty="0" smtClean="0">
                <a:solidFill>
                  <a:schemeClr val="accent1">
                    <a:lumMod val="75000"/>
                  </a:schemeClr>
                </a:solidFill>
              </a:rPr>
              <a:t>  (2010)</a:t>
            </a:r>
            <a:endParaRPr lang="en-US" altLang="cs-CZ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dirty="0" smtClean="0"/>
              <a:t>Vzrůstající zájem zejména</a:t>
            </a:r>
            <a:r>
              <a:rPr lang="de-DE" altLang="cs-CZ" sz="2400" dirty="0" smtClean="0"/>
              <a:t>: </a:t>
            </a:r>
          </a:p>
          <a:p>
            <a:pPr eaLnBrk="1" hangingPunct="1">
              <a:buFontTx/>
              <a:buNone/>
            </a:pPr>
            <a:endParaRPr lang="de-DE" altLang="cs-CZ" sz="2000" dirty="0" smtClean="0"/>
          </a:p>
          <a:p>
            <a:pPr eaLnBrk="1" hangingPunct="1">
              <a:spcAft>
                <a:spcPct val="30000"/>
              </a:spcAft>
              <a:buFont typeface="Wingdings" pitchFamily="2" charset="2"/>
              <a:buChar char="Ø"/>
            </a:pPr>
            <a:r>
              <a:rPr lang="de-DE" altLang="cs-CZ" sz="2400" dirty="0" err="1" smtClean="0"/>
              <a:t>Arabs</a:t>
            </a:r>
            <a:r>
              <a:rPr lang="cs-CZ" altLang="cs-CZ" sz="2400" dirty="0" err="1" smtClean="0"/>
              <a:t>ké</a:t>
            </a:r>
            <a:r>
              <a:rPr lang="cs-CZ" altLang="cs-CZ" sz="2400" dirty="0" smtClean="0"/>
              <a:t> státy</a:t>
            </a:r>
          </a:p>
          <a:p>
            <a:pPr eaLnBrk="1" hangingPunct="1">
              <a:spcAft>
                <a:spcPct val="30000"/>
              </a:spcAft>
              <a:buFont typeface="Wingdings" pitchFamily="2" charset="2"/>
              <a:buChar char="Ø"/>
            </a:pPr>
            <a:r>
              <a:rPr lang="cs-CZ" altLang="cs-CZ" sz="2400" dirty="0" smtClean="0"/>
              <a:t>Jižní a Severní Amerika</a:t>
            </a:r>
            <a:endParaRPr lang="de-DE" altLang="cs-CZ" sz="2400" dirty="0" smtClean="0"/>
          </a:p>
          <a:p>
            <a:pPr eaLnBrk="1" hangingPunct="1">
              <a:spcAft>
                <a:spcPct val="30000"/>
              </a:spcAft>
              <a:buFont typeface="Wingdings" pitchFamily="2" charset="2"/>
              <a:buChar char="Ø"/>
            </a:pPr>
            <a:r>
              <a:rPr lang="cs-CZ" altLang="cs-CZ" sz="2400" dirty="0" smtClean="0"/>
              <a:t>Afrika</a:t>
            </a:r>
            <a:endParaRPr lang="de-DE" altLang="cs-CZ" sz="2400" dirty="0" smtClean="0"/>
          </a:p>
          <a:p>
            <a:pPr eaLnBrk="1" hangingPunct="1">
              <a:spcAft>
                <a:spcPct val="30000"/>
              </a:spcAft>
              <a:buFont typeface="Wingdings" pitchFamily="2" charset="2"/>
              <a:buChar char="Ø"/>
            </a:pPr>
            <a:r>
              <a:rPr lang="de-DE" altLang="cs-CZ" sz="2400" dirty="0" err="1" smtClean="0"/>
              <a:t>Indonesie</a:t>
            </a:r>
            <a:r>
              <a:rPr lang="de-DE" altLang="cs-CZ" sz="2400" dirty="0" smtClean="0"/>
              <a:t> </a:t>
            </a:r>
          </a:p>
          <a:p>
            <a:pPr eaLnBrk="1" hangingPunct="1">
              <a:spcAft>
                <a:spcPct val="30000"/>
              </a:spcAft>
              <a:buFont typeface="Wingdings" pitchFamily="2" charset="2"/>
              <a:buChar char="Ø"/>
            </a:pPr>
            <a:r>
              <a:rPr lang="de-DE" altLang="cs-CZ" sz="2400" dirty="0" err="1" smtClean="0"/>
              <a:t>Bra</a:t>
            </a:r>
            <a:r>
              <a:rPr lang="cs-CZ" altLang="cs-CZ" sz="2400" dirty="0" err="1" smtClean="0"/>
              <a:t>zílie</a:t>
            </a:r>
            <a:endParaRPr lang="de-DE" altLang="cs-CZ" sz="2400" dirty="0" smtClean="0"/>
          </a:p>
          <a:p>
            <a:pPr eaLnBrk="1" hangingPunct="1">
              <a:spcAft>
                <a:spcPct val="30000"/>
              </a:spcAft>
              <a:buFont typeface="Wingdings" pitchFamily="2" charset="2"/>
              <a:buChar char="Ø"/>
            </a:pPr>
            <a:r>
              <a:rPr lang="de-DE" altLang="cs-CZ" sz="2400" dirty="0" smtClean="0"/>
              <a:t>Kamerun</a:t>
            </a:r>
          </a:p>
          <a:p>
            <a:pPr eaLnBrk="1" hangingPunct="1">
              <a:spcAft>
                <a:spcPct val="30000"/>
              </a:spcAft>
              <a:buFont typeface="Wingdings" pitchFamily="2" charset="2"/>
              <a:buChar char="Ø"/>
            </a:pPr>
            <a:r>
              <a:rPr lang="de-DE" altLang="cs-CZ" sz="2400" dirty="0" smtClean="0"/>
              <a:t>Indie</a:t>
            </a:r>
            <a:endParaRPr lang="en-US" altLang="cs-CZ" sz="2400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921824" cy="385018"/>
          </a:xfrm>
        </p:spPr>
        <p:txBody>
          <a:bodyPr/>
          <a:lstStyle/>
          <a:p>
            <a:r>
              <a:rPr lang="de-AT" dirty="0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B23-CCA6-4BF8-BD33-6E088AE2ACFE}" type="slidenum">
              <a:rPr lang="de-AT" smtClean="0"/>
              <a:pPr/>
              <a:t>16</a:t>
            </a:fld>
            <a:endParaRPr lang="de-AT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856662" cy="93640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dirty="0" smtClean="0">
                <a:solidFill>
                  <a:schemeClr val="accent1">
                    <a:lumMod val="75000"/>
                  </a:schemeClr>
                </a:solidFill>
              </a:rPr>
              <a:t>NJ mimo Evropu</a:t>
            </a:r>
            <a:endParaRPr lang="en-US" altLang="cs-CZ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kamerun de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879725"/>
            <a:ext cx="3384550" cy="2706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409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07099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Němčina </a:t>
            </a:r>
            <a:r>
              <a:rPr lang="cs-CZ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studium učitelství (univerzity)</a:t>
            </a:r>
            <a:br>
              <a:rPr lang="cs-CZ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Pedagogické a filozofické fakulty</a:t>
            </a:r>
          </a:p>
          <a:p>
            <a:pPr marL="109728" indent="0">
              <a:buNone/>
            </a:pPr>
            <a:endParaRPr lang="cs-CZ" dirty="0"/>
          </a:p>
          <a:p>
            <a:r>
              <a:rPr lang="cs-CZ" dirty="0" smtClean="0"/>
              <a:t>Bakalářské studium (neopravňuje k výkonu profese učitele)</a:t>
            </a:r>
          </a:p>
          <a:p>
            <a:r>
              <a:rPr lang="cs-CZ" dirty="0" smtClean="0"/>
              <a:t>Magisterské studium</a:t>
            </a:r>
          </a:p>
          <a:p>
            <a:r>
              <a:rPr lang="cs-CZ" dirty="0" smtClean="0"/>
              <a:t>Doktorské studium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579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r>
              <a:rPr lang="cs-CZ" dirty="0" smtClean="0"/>
              <a:t>Didaktika němčiny jako cizího jazyka </a:t>
            </a:r>
          </a:p>
          <a:p>
            <a:pPr marL="109728" indent="0">
              <a:buNone/>
            </a:pPr>
            <a:r>
              <a:rPr lang="cs-CZ" dirty="0" smtClean="0"/>
              <a:t>(Didaktik des </a:t>
            </a:r>
            <a:r>
              <a:rPr lang="cs-CZ" dirty="0" err="1" smtClean="0"/>
              <a:t>Deutschen</a:t>
            </a:r>
            <a:r>
              <a:rPr lang="cs-CZ" dirty="0" smtClean="0"/>
              <a:t> </a:t>
            </a:r>
            <a:r>
              <a:rPr lang="cs-CZ" dirty="0" err="1" smtClean="0"/>
              <a:t>als</a:t>
            </a:r>
            <a:r>
              <a:rPr lang="cs-CZ" dirty="0" smtClean="0"/>
              <a:t> </a:t>
            </a:r>
            <a:r>
              <a:rPr lang="cs-CZ" dirty="0" err="1"/>
              <a:t>F</a:t>
            </a:r>
            <a:r>
              <a:rPr lang="cs-CZ" dirty="0" err="1" smtClean="0"/>
              <a:t>remdsprache</a:t>
            </a:r>
            <a:r>
              <a:rPr lang="cs-CZ" dirty="0" smtClean="0"/>
              <a:t>)</a:t>
            </a:r>
          </a:p>
          <a:p>
            <a:pPr marL="109728" indent="0">
              <a:buNone/>
            </a:pPr>
            <a:endParaRPr lang="cs-CZ" dirty="0"/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dirty="0" smtClean="0"/>
              <a:t>Zabývá se učením a vyučováním NJ jako CJ 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B23-CCA6-4BF8-BD33-6E088AE2ACFE}" type="slidenum">
              <a:rPr lang="de-AT" smtClean="0"/>
              <a:pPr/>
              <a:t>18</a:t>
            </a:fld>
            <a:endParaRPr lang="de-AT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Oborově didaktická složka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3186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Teorie osvojování/ učení jazyků</a:t>
            </a:r>
          </a:p>
          <a:p>
            <a:r>
              <a:rPr lang="cs-CZ" dirty="0" smtClean="0"/>
              <a:t>Metodické směry</a:t>
            </a:r>
          </a:p>
          <a:p>
            <a:r>
              <a:rPr lang="cs-CZ" dirty="0" smtClean="0"/>
              <a:t>Jazykové prostředky</a:t>
            </a:r>
          </a:p>
          <a:p>
            <a:r>
              <a:rPr lang="cs-CZ" dirty="0" smtClean="0"/>
              <a:t>Řečové dovednosti</a:t>
            </a:r>
          </a:p>
          <a:p>
            <a:r>
              <a:rPr lang="cs-CZ" dirty="0" smtClean="0"/>
              <a:t>Metody a formy výuky</a:t>
            </a:r>
          </a:p>
          <a:p>
            <a:r>
              <a:rPr lang="cs-CZ" dirty="0" smtClean="0"/>
              <a:t>Motivace</a:t>
            </a:r>
          </a:p>
          <a:p>
            <a:r>
              <a:rPr lang="cs-CZ" dirty="0" smtClean="0"/>
              <a:t>Interkulturní učení, reálie</a:t>
            </a:r>
          </a:p>
          <a:p>
            <a:r>
              <a:rPr lang="cs-CZ" dirty="0" smtClean="0"/>
              <a:t>Testování</a:t>
            </a:r>
          </a:p>
          <a:p>
            <a:r>
              <a:rPr lang="cs-CZ" dirty="0" smtClean="0"/>
              <a:t>Učební materiály, učebnice</a:t>
            </a:r>
          </a:p>
          <a:p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B23-CCA6-4BF8-BD33-6E088AE2ACFE}" type="slidenum">
              <a:rPr lang="de-AT" smtClean="0"/>
              <a:pPr/>
              <a:t>19</a:t>
            </a:fld>
            <a:endParaRPr lang="de-AT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Oblasti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70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AutoNum type="alphaUcParenR"/>
            </a:pPr>
            <a:r>
              <a:rPr lang="cs-CZ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Němčina v českém vzdělávacím systému</a:t>
            </a:r>
          </a:p>
          <a:p>
            <a:pPr marL="514350" indent="-514350">
              <a:buAutoNum type="alphaUcParenR"/>
            </a:pPr>
            <a:endParaRPr lang="cs-CZ" sz="3600" dirty="0" smtClean="0"/>
          </a:p>
          <a:p>
            <a:pPr marL="514350" indent="-514350">
              <a:buAutoNum type="alphaUcParenR"/>
            </a:pPr>
            <a:r>
              <a:rPr lang="cs-CZ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Kde se lze ještě učit němčině? </a:t>
            </a:r>
          </a:p>
          <a:p>
            <a:pPr marL="514350" indent="-514350">
              <a:buAutoNum type="alphaUcParenR"/>
            </a:pPr>
            <a:endParaRPr lang="cs-CZ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lphaUcParenR"/>
            </a:pPr>
            <a:r>
              <a:rPr lang="cs-CZ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Projekty a programy na podporu učení se němčiny</a:t>
            </a:r>
            <a:endParaRPr lang="cs-CZ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0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Jazyk</a:t>
            </a:r>
          </a:p>
          <a:p>
            <a:r>
              <a:rPr lang="cs-CZ" dirty="0" smtClean="0"/>
              <a:t>Mimojazyková oblast</a:t>
            </a:r>
          </a:p>
          <a:p>
            <a:r>
              <a:rPr lang="cs-CZ" dirty="0" smtClean="0"/>
              <a:t>Oborová didaktika </a:t>
            </a:r>
          </a:p>
          <a:p>
            <a:r>
              <a:rPr lang="cs-CZ" dirty="0" smtClean="0"/>
              <a:t>Učitel jako výzkumník (</a:t>
            </a:r>
            <a:r>
              <a:rPr lang="cs-CZ" smtClean="0"/>
              <a:t>reflexe výuky) 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B23-CCA6-4BF8-BD33-6E088AE2ACFE}" type="slidenum">
              <a:rPr lang="de-AT" smtClean="0"/>
              <a:pPr/>
              <a:t>20</a:t>
            </a:fld>
            <a:endParaRPr lang="de-AT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Kompetence učitele NJ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5390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de-DE" smtClean="0">
                <a:solidFill>
                  <a:srgbClr val="88A44D"/>
                </a:solidFill>
              </a:rPr>
              <a:t>Fachzeitschriften und Verb</a:t>
            </a:r>
            <a:r>
              <a:rPr lang="de-AT" altLang="de-DE" smtClean="0">
                <a:solidFill>
                  <a:srgbClr val="88A44D"/>
                </a:solidFill>
              </a:rPr>
              <a:t>ände</a:t>
            </a:r>
            <a:endParaRPr lang="cs-CZ" altLang="de-DE" smtClean="0">
              <a:solidFill>
                <a:srgbClr val="88A44D"/>
              </a:solidFill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de-AT" sz="2800" dirty="0" smtClean="0"/>
              <a:t>1964: Deutsch als Fremdsprache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de-AT" sz="2800" dirty="0" smtClean="0"/>
              <a:t>1970: Zielsprache Deutsch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de-AT" sz="2800" dirty="0" smtClean="0"/>
              <a:t>1974: </a:t>
            </a:r>
            <a:r>
              <a:rPr lang="de-AT" sz="2800" dirty="0" err="1" smtClean="0"/>
              <a:t>InfoDaF</a:t>
            </a:r>
            <a:endParaRPr lang="de-AT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de-AT" sz="2800" dirty="0" smtClean="0"/>
              <a:t>1989: Fremdsprache Deutsch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de-AT" sz="2800" dirty="0" smtClean="0"/>
              <a:t>1992: Primar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de-AT" sz="2800" dirty="0" smtClean="0"/>
              <a:t>2001 / 2010: Handbuch </a:t>
            </a:r>
            <a:r>
              <a:rPr lang="de-AT" sz="2800" dirty="0" err="1" smtClean="0"/>
              <a:t>DaF</a:t>
            </a:r>
            <a:endParaRPr lang="de-AT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80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de-AT" sz="2800" smtClean="0"/>
              <a:t>1968</a:t>
            </a:r>
            <a:r>
              <a:rPr lang="de-AT" sz="2800" dirty="0" smtClean="0"/>
              <a:t>: IDV – Internationaler Deutschlehrerverband: www.idvnetz.org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12874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B23-CCA6-4BF8-BD33-6E088AE2ACFE}" type="slidenum">
              <a:rPr lang="de-AT" smtClean="0"/>
              <a:pPr/>
              <a:t>22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396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968552"/>
          </a:xfrm>
        </p:spPr>
        <p:txBody>
          <a:bodyPr>
            <a:normAutofit fontScale="92500" lnSpcReduction="20000"/>
          </a:bodyPr>
          <a:lstStyle/>
          <a:p>
            <a:r>
              <a:rPr lang="de-DE" b="1" dirty="0" smtClean="0"/>
              <a:t>Staatssprache: „</a:t>
            </a:r>
            <a:r>
              <a:rPr lang="de-DE" dirty="0"/>
              <a:t>offizielle Sprache eines </a:t>
            </a:r>
            <a:r>
              <a:rPr lang="de-DE" dirty="0" smtClean="0"/>
              <a:t>Staates“ </a:t>
            </a:r>
            <a:r>
              <a:rPr lang="de-DE" sz="1300" dirty="0" smtClean="0"/>
              <a:t>(</a:t>
            </a:r>
            <a:r>
              <a:rPr lang="de-DE" sz="1300" dirty="0"/>
              <a:t>Duden) </a:t>
            </a:r>
            <a:r>
              <a:rPr lang="de-DE" dirty="0" smtClean="0"/>
              <a:t>– „nicht </a:t>
            </a:r>
            <a:r>
              <a:rPr lang="de-DE" dirty="0"/>
              <a:t>deutlich abgrenzbar von der Amtssprache</a:t>
            </a:r>
            <a:r>
              <a:rPr lang="de-DE" dirty="0" smtClean="0"/>
              <a:t>“ </a:t>
            </a:r>
            <a:r>
              <a:rPr lang="de-DE" sz="1400" dirty="0" smtClean="0"/>
              <a:t>(http</a:t>
            </a:r>
            <a:r>
              <a:rPr lang="de-DE" sz="1400" dirty="0"/>
              <a:t>://</a:t>
            </a:r>
            <a:r>
              <a:rPr lang="de-DE" sz="1400" dirty="0" smtClean="0"/>
              <a:t>www.wissen.de/lexikon/staatssprache)</a:t>
            </a:r>
            <a:endParaRPr lang="de-DE" sz="1400" b="1" dirty="0" smtClean="0"/>
          </a:p>
          <a:p>
            <a:r>
              <a:rPr lang="de-DE" b="1" dirty="0" smtClean="0"/>
              <a:t>Amtssprache</a:t>
            </a:r>
            <a:r>
              <a:rPr lang="de-DE" dirty="0" smtClean="0"/>
              <a:t>  = Sprache der öffentliche </a:t>
            </a:r>
            <a:r>
              <a:rPr lang="de-DE" dirty="0"/>
              <a:t>Stellen </a:t>
            </a:r>
            <a:r>
              <a:rPr lang="de-DE" dirty="0" smtClean="0"/>
              <a:t> </a:t>
            </a:r>
            <a:r>
              <a:rPr lang="de-DE" dirty="0"/>
              <a:t>untereinander und mit den </a:t>
            </a:r>
            <a:r>
              <a:rPr lang="de-DE" dirty="0" smtClean="0"/>
              <a:t>Bürgern (Behörden, Gerichte, Gesetze); für internationale Organisationen (gesamtstaatlich oder regional, eine oder mehrere Sprachen)</a:t>
            </a:r>
          </a:p>
          <a:p>
            <a:r>
              <a:rPr lang="de-DE" dirty="0" smtClean="0"/>
              <a:t>Verwaltungsakten, </a:t>
            </a:r>
            <a:r>
              <a:rPr lang="de-DE" dirty="0"/>
              <a:t>Dokumentationen, </a:t>
            </a:r>
            <a:r>
              <a:rPr lang="de-DE" dirty="0" smtClean="0"/>
              <a:t>Gesetze, Verhandlungsführung und Protokollführung, Einreichung + Beantwortung von Anträgen etc.</a:t>
            </a:r>
          </a:p>
          <a:p>
            <a:r>
              <a:rPr lang="de-DE" b="1" dirty="0"/>
              <a:t>Arbeitssprache:</a:t>
            </a:r>
            <a:r>
              <a:rPr lang="de-DE" dirty="0"/>
              <a:t> Staaten mit vielen </a:t>
            </a:r>
            <a:r>
              <a:rPr lang="de-DE" dirty="0" smtClean="0"/>
              <a:t>Amtssprachen – zur Vereinfachung der Abläufe</a:t>
            </a:r>
          </a:p>
          <a:p>
            <a:r>
              <a:rPr lang="de-DE" b="1" dirty="0" smtClean="0"/>
              <a:t>Schulsprache</a:t>
            </a:r>
            <a:endParaRPr lang="de-DE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380072" y="6407945"/>
            <a:ext cx="4296384" cy="261416"/>
          </a:xfrm>
        </p:spPr>
        <p:txBody>
          <a:bodyPr/>
          <a:lstStyle/>
          <a:p>
            <a:r>
              <a:rPr lang="de-AT" dirty="0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B23-CCA6-4BF8-BD33-6E088AE2ACFE}" type="slidenum">
              <a:rPr lang="de-AT" smtClean="0"/>
              <a:pPr/>
              <a:t>23</a:t>
            </a:fld>
            <a:endParaRPr lang="de-AT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Amtssprache - Staatssprache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755984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Russischen Föderation: Russisch = </a:t>
            </a:r>
            <a:r>
              <a:rPr lang="de-DE" dirty="0"/>
              <a:t>Staatssprache </a:t>
            </a:r>
            <a:r>
              <a:rPr lang="de-DE" dirty="0" smtClean="0"/>
              <a:t>(Verfassung: Artikel </a:t>
            </a:r>
            <a:r>
              <a:rPr lang="de-DE" dirty="0"/>
              <a:t>68</a:t>
            </a:r>
            <a:r>
              <a:rPr lang="de-DE" dirty="0" smtClean="0"/>
              <a:t>)</a:t>
            </a:r>
          </a:p>
          <a:p>
            <a:r>
              <a:rPr lang="de-DE" dirty="0" smtClean="0"/>
              <a:t>17 </a:t>
            </a:r>
            <a:r>
              <a:rPr lang="de-DE" dirty="0"/>
              <a:t>Mitgliedsstaaten der Europäischen Union legen </a:t>
            </a:r>
            <a:r>
              <a:rPr lang="de-DE" dirty="0" smtClean="0"/>
              <a:t>eine </a:t>
            </a:r>
            <a:r>
              <a:rPr lang="de-DE" dirty="0"/>
              <a:t>oder mehrere Nationalsprachen fest</a:t>
            </a:r>
            <a:r>
              <a:rPr lang="de-DE" dirty="0" smtClean="0"/>
              <a:t>.</a:t>
            </a:r>
            <a:endParaRPr lang="de-DE" dirty="0"/>
          </a:p>
          <a:p>
            <a:r>
              <a:rPr lang="de-DE" dirty="0" smtClean="0"/>
              <a:t>Deutschland: Niemand </a:t>
            </a:r>
            <a:r>
              <a:rPr lang="de-DE" dirty="0"/>
              <a:t>darf wegen seiner Sprache „benachteiligt oder bevorzugt“ werden (Artikel 3, Abs. 3). Amtssprachen auf der Ebene der Bundesländer </a:t>
            </a:r>
            <a:r>
              <a:rPr lang="de-DE" dirty="0" smtClean="0"/>
              <a:t>festgelegt (Sorbisch in Sachsen, </a:t>
            </a:r>
            <a:r>
              <a:rPr lang="de-DE" dirty="0"/>
              <a:t>Friesisch in </a:t>
            </a:r>
            <a:r>
              <a:rPr lang="de-DE" dirty="0" smtClean="0"/>
              <a:t>Schleswig-Holstein) </a:t>
            </a:r>
          </a:p>
          <a:p>
            <a:r>
              <a:rPr lang="de-DE" dirty="0" smtClean="0"/>
              <a:t>Österreich</a:t>
            </a:r>
            <a:r>
              <a:rPr lang="de-DE" dirty="0"/>
              <a:t>: Art. 8 </a:t>
            </a:r>
            <a:r>
              <a:rPr lang="de-DE" dirty="0" smtClean="0"/>
              <a:t>B-VG: Amtssprache Deutsch + Minderheitensprachen (z.B. im Staatsvertrag 1955)</a:t>
            </a:r>
          </a:p>
          <a:p>
            <a:r>
              <a:rPr lang="de-DE" dirty="0" smtClean="0"/>
              <a:t>Liechtenstein: Deutsch </a:t>
            </a:r>
            <a:endParaRPr lang="de-DE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380072" y="6407945"/>
            <a:ext cx="4368392" cy="333424"/>
          </a:xfrm>
        </p:spPr>
        <p:txBody>
          <a:bodyPr/>
          <a:lstStyle/>
          <a:p>
            <a:r>
              <a:rPr lang="de-AT" dirty="0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B23-CCA6-4BF8-BD33-6E088AE2ACFE}" type="slidenum">
              <a:rPr lang="de-AT" smtClean="0"/>
              <a:pPr/>
              <a:t>24</a:t>
            </a:fld>
            <a:endParaRPr lang="de-AT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Nationale Regelungen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1196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380072" y="6407945"/>
            <a:ext cx="4224376" cy="333424"/>
          </a:xfrm>
        </p:spPr>
        <p:txBody>
          <a:bodyPr/>
          <a:lstStyle/>
          <a:p>
            <a:r>
              <a:rPr lang="de-AT" dirty="0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B23-CCA6-4BF8-BD33-6E088AE2ACFE}" type="slidenum">
              <a:rPr lang="de-AT" smtClean="0"/>
              <a:pPr/>
              <a:t>25</a:t>
            </a:fld>
            <a:endParaRPr lang="de-AT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altLang="cs-CZ" sz="3200" dirty="0">
                <a:solidFill>
                  <a:schemeClr val="accent1">
                    <a:lumMod val="75000"/>
                  </a:schemeClr>
                </a:solidFill>
              </a:rPr>
              <a:t>Erhebung  „Netzwerk Deutsch“ (2010)</a:t>
            </a:r>
            <a:endParaRPr lang="de-DE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09675"/>
            <a:ext cx="7344816" cy="497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0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83976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hlinkClick r:id="rId2"/>
              </a:rPr>
              <a:t>„Netzwerk Deutsch</a:t>
            </a:r>
            <a:r>
              <a:rPr lang="de-DE" dirty="0"/>
              <a:t>“ ist eine Initiative des Auswärtigen Amts, des Deutschen Akademischen Austauschdienstes, des Goethe-Instituts und der Zentralstelle für das Auslandsschulwesen zur Förderung von Deutsch als Fremdsprache.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Die Daten wurden von lokalen Arbeitsgruppen, bestehend aus den deutschen Botschaften und Mittlerorganisationen, unter der Koordination des Goethe-Instituts erfasst und gesammelt</a:t>
            </a:r>
            <a:r>
              <a:rPr lang="de-DE" dirty="0" smtClean="0"/>
              <a:t>.“</a:t>
            </a:r>
          </a:p>
          <a:p>
            <a:r>
              <a:rPr lang="de-DE" dirty="0"/>
              <a:t>Die Daten beruhen auf Angaben offizieller Quellen oder Schätzungen örtlicher Experten.</a:t>
            </a:r>
          </a:p>
          <a:p>
            <a:r>
              <a:rPr lang="de-DE" dirty="0" smtClean="0"/>
              <a:t>davor: </a:t>
            </a:r>
            <a:r>
              <a:rPr lang="de-DE" dirty="0" err="1" smtClean="0"/>
              <a:t>StaDaF</a:t>
            </a: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380072" y="6407945"/>
            <a:ext cx="4224376" cy="333424"/>
          </a:xfrm>
        </p:spPr>
        <p:txBody>
          <a:bodyPr/>
          <a:lstStyle/>
          <a:p>
            <a:r>
              <a:rPr lang="de-AT" dirty="0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B23-CCA6-4BF8-BD33-6E088AE2ACFE}" type="slidenum">
              <a:rPr lang="de-AT" smtClean="0"/>
              <a:pPr/>
              <a:t>26</a:t>
            </a:fld>
            <a:endParaRPr lang="de-AT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altLang="cs-CZ" sz="3200" dirty="0">
                <a:solidFill>
                  <a:schemeClr val="accent1">
                    <a:lumMod val="75000"/>
                  </a:schemeClr>
                </a:solidFill>
              </a:rPr>
              <a:t>Erhebung  „Netzwerk Deutsch“ (2010)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2781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380072" y="6407945"/>
            <a:ext cx="4224376" cy="261416"/>
          </a:xfrm>
        </p:spPr>
        <p:txBody>
          <a:bodyPr/>
          <a:lstStyle/>
          <a:p>
            <a:r>
              <a:rPr lang="de-AT" dirty="0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B23-CCA6-4BF8-BD33-6E088AE2ACFE}" type="slidenum">
              <a:rPr lang="de-AT" smtClean="0"/>
              <a:pPr/>
              <a:t>27</a:t>
            </a:fld>
            <a:endParaRPr lang="de-AT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651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863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301625" y="1268760"/>
            <a:ext cx="8504238" cy="5184576"/>
          </a:xfrm>
        </p:spPr>
        <p:txBody>
          <a:bodyPr>
            <a:normAutofit fontScale="85000" lnSpcReduction="20000"/>
          </a:bodyPr>
          <a:lstStyle/>
          <a:p>
            <a:pPr eaLnBrk="1" hangingPunct="1"/>
            <a:endParaRPr lang="de-AT" altLang="cs-CZ" dirty="0" smtClean="0"/>
          </a:p>
          <a:p>
            <a:pPr eaLnBrk="1" hangingPunct="1"/>
            <a:endParaRPr lang="de-AT" altLang="cs-CZ" dirty="0" smtClean="0"/>
          </a:p>
          <a:p>
            <a:pPr eaLnBrk="1" hangingPunct="1"/>
            <a:endParaRPr lang="de-AT" altLang="cs-CZ" dirty="0" smtClean="0"/>
          </a:p>
          <a:p>
            <a:pPr eaLnBrk="1" hangingPunct="1"/>
            <a:endParaRPr lang="de-AT" altLang="cs-CZ" dirty="0" smtClean="0"/>
          </a:p>
          <a:p>
            <a:pPr eaLnBrk="1" hangingPunct="1"/>
            <a:endParaRPr lang="de-AT" altLang="cs-CZ" dirty="0" smtClean="0"/>
          </a:p>
          <a:p>
            <a:pPr eaLnBrk="1" hangingPunct="1"/>
            <a:endParaRPr lang="de-AT" altLang="cs-CZ" dirty="0" smtClean="0"/>
          </a:p>
          <a:p>
            <a:pPr eaLnBrk="1" hangingPunct="1"/>
            <a:endParaRPr lang="de-AT" altLang="cs-CZ" dirty="0" smtClean="0"/>
          </a:p>
          <a:p>
            <a:pPr eaLnBrk="1" hangingPunct="1"/>
            <a:endParaRPr lang="de-DE" altLang="cs-CZ" dirty="0" smtClean="0"/>
          </a:p>
          <a:p>
            <a:pPr eaLnBrk="1" hangingPunct="1"/>
            <a:endParaRPr lang="cs-CZ" altLang="cs-CZ" sz="1400" dirty="0" smtClean="0">
              <a:latin typeface="Arial" pitchFamily="34" charset="0"/>
            </a:endParaRPr>
          </a:p>
          <a:p>
            <a:pPr eaLnBrk="1" hangingPunct="1"/>
            <a:endParaRPr lang="cs-CZ" altLang="cs-CZ" sz="1400" dirty="0" smtClean="0">
              <a:latin typeface="Arial" pitchFamily="34" charset="0"/>
            </a:endParaRPr>
          </a:p>
          <a:p>
            <a:pPr eaLnBrk="1" hangingPunct="1"/>
            <a:endParaRPr lang="cs-CZ" altLang="cs-CZ" sz="1400" dirty="0" smtClean="0">
              <a:latin typeface="Arial" pitchFamily="34" charset="0"/>
            </a:endParaRPr>
          </a:p>
          <a:p>
            <a:pPr eaLnBrk="1" hangingPunct="1"/>
            <a:endParaRPr lang="cs-CZ" altLang="cs-CZ" sz="1400" dirty="0" smtClean="0">
              <a:latin typeface="Arial" pitchFamily="34" charset="0"/>
            </a:endParaRPr>
          </a:p>
          <a:p>
            <a:pPr eaLnBrk="1" hangingPunct="1"/>
            <a:endParaRPr lang="de-DE" altLang="cs-CZ" sz="1400" dirty="0" smtClean="0"/>
          </a:p>
          <a:p>
            <a:pPr eaLnBrk="1" hangingPunct="1"/>
            <a:endParaRPr lang="de-DE" altLang="cs-CZ" sz="1400" dirty="0" smtClean="0"/>
          </a:p>
          <a:p>
            <a:pPr eaLnBrk="1" hangingPunct="1"/>
            <a:endParaRPr lang="de-DE" altLang="cs-CZ" sz="1400" dirty="0" smtClean="0"/>
          </a:p>
          <a:p>
            <a:pPr eaLnBrk="1" hangingPunct="1"/>
            <a:endParaRPr lang="de-DE" altLang="cs-CZ" sz="1400" dirty="0" smtClean="0"/>
          </a:p>
          <a:p>
            <a:pPr algn="r" eaLnBrk="1" hangingPunct="1"/>
            <a:endParaRPr lang="de-DE" altLang="cs-CZ" sz="1400" dirty="0" smtClean="0"/>
          </a:p>
          <a:p>
            <a:pPr algn="r" eaLnBrk="1" hangingPunct="1"/>
            <a:endParaRPr lang="de-DE" altLang="cs-CZ" sz="1400" dirty="0" smtClean="0"/>
          </a:p>
          <a:p>
            <a:pPr algn="r" eaLnBrk="1" hangingPunct="1"/>
            <a:endParaRPr lang="de-DE" altLang="cs-CZ" sz="1400" dirty="0" smtClean="0"/>
          </a:p>
          <a:p>
            <a:pPr algn="r" eaLnBrk="1" hangingPunct="1"/>
            <a:r>
              <a:rPr lang="de-DE" altLang="cs-CZ" sz="1400" dirty="0" smtClean="0"/>
              <a:t>Deutsch weltweit (Quelle: </a:t>
            </a:r>
            <a:r>
              <a:rPr lang="de-DE" altLang="cs-CZ" sz="1400" dirty="0" err="1" smtClean="0"/>
              <a:t>StADaF</a:t>
            </a:r>
            <a:r>
              <a:rPr lang="de-DE" altLang="cs-CZ" sz="1400" dirty="0" smtClean="0"/>
              <a:t> [2006])</a:t>
            </a:r>
            <a:endParaRPr lang="cs-CZ" altLang="cs-CZ" sz="1400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777808" cy="313010"/>
          </a:xfrm>
        </p:spPr>
        <p:txBody>
          <a:bodyPr/>
          <a:lstStyle/>
          <a:p>
            <a:r>
              <a:rPr lang="de-AT" dirty="0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B23-CCA6-4BF8-BD33-6E088AE2ACFE}" type="slidenum">
              <a:rPr lang="de-AT" smtClean="0"/>
              <a:pPr/>
              <a:t>28</a:t>
            </a:fld>
            <a:endParaRPr lang="de-AT" dirty="0"/>
          </a:p>
        </p:txBody>
      </p:sp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cs-CZ" dirty="0" smtClean="0">
                <a:solidFill>
                  <a:schemeClr val="accent1">
                    <a:lumMod val="75000"/>
                  </a:schemeClr>
                </a:solidFill>
              </a:rPr>
              <a:t>Wo lernt man heute Deutsch?</a:t>
            </a:r>
            <a:endParaRPr lang="cs-CZ" altLang="cs-CZ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638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44937"/>
            <a:ext cx="7560840" cy="491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39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cs-CZ" sz="2400" dirty="0" smtClean="0"/>
              <a:t>Steigendes Interesse in folgenden Ländern: </a:t>
            </a:r>
          </a:p>
          <a:p>
            <a:pPr eaLnBrk="1" hangingPunct="1">
              <a:buFontTx/>
              <a:buNone/>
            </a:pPr>
            <a:endParaRPr lang="de-DE" altLang="cs-CZ" sz="2000" dirty="0" smtClean="0"/>
          </a:p>
          <a:p>
            <a:pPr eaLnBrk="1" hangingPunct="1">
              <a:spcAft>
                <a:spcPct val="30000"/>
              </a:spcAft>
              <a:buFont typeface="Wingdings" pitchFamily="2" charset="2"/>
              <a:buChar char="Ø"/>
            </a:pPr>
            <a:r>
              <a:rPr lang="de-DE" altLang="cs-CZ" sz="2400" dirty="0" smtClean="0"/>
              <a:t>Arabische Staaten</a:t>
            </a:r>
          </a:p>
          <a:p>
            <a:pPr eaLnBrk="1" hangingPunct="1">
              <a:spcAft>
                <a:spcPct val="30000"/>
              </a:spcAft>
              <a:buFont typeface="Wingdings" pitchFamily="2" charset="2"/>
              <a:buChar char="Ø"/>
            </a:pPr>
            <a:r>
              <a:rPr lang="de-DE" altLang="cs-CZ" sz="2400" dirty="0" smtClean="0"/>
              <a:t>Süd- und Nordamerika </a:t>
            </a:r>
          </a:p>
          <a:p>
            <a:pPr eaLnBrk="1" hangingPunct="1">
              <a:spcAft>
                <a:spcPct val="30000"/>
              </a:spcAft>
              <a:buFont typeface="Wingdings" pitchFamily="2" charset="2"/>
              <a:buChar char="Ø"/>
            </a:pPr>
            <a:r>
              <a:rPr lang="de-DE" altLang="cs-CZ" sz="2400" dirty="0" smtClean="0"/>
              <a:t>Staaten Schwarzafrikas</a:t>
            </a:r>
          </a:p>
          <a:p>
            <a:pPr eaLnBrk="1" hangingPunct="1">
              <a:spcAft>
                <a:spcPct val="30000"/>
              </a:spcAft>
              <a:buFont typeface="Wingdings" pitchFamily="2" charset="2"/>
              <a:buChar char="Ø"/>
            </a:pPr>
            <a:r>
              <a:rPr lang="de-DE" altLang="cs-CZ" sz="2400" dirty="0" smtClean="0"/>
              <a:t>Indonesien </a:t>
            </a:r>
          </a:p>
          <a:p>
            <a:pPr eaLnBrk="1" hangingPunct="1">
              <a:spcAft>
                <a:spcPct val="30000"/>
              </a:spcAft>
              <a:buFont typeface="Wingdings" pitchFamily="2" charset="2"/>
              <a:buChar char="Ø"/>
            </a:pPr>
            <a:r>
              <a:rPr lang="de-DE" altLang="cs-CZ" sz="2400" dirty="0" smtClean="0"/>
              <a:t>Brasilien</a:t>
            </a:r>
          </a:p>
          <a:p>
            <a:pPr eaLnBrk="1" hangingPunct="1">
              <a:spcAft>
                <a:spcPct val="30000"/>
              </a:spcAft>
              <a:buFont typeface="Wingdings" pitchFamily="2" charset="2"/>
              <a:buChar char="Ø"/>
            </a:pPr>
            <a:r>
              <a:rPr lang="de-DE" altLang="cs-CZ" sz="2400" dirty="0" smtClean="0"/>
              <a:t>Kamerun</a:t>
            </a:r>
          </a:p>
          <a:p>
            <a:pPr eaLnBrk="1" hangingPunct="1">
              <a:spcAft>
                <a:spcPct val="30000"/>
              </a:spcAft>
              <a:buFont typeface="Wingdings" pitchFamily="2" charset="2"/>
              <a:buChar char="Ø"/>
            </a:pPr>
            <a:r>
              <a:rPr lang="de-DE" altLang="cs-CZ" sz="2400" dirty="0" smtClean="0"/>
              <a:t>Indien</a:t>
            </a:r>
            <a:endParaRPr lang="en-US" altLang="cs-CZ" sz="2400" dirty="0" smtClean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921824" cy="385018"/>
          </a:xfrm>
        </p:spPr>
        <p:txBody>
          <a:bodyPr/>
          <a:lstStyle/>
          <a:p>
            <a:r>
              <a:rPr lang="de-AT" dirty="0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B23-CCA6-4BF8-BD33-6E088AE2ACFE}" type="slidenum">
              <a:rPr lang="de-AT" smtClean="0"/>
              <a:pPr/>
              <a:t>29</a:t>
            </a:fld>
            <a:endParaRPr lang="de-AT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856662" cy="936402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cs-CZ" sz="3600" dirty="0" err="1" smtClean="0">
                <a:solidFill>
                  <a:schemeClr val="accent1">
                    <a:lumMod val="75000"/>
                  </a:schemeClr>
                </a:solidFill>
              </a:rPr>
              <a:t>DeutschlernerInnen</a:t>
            </a:r>
            <a:r>
              <a:rPr lang="de-DE" altLang="cs-CZ" sz="3600" dirty="0" smtClean="0">
                <a:solidFill>
                  <a:schemeClr val="accent1">
                    <a:lumMod val="75000"/>
                  </a:schemeClr>
                </a:solidFill>
              </a:rPr>
              <a:t> außerhalb Europas</a:t>
            </a:r>
            <a:endParaRPr lang="en-US" altLang="cs-CZ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kamerun de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879725"/>
            <a:ext cx="3384550" cy="2706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409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1858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Mateřská škola </a:t>
            </a:r>
            <a:endParaRPr lang="cs-CZ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VŠ: </a:t>
            </a:r>
            <a:r>
              <a:rPr lang="cs-CZ" dirty="0" err="1" smtClean="0"/>
              <a:t>PdF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S podporou:  </a:t>
            </a:r>
            <a:r>
              <a:rPr lang="cs-CZ" b="1" u="sng" dirty="0" smtClean="0">
                <a:solidFill>
                  <a:srgbClr val="00B050"/>
                </a:solidFill>
              </a:rPr>
              <a:t>Goethe-Institut</a:t>
            </a:r>
            <a:r>
              <a:rPr lang="cs-CZ" dirty="0" smtClean="0"/>
              <a:t>  další vzdělávání učitelů, učební materiály </a:t>
            </a:r>
          </a:p>
          <a:p>
            <a:pPr marL="0" indent="0">
              <a:buNone/>
            </a:pPr>
            <a:r>
              <a:rPr lang="cs-CZ" dirty="0" smtClean="0"/>
              <a:t>Tvorba sítí MŠ, na nichž se učí němčina </a:t>
            </a:r>
          </a:p>
          <a:p>
            <a:r>
              <a:rPr lang="cs-CZ" dirty="0" smtClean="0"/>
              <a:t>Prag, České Budějovice, Jablonec nad Nisou, Liberec, Jemnice, Písek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4400" b="1" u="sng" dirty="0" smtClean="0">
                <a:solidFill>
                  <a:srgbClr val="00B050"/>
                </a:solidFill>
              </a:rPr>
              <a:t>Cíle: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j</a:t>
            </a:r>
            <a:r>
              <a:rPr lang="cs-CZ" dirty="0" smtClean="0"/>
              <a:t>azyková propedeutika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„učení se“  hrou, motivace – první kontakty s jazykem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získání vztahu k jazyku zbaveného předsudků 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17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3"/>
          <p:cNvSpPr>
            <a:spLocks noGrp="1"/>
          </p:cNvSpPr>
          <p:nvPr>
            <p:ph idx="1"/>
          </p:nvPr>
        </p:nvSpPr>
        <p:spPr>
          <a:xfrm>
            <a:off x="395288" y="980728"/>
            <a:ext cx="8425184" cy="5472608"/>
          </a:xfrm>
        </p:spPr>
        <p:txBody>
          <a:bodyPr>
            <a:noAutofit/>
          </a:bodyPr>
          <a:lstStyle/>
          <a:p>
            <a:r>
              <a:rPr lang="de-DE" altLang="cs-CZ" sz="2300" dirty="0" smtClean="0"/>
              <a:t>14,45 Millionen Menschen lernen </a:t>
            </a:r>
            <a:r>
              <a:rPr lang="de-DE" altLang="cs-CZ" sz="2300" dirty="0" err="1" smtClean="0"/>
              <a:t>DaF</a:t>
            </a:r>
            <a:endParaRPr lang="de-DE" altLang="cs-CZ" sz="2300" dirty="0" smtClean="0"/>
          </a:p>
          <a:p>
            <a:r>
              <a:rPr lang="de-DE" altLang="cs-CZ" sz="2300" dirty="0" smtClean="0"/>
              <a:t>Rückgang der Deutschlernenden in den letzten Jahren - dominierende Stellung des Englischen. Deutsch = L3</a:t>
            </a:r>
          </a:p>
          <a:p>
            <a:r>
              <a:rPr lang="de-DE" altLang="cs-CZ" sz="2300" dirty="0"/>
              <a:t>Anstieg der </a:t>
            </a:r>
            <a:r>
              <a:rPr lang="de-DE" altLang="cs-CZ" sz="2300" dirty="0" err="1"/>
              <a:t>LernerInnenzahlen</a:t>
            </a:r>
            <a:r>
              <a:rPr lang="de-DE" altLang="cs-CZ" sz="2300" dirty="0"/>
              <a:t> in den Ländern mit sprachpolitischen Engagement: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altLang="cs-CZ" sz="2300" dirty="0"/>
              <a:t>Polen und Frankreich (Tradition + Werbekampagne)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altLang="cs-CZ" sz="2300" dirty="0"/>
              <a:t>Bosnien-Herzegowina (PASCH stoppt „Abwärtstrend“)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altLang="cs-CZ" sz="2300" dirty="0"/>
              <a:t>Brasilien: </a:t>
            </a:r>
            <a:r>
              <a:rPr lang="de-DE" altLang="cs-CZ" sz="2300" dirty="0" smtClean="0"/>
              <a:t>Globalisierung</a:t>
            </a:r>
            <a:endParaRPr lang="de-DE" altLang="cs-CZ" sz="2300" dirty="0"/>
          </a:p>
          <a:p>
            <a:r>
              <a:rPr lang="de-DE" altLang="cs-CZ" sz="2300" dirty="0"/>
              <a:t>Trend zum Primarbereich</a:t>
            </a:r>
          </a:p>
          <a:p>
            <a:r>
              <a:rPr lang="de-DE" altLang="cs-CZ" sz="2300" dirty="0" smtClean="0"/>
              <a:t>Interesse in Mittel- und Osteuropa größer als in Westeuropa, allerdings gesunken (nach 1990-er Jahren)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993832" cy="385018"/>
          </a:xfrm>
        </p:spPr>
        <p:txBody>
          <a:bodyPr/>
          <a:lstStyle/>
          <a:p>
            <a:r>
              <a:rPr lang="de-AT" dirty="0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B23-CCA6-4BF8-BD33-6E088AE2ACFE}" type="slidenum">
              <a:rPr lang="de-AT" smtClean="0"/>
              <a:pPr/>
              <a:t>30</a:t>
            </a:fld>
            <a:endParaRPr lang="de-AT" dirty="0"/>
          </a:p>
        </p:txBody>
      </p:sp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179388" y="116632"/>
            <a:ext cx="8785225" cy="1008112"/>
          </a:xfrm>
        </p:spPr>
        <p:txBody>
          <a:bodyPr>
            <a:normAutofit/>
          </a:bodyPr>
          <a:lstStyle/>
          <a:p>
            <a:pPr eaLnBrk="1" hangingPunct="1"/>
            <a:r>
              <a:rPr lang="de-AT" altLang="cs-CZ" sz="3600" dirty="0" smtClean="0">
                <a:solidFill>
                  <a:schemeClr val="accent1">
                    <a:lumMod val="75000"/>
                  </a:schemeClr>
                </a:solidFill>
              </a:rPr>
              <a:t>Erhebung  </a:t>
            </a:r>
            <a:r>
              <a:rPr lang="de-AT" altLang="cs-CZ" sz="3600" i="1" dirty="0" smtClean="0">
                <a:solidFill>
                  <a:schemeClr val="accent1">
                    <a:lumMod val="75000"/>
                  </a:schemeClr>
                </a:solidFill>
              </a:rPr>
              <a:t>„Netzwerk Deutsch“</a:t>
            </a:r>
            <a:r>
              <a:rPr lang="de-AT" altLang="cs-CZ" sz="3600" dirty="0" smtClean="0">
                <a:solidFill>
                  <a:schemeClr val="accent1">
                    <a:lumMod val="75000"/>
                  </a:schemeClr>
                </a:solidFill>
              </a:rPr>
              <a:t>  (2010)</a:t>
            </a:r>
            <a:endParaRPr lang="en-US" altLang="cs-CZ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de-DE" sz="2800" dirty="0" smtClean="0"/>
          </a:p>
          <a:p>
            <a:pPr marL="109728" indent="0">
              <a:buNone/>
            </a:pPr>
            <a:r>
              <a:rPr lang="de-DE" sz="2800" dirty="0" smtClean="0"/>
              <a:t>„Ziel </a:t>
            </a:r>
            <a:r>
              <a:rPr lang="de-DE" sz="2800" dirty="0"/>
              <a:t>ist dabei der Erhalt oder </a:t>
            </a:r>
            <a:r>
              <a:rPr lang="de-DE" sz="2800" dirty="0" smtClean="0"/>
              <a:t>die Implementierung </a:t>
            </a:r>
            <a:r>
              <a:rPr lang="de-DE" sz="2800" dirty="0"/>
              <a:t>einer zweiten </a:t>
            </a:r>
            <a:r>
              <a:rPr lang="de-DE" sz="2800" dirty="0" smtClean="0"/>
              <a:t>Pflichtfremdsprache an weiterführenden </a:t>
            </a:r>
            <a:r>
              <a:rPr lang="de-DE" sz="2800" dirty="0"/>
              <a:t>Schulen in Europa und anderswo in </a:t>
            </a:r>
            <a:r>
              <a:rPr lang="de-DE" sz="2800" dirty="0" smtClean="0"/>
              <a:t>der Welt</a:t>
            </a:r>
            <a:r>
              <a:rPr lang="de-DE" sz="2800" dirty="0"/>
              <a:t>. Die Verpflichtung für eine zweite Fremdsprache </a:t>
            </a:r>
            <a:r>
              <a:rPr lang="de-DE" sz="2800" dirty="0" smtClean="0"/>
              <a:t>ist eine </a:t>
            </a:r>
            <a:r>
              <a:rPr lang="de-DE" sz="2800" dirty="0"/>
              <a:t>Existenzfrage für die Stellung der deutschen </a:t>
            </a:r>
            <a:r>
              <a:rPr lang="de-DE" sz="2800" dirty="0" smtClean="0"/>
              <a:t>Sprache in </a:t>
            </a:r>
            <a:r>
              <a:rPr lang="de-DE" sz="2800" dirty="0"/>
              <a:t>der Welt</a:t>
            </a:r>
            <a:r>
              <a:rPr lang="de-DE" sz="2800" dirty="0" smtClean="0"/>
              <a:t>.“</a:t>
            </a:r>
            <a:endParaRPr lang="de-DE" altLang="cs-CZ" sz="2800" dirty="0"/>
          </a:p>
          <a:p>
            <a:endParaRPr lang="de-DE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380072" y="6407945"/>
            <a:ext cx="4008352" cy="333424"/>
          </a:xfrm>
        </p:spPr>
        <p:txBody>
          <a:bodyPr/>
          <a:lstStyle/>
          <a:p>
            <a:r>
              <a:rPr lang="de-AT" dirty="0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B23-CCA6-4BF8-BD33-6E088AE2ACFE}" type="slidenum">
              <a:rPr lang="de-AT" smtClean="0"/>
              <a:pPr/>
              <a:t>31</a:t>
            </a:fld>
            <a:endParaRPr lang="de-AT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400" dirty="0">
                <a:solidFill>
                  <a:schemeClr val="accent1">
                    <a:lumMod val="75000"/>
                  </a:schemeClr>
                </a:solidFill>
              </a:rPr>
              <a:t>Mehrsprachigkeitspolitik = die Chance für </a:t>
            </a:r>
            <a:r>
              <a:rPr lang="de-DE" sz="4400" dirty="0" err="1">
                <a:solidFill>
                  <a:schemeClr val="accent1">
                    <a:lumMod val="75000"/>
                  </a:schemeClr>
                </a:solidFill>
              </a:rPr>
              <a:t>DaF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„</a:t>
            </a:r>
            <a:r>
              <a:rPr lang="de-DE" dirty="0"/>
              <a:t>Anteil der Schüler, die Deutsch lernen, seit 2005 in vielen EU-Ländern </a:t>
            </a:r>
            <a:r>
              <a:rPr lang="de-DE" b="1" dirty="0"/>
              <a:t>gesunken</a:t>
            </a:r>
            <a:r>
              <a:rPr lang="de-DE" dirty="0"/>
              <a:t>“, Pressemitteilung Nr. </a:t>
            </a:r>
            <a:r>
              <a:rPr lang="de-DE" dirty="0" smtClean="0"/>
              <a:t>467 des </a:t>
            </a:r>
            <a:r>
              <a:rPr lang="de-DE" dirty="0"/>
              <a:t>Statistischen Bundesamtes vom 14. Dezember 2011, online</a:t>
            </a:r>
            <a:r>
              <a:rPr lang="de-DE" dirty="0" smtClean="0"/>
              <a:t>: </a:t>
            </a:r>
            <a:r>
              <a:rPr lang="de-DE" sz="1900" dirty="0" smtClean="0"/>
              <a:t>https</a:t>
            </a:r>
            <a:r>
              <a:rPr lang="de-DE" sz="1900" dirty="0"/>
              <a:t>://</a:t>
            </a:r>
            <a:r>
              <a:rPr lang="de-DE" sz="1900" dirty="0" smtClean="0"/>
              <a:t>www.destatis.de/DE/PresseService/Presse/Pressemitteilungen/2011/12/PD11_467_991.html;jsessionid=7D9E9F98D5456A908562F5B0D0BFEBEC.cae2</a:t>
            </a:r>
            <a:endParaRPr lang="de-DE" sz="1900" dirty="0"/>
          </a:p>
          <a:p>
            <a:r>
              <a:rPr lang="de-DE" dirty="0" err="1" smtClean="0"/>
              <a:t>Tanjev</a:t>
            </a:r>
            <a:r>
              <a:rPr lang="de-DE" dirty="0" smtClean="0"/>
              <a:t> </a:t>
            </a:r>
            <a:r>
              <a:rPr lang="de-DE" dirty="0"/>
              <a:t>Schulz: „Deutsch wird immer </a:t>
            </a:r>
            <a:r>
              <a:rPr lang="de-DE" b="1" dirty="0"/>
              <a:t>unbeliebter</a:t>
            </a:r>
            <a:r>
              <a:rPr lang="de-DE" dirty="0"/>
              <a:t>“, in: Süddeutsche Zeitung, 14. Dezember 2011, online</a:t>
            </a:r>
            <a:r>
              <a:rPr lang="de-DE" dirty="0" smtClean="0"/>
              <a:t>: </a:t>
            </a:r>
            <a:r>
              <a:rPr lang="de-DE" sz="1700" dirty="0" smtClean="0"/>
              <a:t>http</a:t>
            </a:r>
            <a:r>
              <a:rPr lang="de-DE" sz="1700" dirty="0"/>
              <a:t>://</a:t>
            </a:r>
            <a:r>
              <a:rPr lang="de-DE" sz="1700" dirty="0" smtClean="0"/>
              <a:t>www.sueddeutsche.de/bildung/sprachunterricht-an-europas-schulen-deutsch-wird-immerunbeliebter-1.1235020 </a:t>
            </a:r>
          </a:p>
          <a:p>
            <a:r>
              <a:rPr lang="de-DE" dirty="0"/>
              <a:t>„</a:t>
            </a:r>
            <a:r>
              <a:rPr lang="de-DE" b="1" dirty="0"/>
              <a:t>Goethe-Institut gefragt wie noch nie</a:t>
            </a:r>
            <a:r>
              <a:rPr lang="de-DE" dirty="0"/>
              <a:t>“, Pressemitteilung des Goethe-Instituts vom 13. Dezember 2011, online: </a:t>
            </a:r>
            <a:r>
              <a:rPr lang="de-DE" sz="1700" dirty="0"/>
              <a:t>http://</a:t>
            </a:r>
            <a:r>
              <a:rPr lang="de-DE" sz="1700" dirty="0" smtClean="0"/>
              <a:t>www.goethe.de/prs/prm/a011/de8575221.htm</a:t>
            </a:r>
            <a:endParaRPr lang="de-DE" sz="1700" dirty="0"/>
          </a:p>
          <a:p>
            <a:r>
              <a:rPr lang="de-DE" b="1" dirty="0" smtClean="0"/>
              <a:t>06.03.2012</a:t>
            </a:r>
            <a:r>
              <a:rPr lang="de-DE" b="1" dirty="0"/>
              <a:t>: </a:t>
            </a:r>
            <a:r>
              <a:rPr lang="de-DE" b="1" dirty="0" err="1"/>
              <a:t>Deutschlernerzahlen</a:t>
            </a:r>
            <a:r>
              <a:rPr lang="de-DE" b="1" dirty="0"/>
              <a:t> steigen auf </a:t>
            </a:r>
            <a:r>
              <a:rPr lang="de-DE" b="1" dirty="0" smtClean="0"/>
              <a:t>Rekordniveau: </a:t>
            </a:r>
            <a:r>
              <a:rPr lang="de-DE" dirty="0" smtClean="0"/>
              <a:t>Das </a:t>
            </a:r>
            <a:r>
              <a:rPr lang="de-DE" dirty="0"/>
              <a:t>Goethe-Institut verzeichnet Rekordzahlen bei Sprachkursen und Prüfungen. Nach Jahren eher konstanter Nachfrage konnten 2011 weltweit zweistellige Zuwachsraten erreicht werden. Wichtigster Wachstumsmarkt: Südeuropa. </a:t>
            </a:r>
            <a:r>
              <a:rPr lang="de-DE" sz="1700" dirty="0"/>
              <a:t>http://www.goethe.de/prs/prm/a012/de8962959.htm</a:t>
            </a:r>
          </a:p>
          <a:p>
            <a:r>
              <a:rPr lang="de-DE" b="1" dirty="0"/>
              <a:t>"Man spricht Deutsch" - Handelsblatt berichtet über steigende </a:t>
            </a:r>
            <a:r>
              <a:rPr lang="de-DE" b="1" dirty="0" err="1" smtClean="0"/>
              <a:t>Deutschlernerzahlen</a:t>
            </a:r>
            <a:r>
              <a:rPr lang="de-DE" b="1" dirty="0" smtClean="0"/>
              <a:t>, </a:t>
            </a:r>
            <a:r>
              <a:rPr lang="de-DE" dirty="0"/>
              <a:t>29.11.2012 </a:t>
            </a:r>
            <a:r>
              <a:rPr lang="de-DE" sz="1900" dirty="0"/>
              <a:t>http://www.bva.bund.de/SharedDocs/Kurzmeldungen/DE/ZfA/Aktuelles/2012/DeutschboomtHandelsblatt.html</a:t>
            </a:r>
          </a:p>
          <a:p>
            <a:endParaRPr lang="de-DE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380072" y="6407945"/>
            <a:ext cx="4368392" cy="333424"/>
          </a:xfrm>
        </p:spPr>
        <p:txBody>
          <a:bodyPr/>
          <a:lstStyle/>
          <a:p>
            <a:r>
              <a:rPr lang="de-AT" dirty="0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B23-CCA6-4BF8-BD33-6E088AE2ACFE}" type="slidenum">
              <a:rPr lang="de-AT" smtClean="0"/>
              <a:pPr/>
              <a:t>32</a:t>
            </a:fld>
            <a:endParaRPr lang="de-AT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Lernendenzahlen steigend oder sinkend?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99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112568"/>
          </a:xfrm>
        </p:spPr>
        <p:txBody>
          <a:bodyPr>
            <a:noAutofit/>
          </a:bodyPr>
          <a:lstStyle/>
          <a:p>
            <a:r>
              <a:rPr lang="de-AT" sz="1800" i="1" dirty="0"/>
              <a:t>Thierfelder</a:t>
            </a:r>
            <a:r>
              <a:rPr lang="de-AT" sz="1800" dirty="0"/>
              <a:t> im Jahr 1957</a:t>
            </a:r>
            <a:endParaRPr lang="de-DE" sz="1800" dirty="0" smtClean="0"/>
          </a:p>
          <a:p>
            <a:r>
              <a:rPr lang="de-DE" sz="1800" dirty="0" smtClean="0"/>
              <a:t>ab ca. 1960: mahnende Stimmen, es gäbe einen Rückgang, ohne Daten!</a:t>
            </a:r>
          </a:p>
          <a:p>
            <a:r>
              <a:rPr lang="de-DE" sz="1800" dirty="0" smtClean="0"/>
              <a:t>1974: </a:t>
            </a:r>
            <a:r>
              <a:rPr lang="de-DE" sz="1800" dirty="0" smtClean="0">
                <a:solidFill>
                  <a:srgbClr val="C00000"/>
                </a:solidFill>
              </a:rPr>
              <a:t>18 MIO </a:t>
            </a:r>
            <a:r>
              <a:rPr lang="de-DE" sz="1800" i="1" dirty="0" smtClean="0"/>
              <a:t>(IDT Kiel)</a:t>
            </a:r>
          </a:p>
          <a:p>
            <a:r>
              <a:rPr lang="de-DE" sz="1800" dirty="0" smtClean="0"/>
              <a:t>1977: </a:t>
            </a:r>
            <a:r>
              <a:rPr lang="de-DE" sz="1800" dirty="0" smtClean="0">
                <a:solidFill>
                  <a:srgbClr val="C00000"/>
                </a:solidFill>
              </a:rPr>
              <a:t>16-17 MIO </a:t>
            </a:r>
            <a:r>
              <a:rPr lang="de-DE" sz="1800" dirty="0" smtClean="0"/>
              <a:t>(</a:t>
            </a:r>
            <a:r>
              <a:rPr lang="de-AT" sz="1800" dirty="0"/>
              <a:t>davon über 12 Millionen in osteuropäischen </a:t>
            </a:r>
            <a:r>
              <a:rPr lang="de-AT" sz="1800" dirty="0" smtClean="0"/>
              <a:t>Ländern, </a:t>
            </a:r>
          </a:p>
          <a:p>
            <a:pPr marL="109728" indent="0">
              <a:buNone/>
            </a:pPr>
            <a:r>
              <a:rPr lang="de-AT" sz="1800" dirty="0"/>
              <a:t>	</a:t>
            </a:r>
            <a:r>
              <a:rPr lang="de-AT" sz="1800" dirty="0" smtClean="0"/>
              <a:t>	9,4 UdSSR) </a:t>
            </a:r>
            <a:r>
              <a:rPr lang="de-AT" sz="1800" i="1" dirty="0" err="1" smtClean="0"/>
              <a:t>Enquet</a:t>
            </a:r>
            <a:r>
              <a:rPr lang="de-AT" sz="1800" i="1" dirty="0" smtClean="0"/>
              <a:t>-Kommission  </a:t>
            </a:r>
            <a:r>
              <a:rPr lang="de-AT" sz="1800" i="1" dirty="0" err="1" smtClean="0"/>
              <a:t>vs</a:t>
            </a:r>
            <a:r>
              <a:rPr lang="de-AT" sz="1800" i="1" dirty="0" smtClean="0"/>
              <a:t>: </a:t>
            </a:r>
            <a:r>
              <a:rPr lang="de-AT" sz="1800" i="1" dirty="0" err="1" smtClean="0"/>
              <a:t>Hexelschneider</a:t>
            </a:r>
            <a:r>
              <a:rPr lang="de-AT" sz="1800" dirty="0"/>
              <a:t> </a:t>
            </a:r>
            <a:endParaRPr lang="de-AT" sz="1800" dirty="0" smtClean="0"/>
          </a:p>
          <a:p>
            <a:pPr marL="109728" indent="0">
              <a:buNone/>
            </a:pPr>
            <a:r>
              <a:rPr lang="de-AT" sz="1800" dirty="0"/>
              <a:t>	</a:t>
            </a:r>
            <a:r>
              <a:rPr lang="de-AT" sz="1800" dirty="0" smtClean="0"/>
              <a:t>	(Herder-Institut):</a:t>
            </a:r>
            <a:r>
              <a:rPr lang="de-AT" sz="1800" cap="all" dirty="0" smtClean="0"/>
              <a:t> </a:t>
            </a:r>
            <a:r>
              <a:rPr lang="de-AT" sz="1800" dirty="0" smtClean="0"/>
              <a:t>alleine in der UdSSR </a:t>
            </a:r>
            <a:r>
              <a:rPr lang="de-AT" sz="1800" dirty="0" smtClean="0">
                <a:solidFill>
                  <a:srgbClr val="C00000"/>
                </a:solidFill>
              </a:rPr>
              <a:t>20 MIO </a:t>
            </a:r>
            <a:endParaRPr lang="de-DE" sz="1800" dirty="0" smtClean="0"/>
          </a:p>
          <a:p>
            <a:r>
              <a:rPr lang="de-DE" sz="1800" dirty="0" smtClean="0"/>
              <a:t>1979: </a:t>
            </a:r>
            <a:r>
              <a:rPr lang="de-DE" sz="1800" dirty="0" smtClean="0">
                <a:solidFill>
                  <a:srgbClr val="C00000"/>
                </a:solidFill>
              </a:rPr>
              <a:t>16,4 MIO </a:t>
            </a:r>
            <a:r>
              <a:rPr lang="de-DE" sz="1800" dirty="0" smtClean="0"/>
              <a:t>(</a:t>
            </a:r>
            <a:r>
              <a:rPr lang="de-AT" sz="1800" i="1" dirty="0" smtClean="0"/>
              <a:t>Sprachatlas“ </a:t>
            </a:r>
            <a:r>
              <a:rPr lang="de-AT" sz="1800" dirty="0" smtClean="0"/>
              <a:t>im </a:t>
            </a:r>
            <a:r>
              <a:rPr lang="de-AT" sz="1800" dirty="0"/>
              <a:t>Auftrag der deutschen </a:t>
            </a:r>
            <a:r>
              <a:rPr lang="de-AT" sz="1800" dirty="0" err="1" smtClean="0"/>
              <a:t>Bundesreg</a:t>
            </a:r>
            <a:r>
              <a:rPr lang="de-AT" sz="1800" dirty="0" smtClean="0"/>
              <a:t>.)</a:t>
            </a:r>
            <a:endParaRPr lang="de-DE" sz="1800" dirty="0" smtClean="0"/>
          </a:p>
          <a:p>
            <a:r>
              <a:rPr lang="de-DE" sz="1800" dirty="0" smtClean="0"/>
              <a:t>1982/83: </a:t>
            </a:r>
            <a:r>
              <a:rPr lang="de-DE" sz="1800" dirty="0" smtClean="0">
                <a:solidFill>
                  <a:srgbClr val="C00000"/>
                </a:solidFill>
              </a:rPr>
              <a:t>15,1 MIO </a:t>
            </a:r>
            <a:r>
              <a:rPr lang="de-DE" sz="1800" dirty="0" smtClean="0"/>
              <a:t>(</a:t>
            </a:r>
            <a:r>
              <a:rPr lang="de-DE" sz="1800" i="1" dirty="0" smtClean="0"/>
              <a:t>Bericht der Bundesregierung </a:t>
            </a:r>
            <a:r>
              <a:rPr lang="de-DE" sz="1800" dirty="0" smtClean="0"/>
              <a:t>zur </a:t>
            </a:r>
            <a:r>
              <a:rPr lang="de-DE" sz="1800" dirty="0"/>
              <a:t>L</a:t>
            </a:r>
            <a:r>
              <a:rPr lang="de-DE" sz="1800" dirty="0" smtClean="0"/>
              <a:t>age der </a:t>
            </a:r>
          </a:p>
          <a:p>
            <a:pPr marL="109728" indent="0">
              <a:buNone/>
            </a:pPr>
            <a:r>
              <a:rPr lang="de-DE" sz="1800" dirty="0"/>
              <a:t>	</a:t>
            </a:r>
            <a:r>
              <a:rPr lang="de-DE" sz="1800" dirty="0" smtClean="0"/>
              <a:t>	Deutschen Sprache in der Welt)</a:t>
            </a:r>
          </a:p>
          <a:p>
            <a:r>
              <a:rPr lang="de-DE" sz="1800" dirty="0" smtClean="0"/>
              <a:t>1990: </a:t>
            </a:r>
            <a:r>
              <a:rPr lang="de-DE" sz="1800" dirty="0" smtClean="0">
                <a:solidFill>
                  <a:srgbClr val="C00000"/>
                </a:solidFill>
              </a:rPr>
              <a:t>15,2 MIO</a:t>
            </a:r>
          </a:p>
          <a:p>
            <a:r>
              <a:rPr lang="de-DE" sz="1800" dirty="0" smtClean="0"/>
              <a:t>1993: </a:t>
            </a:r>
            <a:r>
              <a:rPr lang="de-DE" sz="1800" dirty="0" smtClean="0">
                <a:solidFill>
                  <a:srgbClr val="C00000"/>
                </a:solidFill>
              </a:rPr>
              <a:t>20 MIO: </a:t>
            </a:r>
            <a:r>
              <a:rPr lang="de-DE" sz="1800" dirty="0" smtClean="0"/>
              <a:t>(Bundesregierung: </a:t>
            </a:r>
            <a:r>
              <a:rPr lang="de-AT" sz="1800" dirty="0" smtClean="0"/>
              <a:t>Das </a:t>
            </a:r>
            <a:r>
              <a:rPr lang="de-AT" sz="1800" dirty="0"/>
              <a:t>Bild des vereinten Deutschland als </a:t>
            </a:r>
            <a:endParaRPr lang="de-AT" sz="1800" dirty="0" smtClean="0"/>
          </a:p>
          <a:p>
            <a:pPr marL="109728" indent="0">
              <a:buNone/>
            </a:pPr>
            <a:r>
              <a:rPr lang="de-AT" sz="1800" dirty="0"/>
              <a:t>	</a:t>
            </a:r>
            <a:r>
              <a:rPr lang="de-AT" sz="1800" dirty="0" smtClean="0"/>
              <a:t>	Kulturnation) </a:t>
            </a:r>
            <a:endParaRPr lang="de-DE" sz="1800" dirty="0" smtClean="0">
              <a:solidFill>
                <a:srgbClr val="C00000"/>
              </a:solidFill>
            </a:endParaRPr>
          </a:p>
          <a:p>
            <a:r>
              <a:rPr lang="de-DE" sz="1800" dirty="0" smtClean="0"/>
              <a:t>2000: </a:t>
            </a:r>
            <a:r>
              <a:rPr lang="de-DE" sz="1800" dirty="0" smtClean="0">
                <a:solidFill>
                  <a:srgbClr val="C00000"/>
                </a:solidFill>
              </a:rPr>
              <a:t>20,2</a:t>
            </a:r>
            <a:r>
              <a:rPr lang="de-DE" sz="1800" dirty="0" smtClean="0"/>
              <a:t> </a:t>
            </a:r>
            <a:r>
              <a:rPr lang="de-DE" sz="1800" dirty="0" smtClean="0">
                <a:solidFill>
                  <a:srgbClr val="C00000"/>
                </a:solidFill>
              </a:rPr>
              <a:t>MIO</a:t>
            </a:r>
            <a:r>
              <a:rPr lang="de-DE" sz="1800" dirty="0" smtClean="0"/>
              <a:t> (20% mehr als 1979)</a:t>
            </a:r>
          </a:p>
          <a:p>
            <a:r>
              <a:rPr lang="de-DE" sz="1800" dirty="0" smtClean="0"/>
              <a:t>2005: </a:t>
            </a:r>
            <a:r>
              <a:rPr lang="de-DE" sz="1800" dirty="0" smtClean="0">
                <a:solidFill>
                  <a:srgbClr val="C00000"/>
                </a:solidFill>
              </a:rPr>
              <a:t>16,7 MIO</a:t>
            </a:r>
            <a:r>
              <a:rPr lang="de-DE" sz="1800" dirty="0"/>
              <a:t> </a:t>
            </a:r>
            <a:r>
              <a:rPr lang="de-DE" sz="1800" dirty="0" smtClean="0"/>
              <a:t>				1982/83</a:t>
            </a:r>
            <a:r>
              <a:rPr lang="de-DE" sz="1800" dirty="0"/>
              <a:t>: 88 Staaten</a:t>
            </a:r>
            <a:endParaRPr lang="de-DE" sz="1800" dirty="0" smtClean="0">
              <a:solidFill>
                <a:srgbClr val="C00000"/>
              </a:solidFill>
            </a:endParaRPr>
          </a:p>
          <a:p>
            <a:r>
              <a:rPr lang="de-DE" sz="1800" dirty="0" smtClean="0"/>
              <a:t>2010: </a:t>
            </a:r>
            <a:r>
              <a:rPr lang="de-DE" sz="1800" dirty="0" smtClean="0">
                <a:solidFill>
                  <a:srgbClr val="C00000"/>
                </a:solidFill>
              </a:rPr>
              <a:t>14,5 MIO	</a:t>
            </a:r>
            <a:r>
              <a:rPr lang="de-DE" sz="1800" dirty="0"/>
              <a:t> </a:t>
            </a:r>
            <a:r>
              <a:rPr lang="de-DE" sz="1800" dirty="0" smtClean="0"/>
              <a:t>			2005</a:t>
            </a:r>
            <a:r>
              <a:rPr lang="de-DE" sz="1800" dirty="0"/>
              <a:t>: 114 </a:t>
            </a:r>
            <a:r>
              <a:rPr lang="de-DE" sz="1800" dirty="0" smtClean="0"/>
              <a:t>Staaten</a:t>
            </a:r>
          </a:p>
          <a:p>
            <a:pPr marL="109728" indent="0" algn="r">
              <a:buNone/>
            </a:pPr>
            <a:r>
              <a:rPr lang="de-DE" sz="1200" dirty="0" smtClean="0"/>
              <a:t>	(Sorger 2009:184-189)	</a:t>
            </a:r>
            <a:endParaRPr lang="de-DE" sz="1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380072" y="6407945"/>
            <a:ext cx="4296384" cy="261416"/>
          </a:xfrm>
        </p:spPr>
        <p:txBody>
          <a:bodyPr/>
          <a:lstStyle/>
          <a:p>
            <a:r>
              <a:rPr lang="de-AT" dirty="0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B23-CCA6-4BF8-BD33-6E088AE2ACFE}" type="slidenum">
              <a:rPr lang="de-AT" smtClean="0"/>
              <a:pPr/>
              <a:t>33</a:t>
            </a:fld>
            <a:endParaRPr lang="de-AT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Ständig sinkende Zahlen?</a:t>
            </a:r>
            <a:endParaRPr lang="de-D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481328"/>
            <a:ext cx="8424936" cy="482799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</a:pPr>
            <a:r>
              <a:rPr lang="de-DE" dirty="0"/>
              <a:t>Eurydice-Netz sammelt, erstellt und veröffentlicht Informationen und </a:t>
            </a:r>
            <a:r>
              <a:rPr lang="de-DE" dirty="0">
                <a:solidFill>
                  <a:srgbClr val="C00000"/>
                </a:solidFill>
              </a:rPr>
              <a:t>Analysen zu europäischen Bildungssystemen </a:t>
            </a:r>
            <a:r>
              <a:rPr lang="de-DE" dirty="0" smtClean="0">
                <a:solidFill>
                  <a:srgbClr val="C00000"/>
                </a:solidFill>
              </a:rPr>
              <a:t>und -</a:t>
            </a:r>
            <a:r>
              <a:rPr lang="de-DE" dirty="0">
                <a:solidFill>
                  <a:srgbClr val="C00000"/>
                </a:solidFill>
              </a:rPr>
              <a:t>politiken</a:t>
            </a:r>
            <a:r>
              <a:rPr lang="de-DE" dirty="0"/>
              <a:t>. </a:t>
            </a:r>
            <a:endParaRPr lang="de-DE" dirty="0" smtClean="0"/>
          </a:p>
          <a:p>
            <a:pPr>
              <a:spcBef>
                <a:spcPct val="0"/>
              </a:spcBef>
            </a:pPr>
            <a:r>
              <a:rPr lang="de-DE" dirty="0" smtClean="0"/>
              <a:t>2013 </a:t>
            </a:r>
            <a:r>
              <a:rPr lang="de-DE" dirty="0"/>
              <a:t>aus 40 nationalen Eurydice-Stellen mit Sitz in allen </a:t>
            </a:r>
            <a:r>
              <a:rPr lang="de-DE" dirty="0">
                <a:solidFill>
                  <a:srgbClr val="C00000"/>
                </a:solidFill>
              </a:rPr>
              <a:t>36 Ländern</a:t>
            </a:r>
            <a:r>
              <a:rPr lang="de-DE" dirty="0"/>
              <a:t>, die am EU-Programm für Lebenslanges Lernen teilnehmen (EU Mitgliedstaaten, die ehemalige jugoslawische Republik Mazedonien, Island, Montenegro, Serbien, Türkei, Liechtenstein, Norwegen und Schweiz) </a:t>
            </a:r>
            <a:endParaRPr lang="de-DE" dirty="0" smtClean="0"/>
          </a:p>
          <a:p>
            <a:pPr>
              <a:spcBef>
                <a:spcPct val="0"/>
              </a:spcBef>
            </a:pPr>
            <a:r>
              <a:rPr lang="de-DE" dirty="0" smtClean="0"/>
              <a:t>Leitung: Exekutivagentur </a:t>
            </a:r>
            <a:r>
              <a:rPr lang="de-DE" dirty="0"/>
              <a:t>Bildung, Audiovisuelles und Kultur (EACEA) in </a:t>
            </a:r>
            <a:r>
              <a:rPr lang="de-DE" dirty="0" smtClean="0"/>
              <a:t>Brüssel</a:t>
            </a:r>
          </a:p>
          <a:p>
            <a:pPr>
              <a:spcBef>
                <a:spcPct val="0"/>
              </a:spcBef>
            </a:pPr>
            <a:r>
              <a:rPr lang="de-DE" dirty="0"/>
              <a:t>Das Eurydice-Netz ist </a:t>
            </a:r>
            <a:r>
              <a:rPr lang="de-DE" dirty="0">
                <a:solidFill>
                  <a:srgbClr val="C00000"/>
                </a:solidFill>
              </a:rPr>
              <a:t>seit 1980 </a:t>
            </a:r>
            <a:r>
              <a:rPr lang="de-DE" dirty="0"/>
              <a:t>ein von der </a:t>
            </a:r>
            <a:r>
              <a:rPr lang="de-DE" dirty="0">
                <a:solidFill>
                  <a:srgbClr val="C00000"/>
                </a:solidFill>
              </a:rPr>
              <a:t>Europäischen Kommission </a:t>
            </a:r>
            <a:r>
              <a:rPr lang="de-DE" dirty="0"/>
              <a:t>und den Mitgliedstaaten eingerichteter </a:t>
            </a:r>
            <a:r>
              <a:rPr lang="de-DE" dirty="0">
                <a:solidFill>
                  <a:srgbClr val="C00000"/>
                </a:solidFill>
              </a:rPr>
              <a:t>strategischer Pfeiler</a:t>
            </a:r>
            <a:r>
              <a:rPr lang="de-DE" dirty="0"/>
              <a:t>, der die europäische Zusammenarbeit im Bereich Bildung unterstützt.</a:t>
            </a:r>
            <a:endParaRPr lang="de-DE" dirty="0" smtClean="0"/>
          </a:p>
          <a:p>
            <a:pPr>
              <a:spcBef>
                <a:spcPct val="0"/>
              </a:spcBef>
            </a:pPr>
            <a:endParaRPr lang="de-AT" altLang="cs-CZ" sz="1400" dirty="0" smtClean="0">
              <a:hlinkClick r:id="rId2"/>
            </a:endParaRPr>
          </a:p>
          <a:p>
            <a:pPr>
              <a:spcBef>
                <a:spcPct val="0"/>
              </a:spcBef>
            </a:pPr>
            <a:r>
              <a:rPr lang="de-AT" altLang="cs-CZ" sz="1400" dirty="0" smtClean="0">
                <a:hlinkClick r:id="rId2"/>
              </a:rPr>
              <a:t>http</a:t>
            </a:r>
            <a:r>
              <a:rPr lang="de-AT" altLang="cs-CZ" sz="1400" dirty="0">
                <a:hlinkClick r:id="rId2"/>
              </a:rPr>
              <a:t>://eacea.ec.europa.eu/education/eurydice/documents/key_data_series/143DE.pdf</a:t>
            </a:r>
            <a:endParaRPr lang="de-AT" altLang="cs-CZ" sz="1400" dirty="0"/>
          </a:p>
          <a:p>
            <a:endParaRPr lang="de-DE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380072" y="6407945"/>
            <a:ext cx="4152368" cy="261416"/>
          </a:xfrm>
        </p:spPr>
        <p:txBody>
          <a:bodyPr/>
          <a:lstStyle/>
          <a:p>
            <a:r>
              <a:rPr lang="de-AT" dirty="0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B23-CCA6-4BF8-BD33-6E088AE2ACFE}" type="slidenum">
              <a:rPr lang="de-AT" smtClean="0"/>
              <a:pPr/>
              <a:t>34</a:t>
            </a:fld>
            <a:endParaRPr lang="de-AT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altLang="cs-CZ" dirty="0" smtClean="0"/>
              <a:t>Eurydice: Schlüsselzahlen zum Sprachenlernen in Europa (2012)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41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380072" y="6407945"/>
            <a:ext cx="4296384" cy="333424"/>
          </a:xfrm>
        </p:spPr>
        <p:txBody>
          <a:bodyPr/>
          <a:lstStyle/>
          <a:p>
            <a:r>
              <a:rPr lang="de-AT" dirty="0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B23-CCA6-4BF8-BD33-6E088AE2ACFE}" type="slidenum">
              <a:rPr lang="de-AT" smtClean="0"/>
              <a:pPr/>
              <a:t>35</a:t>
            </a:fld>
            <a:endParaRPr lang="de-AT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1115" cy="360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601915"/>
            <a:ext cx="6048672" cy="326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2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Stimmungsbild in Europa zu verschiedenen Themen</a:t>
            </a:r>
          </a:p>
          <a:p>
            <a:r>
              <a:rPr lang="de-DE" dirty="0"/>
              <a:t>Von 15. Februar bis 11. März </a:t>
            </a:r>
            <a:r>
              <a:rPr lang="de-DE" dirty="0" smtClean="0"/>
              <a:t>2012 wurden </a:t>
            </a:r>
            <a:r>
              <a:rPr lang="de-DE" dirty="0"/>
              <a:t>in den 27 Mitgliedsstaaten ca. 27.000 EU-</a:t>
            </a:r>
            <a:r>
              <a:rPr lang="de-DE" dirty="0" err="1"/>
              <a:t>BürgerInnen</a:t>
            </a:r>
            <a:r>
              <a:rPr lang="de-DE" dirty="0"/>
              <a:t> aus verschiedenen sozialen und demographischen Gruppen befragt. Die Umfrageergebnisse  wurden sowohl auf EU- als auch auf nationaler Ebene analysiert und mit den Zahlen des Eurobarometers von </a:t>
            </a:r>
            <a:r>
              <a:rPr lang="de-DE" dirty="0" smtClean="0"/>
              <a:t>2006 </a:t>
            </a:r>
            <a:r>
              <a:rPr lang="de-DE" dirty="0"/>
              <a:t>verglichen</a:t>
            </a:r>
            <a:r>
              <a:rPr lang="de-DE" dirty="0" smtClean="0"/>
              <a:t>.</a:t>
            </a:r>
          </a:p>
          <a:p>
            <a:r>
              <a:rPr lang="de-DE" sz="1500" dirty="0">
                <a:hlinkClick r:id="rId3"/>
              </a:rPr>
              <a:t>http://ec.europa.eu/public_opinion/archives/ebs/ebs_386_de.pdf</a:t>
            </a:r>
            <a:endParaRPr lang="cs-CZ" sz="15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921824" cy="313010"/>
          </a:xfrm>
        </p:spPr>
        <p:txBody>
          <a:bodyPr/>
          <a:lstStyle/>
          <a:p>
            <a:r>
              <a:rPr lang="de-AT" dirty="0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B23-CCA6-4BF8-BD33-6E088AE2ACFE}" type="slidenum">
              <a:rPr lang="de-AT" smtClean="0"/>
              <a:pPr/>
              <a:t>36</a:t>
            </a:fld>
            <a:endParaRPr lang="de-AT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Eurobarometer: 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„Die Europäer und ihre Sprachen</a:t>
            </a:r>
            <a:r>
              <a:rPr lang="de-DE" dirty="0" smtClean="0">
                <a:solidFill>
                  <a:schemeClr val="bg2">
                    <a:lumMod val="25000"/>
                  </a:schemeClr>
                </a:solidFill>
              </a:rPr>
              <a:t>“ 2006 / 2012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fontScale="85000" lnSpcReduction="20000"/>
          </a:bodyPr>
          <a:lstStyle/>
          <a:p>
            <a:r>
              <a:rPr lang="de-AT" dirty="0" smtClean="0">
                <a:solidFill>
                  <a:srgbClr val="002060"/>
                </a:solidFill>
              </a:rPr>
              <a:t>88% </a:t>
            </a:r>
            <a:r>
              <a:rPr lang="de-AT" dirty="0">
                <a:solidFill>
                  <a:srgbClr val="002060"/>
                </a:solidFill>
              </a:rPr>
              <a:t>der Bürger der </a:t>
            </a:r>
            <a:r>
              <a:rPr lang="de-AT" dirty="0" smtClean="0">
                <a:solidFill>
                  <a:srgbClr val="002060"/>
                </a:solidFill>
              </a:rPr>
              <a:t>EU sind der </a:t>
            </a:r>
            <a:r>
              <a:rPr lang="de-AT" dirty="0">
                <a:solidFill>
                  <a:srgbClr val="002060"/>
                </a:solidFill>
              </a:rPr>
              <a:t>Ansicht, dass </a:t>
            </a:r>
            <a:r>
              <a:rPr lang="de-AT" dirty="0" smtClean="0">
                <a:solidFill>
                  <a:srgbClr val="002060"/>
                </a:solidFill>
              </a:rPr>
              <a:t>FS </a:t>
            </a:r>
            <a:r>
              <a:rPr lang="de-AT" dirty="0">
                <a:solidFill>
                  <a:srgbClr val="002060"/>
                </a:solidFill>
              </a:rPr>
              <a:t>zu können für sie nützlich ist oder </a:t>
            </a:r>
            <a:r>
              <a:rPr lang="de-AT" dirty="0" smtClean="0">
                <a:solidFill>
                  <a:srgbClr val="002060"/>
                </a:solidFill>
              </a:rPr>
              <a:t>wäre (2005: 83%)</a:t>
            </a:r>
          </a:p>
          <a:p>
            <a:r>
              <a:rPr lang="de-AT" dirty="0" smtClean="0">
                <a:solidFill>
                  <a:srgbClr val="002060"/>
                </a:solidFill>
              </a:rPr>
              <a:t>98% wichtig für die Zukunft der Kinder!</a:t>
            </a:r>
            <a:endParaRPr lang="de-AT" dirty="0">
              <a:solidFill>
                <a:srgbClr val="002060"/>
              </a:solidFill>
            </a:endParaRPr>
          </a:p>
          <a:p>
            <a:r>
              <a:rPr lang="de-AT" dirty="0">
                <a:solidFill>
                  <a:srgbClr val="002060"/>
                </a:solidFill>
              </a:rPr>
              <a:t>7</a:t>
            </a:r>
            <a:r>
              <a:rPr lang="de-AT" dirty="0" smtClean="0">
                <a:solidFill>
                  <a:srgbClr val="002060"/>
                </a:solidFill>
              </a:rPr>
              <a:t>7</a:t>
            </a:r>
            <a:r>
              <a:rPr lang="de-AT" dirty="0">
                <a:solidFill>
                  <a:srgbClr val="002060"/>
                </a:solidFill>
              </a:rPr>
              <a:t>% Vermittlung von FS </a:t>
            </a:r>
            <a:r>
              <a:rPr lang="de-AT" dirty="0" smtClean="0">
                <a:solidFill>
                  <a:srgbClr val="002060"/>
                </a:solidFill>
              </a:rPr>
              <a:t>sollte politische </a:t>
            </a:r>
            <a:r>
              <a:rPr lang="de-AT" dirty="0">
                <a:solidFill>
                  <a:srgbClr val="002060"/>
                </a:solidFill>
              </a:rPr>
              <a:t>Priorität </a:t>
            </a:r>
            <a:r>
              <a:rPr lang="de-AT" dirty="0" smtClean="0">
                <a:solidFill>
                  <a:srgbClr val="002060"/>
                </a:solidFill>
              </a:rPr>
              <a:t>sein (2005: 67%)</a:t>
            </a:r>
          </a:p>
          <a:p>
            <a:r>
              <a:rPr lang="de-AT" dirty="0" smtClean="0">
                <a:solidFill>
                  <a:srgbClr val="002060"/>
                </a:solidFill>
              </a:rPr>
              <a:t>72% (2005: 50%) </a:t>
            </a:r>
            <a:r>
              <a:rPr lang="de-AT" dirty="0">
                <a:solidFill>
                  <a:srgbClr val="002060"/>
                </a:solidFill>
              </a:rPr>
              <a:t>der </a:t>
            </a:r>
            <a:r>
              <a:rPr lang="de-AT" dirty="0" smtClean="0">
                <a:solidFill>
                  <a:srgbClr val="002060"/>
                </a:solidFill>
              </a:rPr>
              <a:t>Europäer: Muttersprache +2 für alle (94 % Spanien; 63% CZ, 41% HR– 2006: 50%)</a:t>
            </a:r>
          </a:p>
          <a:p>
            <a:endParaRPr lang="de-AT" dirty="0">
              <a:solidFill>
                <a:srgbClr val="002060"/>
              </a:solidFill>
            </a:endParaRPr>
          </a:p>
          <a:p>
            <a:r>
              <a:rPr lang="de-AT" dirty="0" smtClean="0">
                <a:solidFill>
                  <a:srgbClr val="002060"/>
                </a:solidFill>
              </a:rPr>
              <a:t>23% hat </a:t>
            </a:r>
            <a:r>
              <a:rPr lang="de-AT" dirty="0">
                <a:solidFill>
                  <a:srgbClr val="002060"/>
                </a:solidFill>
              </a:rPr>
              <a:t>noch nie </a:t>
            </a:r>
            <a:r>
              <a:rPr lang="de-AT" dirty="0" smtClean="0">
                <a:solidFill>
                  <a:srgbClr val="002060"/>
                </a:solidFill>
              </a:rPr>
              <a:t>eine </a:t>
            </a:r>
            <a:r>
              <a:rPr lang="de-AT" dirty="0">
                <a:solidFill>
                  <a:srgbClr val="002060"/>
                </a:solidFill>
              </a:rPr>
              <a:t>Sprache </a:t>
            </a:r>
            <a:r>
              <a:rPr lang="de-AT" dirty="0" smtClean="0">
                <a:solidFill>
                  <a:srgbClr val="002060"/>
                </a:solidFill>
              </a:rPr>
              <a:t>gelernt </a:t>
            </a:r>
            <a:r>
              <a:rPr lang="de-AT" dirty="0">
                <a:solidFill>
                  <a:srgbClr val="002060"/>
                </a:solidFill>
              </a:rPr>
              <a:t>(</a:t>
            </a:r>
            <a:r>
              <a:rPr lang="de-AT" dirty="0" smtClean="0">
                <a:solidFill>
                  <a:srgbClr val="002060"/>
                </a:solidFill>
              </a:rPr>
              <a:t>CZ 15%)</a:t>
            </a:r>
          </a:p>
          <a:p>
            <a:r>
              <a:rPr lang="de-AT" dirty="0" smtClean="0">
                <a:solidFill>
                  <a:srgbClr val="002060"/>
                </a:solidFill>
              </a:rPr>
              <a:t>44% hat </a:t>
            </a:r>
            <a:r>
              <a:rPr lang="de-AT" dirty="0">
                <a:solidFill>
                  <a:srgbClr val="002060"/>
                </a:solidFill>
              </a:rPr>
              <a:t>in letzter Zeit keine </a:t>
            </a:r>
            <a:r>
              <a:rPr lang="de-AT" dirty="0" smtClean="0">
                <a:solidFill>
                  <a:srgbClr val="002060"/>
                </a:solidFill>
              </a:rPr>
              <a:t>Sprache gelernt (CZ 57%)</a:t>
            </a:r>
          </a:p>
          <a:p>
            <a:r>
              <a:rPr lang="de-AT" dirty="0" smtClean="0">
                <a:solidFill>
                  <a:srgbClr val="002060"/>
                </a:solidFill>
              </a:rPr>
              <a:t>17% haben Sprachlernen fortgesetzt (CZ 14%)</a:t>
            </a:r>
          </a:p>
          <a:p>
            <a:r>
              <a:rPr lang="de-AT" dirty="0" smtClean="0">
                <a:solidFill>
                  <a:srgbClr val="002060"/>
                </a:solidFill>
              </a:rPr>
              <a:t>8% haben neu mit einer Sprache angefangen (CZ 6%)</a:t>
            </a:r>
          </a:p>
          <a:p>
            <a:r>
              <a:rPr lang="de-AT" dirty="0" smtClean="0">
                <a:solidFill>
                  <a:srgbClr val="002060"/>
                </a:solidFill>
              </a:rPr>
              <a:t>Gründe: kein Talent 19 % </a:t>
            </a:r>
            <a:r>
              <a:rPr lang="de-AT" sz="2600" dirty="0" smtClean="0">
                <a:solidFill>
                  <a:srgbClr val="002060"/>
                </a:solidFill>
              </a:rPr>
              <a:t>(</a:t>
            </a:r>
            <a:r>
              <a:rPr lang="de-AT" sz="2600" dirty="0" smtClean="0">
                <a:solidFill>
                  <a:schemeClr val="accent1">
                    <a:lumMod val="75000"/>
                  </a:schemeClr>
                </a:solidFill>
              </a:rPr>
              <a:t>CZ 33% - höchster EU-Wert</a:t>
            </a:r>
            <a:r>
              <a:rPr lang="de-AT" sz="26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de-AT" sz="3000" dirty="0" smtClean="0">
                <a:solidFill>
                  <a:srgbClr val="C00000"/>
                </a:solidFill>
              </a:rPr>
              <a:t>der zentrale Lernort bleibt die Schule!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993832" cy="385018"/>
          </a:xfrm>
        </p:spPr>
        <p:txBody>
          <a:bodyPr/>
          <a:lstStyle/>
          <a:p>
            <a:r>
              <a:rPr lang="de-AT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B23-CCA6-4BF8-BD33-6E088AE2ACFE}" type="slidenum">
              <a:rPr lang="de-AT" smtClean="0"/>
              <a:pPr/>
              <a:t>37</a:t>
            </a:fld>
            <a:endParaRPr lang="de-AT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>
                <a:solidFill>
                  <a:schemeClr val="accent1">
                    <a:lumMod val="75000"/>
                  </a:schemeClr>
                </a:solidFill>
              </a:rPr>
              <a:t>Die Europäer und 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ihr Sprachlernen – Eurobarometer (2006 / 1212)</a:t>
            </a:r>
            <a:endParaRPr lang="de-A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>
            <a:normAutofit/>
          </a:bodyPr>
          <a:lstStyle/>
          <a:p>
            <a:r>
              <a:rPr lang="de-AT" sz="2800" dirty="0" smtClean="0">
                <a:solidFill>
                  <a:srgbClr val="002060"/>
                </a:solidFill>
              </a:rPr>
              <a:t>Wer in Europa kann die meisten FS?</a:t>
            </a:r>
          </a:p>
          <a:p>
            <a:r>
              <a:rPr lang="de-AT" sz="2800" dirty="0">
                <a:solidFill>
                  <a:srgbClr val="FF0000"/>
                </a:solidFill>
              </a:rPr>
              <a:t>2005 : </a:t>
            </a:r>
            <a:r>
              <a:rPr lang="de-AT" sz="2800" dirty="0" smtClean="0">
                <a:solidFill>
                  <a:srgbClr val="FF0000"/>
                </a:solidFill>
              </a:rPr>
              <a:t>Slowaken 97%, 2012: </a:t>
            </a:r>
            <a:r>
              <a:rPr lang="de-AT" sz="2800" dirty="0">
                <a:solidFill>
                  <a:srgbClr val="FF0000"/>
                </a:solidFill>
              </a:rPr>
              <a:t>80% </a:t>
            </a:r>
          </a:p>
          <a:p>
            <a:r>
              <a:rPr lang="de-AT" sz="2800" dirty="0" smtClean="0">
                <a:solidFill>
                  <a:srgbClr val="002060"/>
                </a:solidFill>
              </a:rPr>
              <a:t>54</a:t>
            </a:r>
            <a:r>
              <a:rPr lang="de-AT" sz="2800" dirty="0">
                <a:solidFill>
                  <a:srgbClr val="002060"/>
                </a:solidFill>
              </a:rPr>
              <a:t>% </a:t>
            </a:r>
            <a:r>
              <a:rPr lang="de-AT" sz="2800" dirty="0" smtClean="0">
                <a:solidFill>
                  <a:srgbClr val="002060"/>
                </a:solidFill>
              </a:rPr>
              <a:t>können sich in einer Fremdsprache unterhalten (LU 98%, SE 91% - 49% CZ - davon 16% SK</a:t>
            </a:r>
            <a:r>
              <a:rPr lang="de-AT" sz="2800" dirty="0">
                <a:solidFill>
                  <a:srgbClr val="002060"/>
                </a:solidFill>
              </a:rPr>
              <a:t>)</a:t>
            </a:r>
            <a:endParaRPr lang="de-AT" sz="2800" dirty="0" smtClean="0">
              <a:solidFill>
                <a:srgbClr val="FF0000"/>
              </a:solidFill>
            </a:endParaRPr>
          </a:p>
          <a:p>
            <a:r>
              <a:rPr lang="de-AT" sz="2800" dirty="0" smtClean="0">
                <a:solidFill>
                  <a:srgbClr val="002060"/>
                </a:solidFill>
              </a:rPr>
              <a:t>44% können in einer Fremdsprache Radio hören / Zeitungen lesen </a:t>
            </a:r>
          </a:p>
          <a:p>
            <a:r>
              <a:rPr lang="de-AT" sz="2800" dirty="0" smtClean="0">
                <a:solidFill>
                  <a:srgbClr val="002060"/>
                </a:solidFill>
              </a:rPr>
              <a:t>39% online kommunizieren </a:t>
            </a:r>
          </a:p>
          <a:p>
            <a:r>
              <a:rPr lang="de-AT" sz="2800" dirty="0" smtClean="0">
                <a:solidFill>
                  <a:srgbClr val="002060"/>
                </a:solidFill>
              </a:rPr>
              <a:t>25% </a:t>
            </a:r>
            <a:r>
              <a:rPr lang="de-AT" sz="2800" dirty="0">
                <a:solidFill>
                  <a:srgbClr val="002060"/>
                </a:solidFill>
              </a:rPr>
              <a:t>können </a:t>
            </a:r>
            <a:r>
              <a:rPr lang="de-AT" sz="2800" dirty="0" smtClean="0">
                <a:solidFill>
                  <a:srgbClr val="002060"/>
                </a:solidFill>
              </a:rPr>
              <a:t>zwei Fremdsprachen </a:t>
            </a:r>
          </a:p>
          <a:p>
            <a:r>
              <a:rPr lang="de-AT" sz="2800" dirty="0" smtClean="0">
                <a:solidFill>
                  <a:srgbClr val="002060"/>
                </a:solidFill>
              </a:rPr>
              <a:t>10% </a:t>
            </a:r>
            <a:r>
              <a:rPr lang="de-AT" sz="2800" dirty="0">
                <a:solidFill>
                  <a:srgbClr val="002060"/>
                </a:solidFill>
              </a:rPr>
              <a:t>können </a:t>
            </a:r>
            <a:r>
              <a:rPr lang="de-AT" sz="2800" dirty="0" smtClean="0">
                <a:solidFill>
                  <a:srgbClr val="002060"/>
                </a:solidFill>
              </a:rPr>
              <a:t>drei Fremdsprachen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993832" cy="385018"/>
          </a:xfrm>
        </p:spPr>
        <p:txBody>
          <a:bodyPr/>
          <a:lstStyle/>
          <a:p>
            <a:r>
              <a:rPr lang="de-AT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B23-CCA6-4BF8-BD33-6E088AE2ACFE}" type="slidenum">
              <a:rPr lang="de-AT" smtClean="0"/>
              <a:pPr/>
              <a:t>38</a:t>
            </a:fld>
            <a:endParaRPr lang="de-AT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>
                <a:solidFill>
                  <a:schemeClr val="accent1">
                    <a:lumMod val="75000"/>
                  </a:schemeClr>
                </a:solidFill>
              </a:rPr>
              <a:t>Die Europäer und ihre Sprachen – Eurobarometer (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2006 </a:t>
            </a:r>
            <a:r>
              <a:rPr lang="de-AT" dirty="0">
                <a:solidFill>
                  <a:schemeClr val="accent1">
                    <a:lumMod val="75000"/>
                  </a:schemeClr>
                </a:solidFill>
              </a:rPr>
              <a:t>/ 1212)</a:t>
            </a:r>
          </a:p>
        </p:txBody>
      </p:sp>
    </p:spTree>
    <p:extLst>
      <p:ext uri="{BB962C8B-B14F-4D97-AF65-F5344CB8AC3E}">
        <p14:creationId xmlns:p14="http://schemas.microsoft.com/office/powerpoint/2010/main" val="302755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 fontScale="92500" lnSpcReduction="20000"/>
          </a:bodyPr>
          <a:lstStyle/>
          <a:p>
            <a:r>
              <a:rPr lang="de-AT" dirty="0">
                <a:solidFill>
                  <a:srgbClr val="002060"/>
                </a:solidFill>
              </a:rPr>
              <a:t>Europa: </a:t>
            </a:r>
            <a:r>
              <a:rPr lang="de-AT" dirty="0" smtClean="0">
                <a:solidFill>
                  <a:srgbClr val="002060"/>
                </a:solidFill>
              </a:rPr>
              <a:t>24 </a:t>
            </a:r>
            <a:r>
              <a:rPr lang="de-AT" dirty="0">
                <a:solidFill>
                  <a:srgbClr val="002060"/>
                </a:solidFill>
              </a:rPr>
              <a:t>Amtssprachen, 60 Minderheitensprachen</a:t>
            </a:r>
          </a:p>
          <a:p>
            <a:pPr marL="0" indent="0">
              <a:buNone/>
            </a:pPr>
            <a:r>
              <a:rPr lang="de-AT" dirty="0" smtClean="0">
                <a:solidFill>
                  <a:srgbClr val="002060"/>
                </a:solidFill>
              </a:rPr>
              <a:t>	(</a:t>
            </a:r>
            <a:r>
              <a:rPr lang="de-AT" dirty="0">
                <a:solidFill>
                  <a:srgbClr val="002060"/>
                </a:solidFill>
              </a:rPr>
              <a:t>Indien 120 Sprachen, Ghana 60 Sprachen</a:t>
            </a:r>
            <a:r>
              <a:rPr lang="de-AT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endParaRPr lang="de-AT" dirty="0">
              <a:solidFill>
                <a:srgbClr val="002060"/>
              </a:solidFill>
            </a:endParaRPr>
          </a:p>
          <a:p>
            <a:r>
              <a:rPr lang="de-AT" dirty="0">
                <a:solidFill>
                  <a:schemeClr val="accent1">
                    <a:lumMod val="75000"/>
                  </a:schemeClr>
                </a:solidFill>
              </a:rPr>
              <a:t>Vielsprachigkeit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de-AT" dirty="0" smtClean="0">
                <a:solidFill>
                  <a:srgbClr val="FF9900"/>
                </a:solidFill>
              </a:rPr>
              <a:t> </a:t>
            </a:r>
            <a:r>
              <a:rPr lang="de-AT" dirty="0" smtClean="0">
                <a:solidFill>
                  <a:srgbClr val="002060"/>
                </a:solidFill>
              </a:rPr>
              <a:t>Die </a:t>
            </a:r>
            <a:r>
              <a:rPr lang="de-AT" dirty="0">
                <a:solidFill>
                  <a:srgbClr val="002060"/>
                </a:solidFill>
              </a:rPr>
              <a:t>fünf meistgesprochenen Fremdsprachen: Englisch (38</a:t>
            </a:r>
            <a:r>
              <a:rPr lang="de-AT" dirty="0" smtClean="0">
                <a:solidFill>
                  <a:srgbClr val="002060"/>
                </a:solidFill>
              </a:rPr>
              <a:t>%),  </a:t>
            </a:r>
            <a:r>
              <a:rPr lang="de-AT" dirty="0">
                <a:solidFill>
                  <a:srgbClr val="002060"/>
                </a:solidFill>
              </a:rPr>
              <a:t>Französisch (12%), Deutsch </a:t>
            </a:r>
            <a:r>
              <a:rPr lang="de-AT" dirty="0" smtClean="0">
                <a:solidFill>
                  <a:srgbClr val="002060"/>
                </a:solidFill>
              </a:rPr>
              <a:t>11</a:t>
            </a:r>
            <a:r>
              <a:rPr lang="de-AT" dirty="0">
                <a:solidFill>
                  <a:srgbClr val="002060"/>
                </a:solidFill>
              </a:rPr>
              <a:t>% </a:t>
            </a:r>
            <a:r>
              <a:rPr lang="de-AT" dirty="0" smtClean="0">
                <a:solidFill>
                  <a:srgbClr val="002060"/>
                </a:solidFill>
              </a:rPr>
              <a:t>(CZ </a:t>
            </a:r>
            <a:r>
              <a:rPr lang="de-AT" dirty="0">
                <a:solidFill>
                  <a:srgbClr val="002060"/>
                </a:solidFill>
              </a:rPr>
              <a:t>15%), Spanisch (7%) und Russisch (5%) </a:t>
            </a:r>
            <a:endParaRPr lang="de-AT" dirty="0" smtClean="0">
              <a:solidFill>
                <a:srgbClr val="FF9900"/>
              </a:solidFill>
            </a:endParaRPr>
          </a:p>
          <a:p>
            <a:endParaRPr lang="de-AT" dirty="0">
              <a:solidFill>
                <a:srgbClr val="FF9900"/>
              </a:solidFill>
            </a:endParaRPr>
          </a:p>
          <a:p>
            <a:r>
              <a:rPr lang="de-AT" dirty="0">
                <a:solidFill>
                  <a:schemeClr val="accent1">
                    <a:lumMod val="75000"/>
                  </a:schemeClr>
                </a:solidFill>
              </a:rPr>
              <a:t>Nützlichste Sprache: EN (67%) </a:t>
            </a:r>
            <a:r>
              <a:rPr lang="de-AT" dirty="0">
                <a:solidFill>
                  <a:srgbClr val="002060"/>
                </a:solidFill>
              </a:rPr>
              <a:t>(in 19 </a:t>
            </a:r>
            <a:r>
              <a:rPr lang="de-AT" dirty="0" smtClean="0">
                <a:solidFill>
                  <a:srgbClr val="002060"/>
                </a:solidFill>
              </a:rPr>
              <a:t>Mitgliedstaaten </a:t>
            </a:r>
            <a:r>
              <a:rPr lang="de-AT" dirty="0">
                <a:solidFill>
                  <a:srgbClr val="002060"/>
                </a:solidFill>
              </a:rPr>
              <a:t>= meistgesprochene FS</a:t>
            </a:r>
          </a:p>
          <a:p>
            <a:r>
              <a:rPr lang="de-AT" dirty="0" smtClean="0">
                <a:solidFill>
                  <a:srgbClr val="002060"/>
                </a:solidFill>
              </a:rPr>
              <a:t>DT </a:t>
            </a:r>
            <a:r>
              <a:rPr lang="de-AT" dirty="0">
                <a:solidFill>
                  <a:srgbClr val="002060"/>
                </a:solidFill>
              </a:rPr>
              <a:t>(17%), FR (16%), SP (14%) Chinesisch (6%)</a:t>
            </a:r>
          </a:p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Reichen die europäischen Sprachen?</a:t>
            </a:r>
            <a:endParaRPr lang="de-A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849816" cy="385018"/>
          </a:xfrm>
        </p:spPr>
        <p:txBody>
          <a:bodyPr/>
          <a:lstStyle/>
          <a:p>
            <a:r>
              <a:rPr lang="de-AT" dirty="0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B23-CCA6-4BF8-BD33-6E088AE2ACFE}" type="slidenum">
              <a:rPr lang="de-AT" smtClean="0"/>
              <a:pPr/>
              <a:t>39</a:t>
            </a:fld>
            <a:endParaRPr lang="de-AT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Sprachen und Fremdsprachen in Europa</a:t>
            </a:r>
            <a:endParaRPr lang="de-A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škola</a:t>
            </a:r>
            <a:endParaRPr lang="cs-CZ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!!!!! První cizí jazyk :</a:t>
            </a:r>
            <a:r>
              <a:rPr lang="cs-CZ" dirty="0" smtClean="0"/>
              <a:t> angličtina </a:t>
            </a:r>
          </a:p>
          <a:p>
            <a:pPr marL="0" indent="0">
              <a:buNone/>
            </a:pPr>
            <a:r>
              <a:rPr lang="cs-CZ" dirty="0" smtClean="0"/>
              <a:t>Povinně od 3. třídy (možné již od 1. nebo 2.)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3 hodiny týdně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Očekávaná úroveň znalostí po 5. třídě A1, po 9. třídě A2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Do školního roku 2012/13: NJ jako volitelný předmět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Od  2013/14 od 7.tř. (</a:t>
            </a:r>
            <a:r>
              <a:rPr lang="cs-CZ" b="1" dirty="0" err="1" smtClean="0">
                <a:solidFill>
                  <a:srgbClr val="FF0000"/>
                </a:solidFill>
              </a:rPr>
              <a:t>nejpozdějí</a:t>
            </a:r>
            <a:r>
              <a:rPr lang="cs-CZ" b="1" dirty="0" smtClean="0">
                <a:solidFill>
                  <a:srgbClr val="FF0000"/>
                </a:solidFill>
              </a:rPr>
              <a:t> od 8.tř.) – druhý cizí jazyk povinně</a:t>
            </a:r>
            <a:endParaRPr lang="cs-CZ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Nejčastěji NJ </a:t>
            </a:r>
          </a:p>
          <a:p>
            <a:pPr marL="0" indent="0">
              <a:buNone/>
            </a:pPr>
            <a:r>
              <a:rPr lang="cs-CZ" dirty="0" smtClean="0"/>
              <a:t>2 hodiny týdně/ </a:t>
            </a:r>
            <a:r>
              <a:rPr lang="cs-CZ" dirty="0" err="1" smtClean="0"/>
              <a:t>evtl</a:t>
            </a:r>
            <a:r>
              <a:rPr lang="cs-CZ" dirty="0" smtClean="0"/>
              <a:t> . Jiné aktivity v NJ – nepovinné</a:t>
            </a:r>
          </a:p>
          <a:p>
            <a:pPr marL="0" indent="0">
              <a:buNone/>
            </a:pPr>
            <a:r>
              <a:rPr lang="cs-CZ" dirty="0" smtClean="0"/>
              <a:t>Očekávaná úroveň po 9.tř. – A1 </a:t>
            </a:r>
          </a:p>
          <a:p>
            <a:pPr marL="0" indent="0">
              <a:buNone/>
            </a:pPr>
            <a:r>
              <a:rPr lang="cs-CZ" dirty="0" smtClean="0"/>
              <a:t>Podpořena myšlenka rozvoje individuální mnohojazyčnosti (EU)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Rámcové vzdělávací programy pro základní vzdělávání (RVP ZV): Vzdělávací oblasti </a:t>
            </a:r>
          </a:p>
          <a:p>
            <a:pPr marL="0" indent="0">
              <a:buNone/>
            </a:pPr>
            <a:r>
              <a:rPr lang="cs-CZ" dirty="0" smtClean="0"/>
              <a:t>Cizí jazyk</a:t>
            </a:r>
          </a:p>
          <a:p>
            <a:pPr marL="0" indent="0">
              <a:buNone/>
            </a:pPr>
            <a:r>
              <a:rPr lang="cs-CZ" dirty="0" smtClean="0"/>
              <a:t>Další cizí jazyk (pro NJ jako druhý CJ)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5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AT" dirty="0" smtClean="0">
                <a:solidFill>
                  <a:srgbClr val="002060"/>
                </a:solidFill>
              </a:rPr>
              <a:t>61</a:t>
            </a:r>
            <a:r>
              <a:rPr lang="de-AT" dirty="0">
                <a:solidFill>
                  <a:srgbClr val="002060"/>
                </a:solidFill>
              </a:rPr>
              <a:t>% 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Arbeit</a:t>
            </a:r>
            <a:r>
              <a:rPr lang="de-AT" dirty="0" smtClean="0">
                <a:solidFill>
                  <a:srgbClr val="002060"/>
                </a:solidFill>
              </a:rPr>
              <a:t>smöglichkeit </a:t>
            </a:r>
            <a:r>
              <a:rPr lang="de-AT" dirty="0">
                <a:solidFill>
                  <a:srgbClr val="002060"/>
                </a:solidFill>
              </a:rPr>
              <a:t>im Ausland </a:t>
            </a:r>
            <a:r>
              <a:rPr lang="de-AT" dirty="0" smtClean="0">
                <a:solidFill>
                  <a:srgbClr val="002060"/>
                </a:solidFill>
              </a:rPr>
              <a:t>(2005: 27%)</a:t>
            </a:r>
          </a:p>
          <a:p>
            <a:r>
              <a:rPr lang="de-AT" dirty="0" smtClean="0">
                <a:solidFill>
                  <a:srgbClr val="002060"/>
                </a:solidFill>
              </a:rPr>
              <a:t>53</a:t>
            </a:r>
            <a:r>
              <a:rPr lang="de-AT" dirty="0">
                <a:solidFill>
                  <a:srgbClr val="002060"/>
                </a:solidFill>
              </a:rPr>
              <a:t>% </a:t>
            </a:r>
            <a:r>
              <a:rPr lang="de-AT" dirty="0" smtClean="0">
                <a:solidFill>
                  <a:srgbClr val="002060"/>
                </a:solidFill>
              </a:rPr>
              <a:t>Nutzen </a:t>
            </a:r>
            <a:r>
              <a:rPr lang="de-AT" dirty="0">
                <a:solidFill>
                  <a:srgbClr val="002060"/>
                </a:solidFill>
              </a:rPr>
              <a:t>für die </a:t>
            </a:r>
            <a:r>
              <a:rPr lang="de-AT" dirty="0" smtClean="0">
                <a:solidFill>
                  <a:srgbClr val="002060"/>
                </a:solidFill>
              </a:rPr>
              <a:t>Arbeit (2005: 32%) </a:t>
            </a:r>
          </a:p>
          <a:p>
            <a:r>
              <a:rPr lang="de-AT" dirty="0" smtClean="0">
                <a:solidFill>
                  <a:srgbClr val="002060"/>
                </a:solidFill>
              </a:rPr>
              <a:t>45</a:t>
            </a:r>
            <a:r>
              <a:rPr lang="de-AT" dirty="0">
                <a:solidFill>
                  <a:srgbClr val="002060"/>
                </a:solidFill>
              </a:rPr>
              <a:t>% </a:t>
            </a:r>
            <a:r>
              <a:rPr lang="de-AT" sz="2500" dirty="0" smtClean="0">
                <a:solidFill>
                  <a:srgbClr val="002060"/>
                </a:solidFill>
              </a:rPr>
              <a:t>um besseren </a:t>
            </a:r>
            <a:r>
              <a:rPr lang="de-AT" sz="2500" dirty="0">
                <a:solidFill>
                  <a:srgbClr val="002060"/>
                </a:solidFill>
              </a:rPr>
              <a:t>Arbeitsplatz im eigenen Land </a:t>
            </a:r>
            <a:r>
              <a:rPr lang="de-AT" sz="2500" dirty="0" smtClean="0">
                <a:solidFill>
                  <a:srgbClr val="002060"/>
                </a:solidFill>
              </a:rPr>
              <a:t>zu finden</a:t>
            </a:r>
          </a:p>
          <a:p>
            <a:r>
              <a:rPr lang="de-AT" dirty="0" smtClean="0">
                <a:solidFill>
                  <a:srgbClr val="002060"/>
                </a:solidFill>
              </a:rPr>
              <a:t>43</a:t>
            </a:r>
            <a:r>
              <a:rPr lang="de-AT" dirty="0">
                <a:solidFill>
                  <a:srgbClr val="002060"/>
                </a:solidFill>
              </a:rPr>
              <a:t>% </a:t>
            </a:r>
            <a:r>
              <a:rPr lang="de-AT" dirty="0" smtClean="0">
                <a:solidFill>
                  <a:srgbClr val="002060"/>
                </a:solidFill>
              </a:rPr>
              <a:t>um im </a:t>
            </a:r>
            <a:r>
              <a:rPr lang="de-AT" dirty="0">
                <a:solidFill>
                  <a:srgbClr val="002060"/>
                </a:solidFill>
              </a:rPr>
              <a:t>Ausland studieren zu </a:t>
            </a:r>
            <a:r>
              <a:rPr lang="de-AT" dirty="0" smtClean="0">
                <a:solidFill>
                  <a:srgbClr val="002060"/>
                </a:solidFill>
              </a:rPr>
              <a:t>können </a:t>
            </a:r>
          </a:p>
          <a:p>
            <a:r>
              <a:rPr lang="de-AT" dirty="0" smtClean="0">
                <a:solidFill>
                  <a:srgbClr val="002060"/>
                </a:solidFill>
              </a:rPr>
              <a:t>Spanien und Griechenland stufen Fremdsprachkönnen </a:t>
            </a:r>
            <a:r>
              <a:rPr lang="de-AT" dirty="0">
                <a:solidFill>
                  <a:srgbClr val="002060"/>
                </a:solidFill>
              </a:rPr>
              <a:t>als besonders wertvoll </a:t>
            </a:r>
            <a:r>
              <a:rPr lang="de-AT" dirty="0" smtClean="0">
                <a:solidFill>
                  <a:srgbClr val="002060"/>
                </a:solidFill>
              </a:rPr>
              <a:t>ein - Wirtschaftskrise</a:t>
            </a:r>
          </a:p>
          <a:p>
            <a:r>
              <a:rPr lang="de-AT" dirty="0" smtClean="0">
                <a:solidFill>
                  <a:srgbClr val="002060"/>
                </a:solidFill>
              </a:rPr>
              <a:t>Urlaub 47%  (2005: 35%) </a:t>
            </a:r>
          </a:p>
          <a:p>
            <a:r>
              <a:rPr lang="de-AT" dirty="0" smtClean="0">
                <a:solidFill>
                  <a:srgbClr val="002060"/>
                </a:solidFill>
              </a:rPr>
              <a:t>38</a:t>
            </a:r>
            <a:r>
              <a:rPr lang="de-AT" dirty="0">
                <a:solidFill>
                  <a:srgbClr val="002060"/>
                </a:solidFill>
              </a:rPr>
              <a:t>% </a:t>
            </a:r>
            <a:r>
              <a:rPr lang="de-AT" dirty="0" smtClean="0">
                <a:solidFill>
                  <a:srgbClr val="002060"/>
                </a:solidFill>
              </a:rPr>
              <a:t>besseres </a:t>
            </a:r>
            <a:r>
              <a:rPr lang="de-AT" dirty="0">
                <a:solidFill>
                  <a:srgbClr val="002060"/>
                </a:solidFill>
              </a:rPr>
              <a:t>Verständnis für Menschen aus anderen </a:t>
            </a:r>
            <a:r>
              <a:rPr lang="de-AT" dirty="0" smtClean="0">
                <a:solidFill>
                  <a:srgbClr val="002060"/>
                </a:solidFill>
              </a:rPr>
              <a:t>Kulturen (ideelles </a:t>
            </a:r>
            <a:r>
              <a:rPr lang="de-AT" dirty="0">
                <a:solidFill>
                  <a:srgbClr val="002060"/>
                </a:solidFill>
              </a:rPr>
              <a:t>Ziel des </a:t>
            </a:r>
            <a:r>
              <a:rPr lang="de-AT" dirty="0" smtClean="0">
                <a:solidFill>
                  <a:srgbClr val="002060"/>
                </a:solidFill>
              </a:rPr>
              <a:t>Fremdsprachenlernens - Europäische </a:t>
            </a:r>
            <a:r>
              <a:rPr lang="de-AT" dirty="0">
                <a:solidFill>
                  <a:srgbClr val="002060"/>
                </a:solidFill>
              </a:rPr>
              <a:t>Kommission </a:t>
            </a:r>
            <a:r>
              <a:rPr lang="de-AT" dirty="0" smtClean="0">
                <a:solidFill>
                  <a:srgbClr val="002060"/>
                </a:solidFill>
              </a:rPr>
              <a:t>und Europarat</a:t>
            </a:r>
          </a:p>
          <a:p>
            <a:r>
              <a:rPr lang="de-AT" dirty="0" smtClean="0">
                <a:solidFill>
                  <a:srgbClr val="002060"/>
                </a:solidFill>
              </a:rPr>
              <a:t>27% eigene Zufriedenheit</a:t>
            </a:r>
            <a:endParaRPr lang="de-AT" dirty="0">
              <a:solidFill>
                <a:srgbClr val="00206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5561784" cy="313010"/>
          </a:xfrm>
        </p:spPr>
        <p:txBody>
          <a:bodyPr/>
          <a:lstStyle/>
          <a:p>
            <a:r>
              <a:rPr lang="de-AT" dirty="0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B23-CCA6-4BF8-BD33-6E088AE2ACFE}" type="slidenum">
              <a:rPr lang="de-AT" smtClean="0"/>
              <a:pPr/>
              <a:t>40</a:t>
            </a:fld>
            <a:endParaRPr lang="de-AT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Warum lernen die Europäer Sprachen?</a:t>
            </a:r>
            <a:endParaRPr lang="de-A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de-AT" altLang="cs-CZ" sz="3200" dirty="0" smtClean="0"/>
              <a:t>Überlegen </a:t>
            </a:r>
            <a:r>
              <a:rPr lang="de-AT" altLang="cs-CZ" sz="3200" dirty="0"/>
              <a:t>Sie, welche Kriterien man zur Beantwortung dieser Frage anlegen könnte – wie sehen dann die Ergebnisse aus?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AT" altLang="cs-CZ" sz="3200" dirty="0" smtClean="0"/>
              <a:t>Kennen </a:t>
            </a:r>
            <a:r>
              <a:rPr lang="de-AT" altLang="cs-CZ" sz="3200" dirty="0"/>
              <a:t>Sie sehr kleine Sprachen,</a:t>
            </a:r>
            <a:r>
              <a:rPr lang="cs-CZ" altLang="cs-CZ" sz="3200" dirty="0"/>
              <a:t> </a:t>
            </a:r>
            <a:r>
              <a:rPr lang="de-AT" altLang="cs-CZ" sz="3200" dirty="0"/>
              <a:t>die gefördert und damit erhalten werden?</a:t>
            </a:r>
            <a:endParaRPr lang="cs-CZ" altLang="cs-CZ" sz="3200" dirty="0"/>
          </a:p>
          <a:p>
            <a:endParaRPr lang="de-DE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380072" y="6407945"/>
            <a:ext cx="4224376" cy="261416"/>
          </a:xfrm>
        </p:spPr>
        <p:txBody>
          <a:bodyPr/>
          <a:lstStyle/>
          <a:p>
            <a:r>
              <a:rPr lang="de-AT" dirty="0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B23-CCA6-4BF8-BD33-6E088AE2ACFE}" type="slidenum">
              <a:rPr lang="de-AT" smtClean="0"/>
              <a:pPr/>
              <a:t>41</a:t>
            </a:fld>
            <a:endParaRPr lang="de-AT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err="1">
                <a:solidFill>
                  <a:srgbClr val="C00000"/>
                </a:solidFill>
              </a:rPr>
              <a:t>Welche</a:t>
            </a:r>
            <a:r>
              <a:rPr lang="cs-CZ" altLang="cs-CZ" dirty="0">
                <a:solidFill>
                  <a:srgbClr val="C00000"/>
                </a:solidFill>
              </a:rPr>
              <a:t> </a:t>
            </a:r>
            <a:r>
              <a:rPr lang="cs-CZ" altLang="cs-CZ" dirty="0" err="1">
                <a:solidFill>
                  <a:srgbClr val="C00000"/>
                </a:solidFill>
              </a:rPr>
              <a:t>Sprache</a:t>
            </a:r>
            <a:r>
              <a:rPr lang="cs-CZ" altLang="cs-CZ" dirty="0">
                <a:solidFill>
                  <a:srgbClr val="C00000"/>
                </a:solidFill>
              </a:rPr>
              <a:t> </a:t>
            </a:r>
            <a:r>
              <a:rPr lang="cs-CZ" altLang="cs-CZ" dirty="0" err="1">
                <a:solidFill>
                  <a:srgbClr val="C00000"/>
                </a:solidFill>
              </a:rPr>
              <a:t>ist</a:t>
            </a:r>
            <a:r>
              <a:rPr lang="cs-CZ" altLang="cs-CZ" dirty="0">
                <a:solidFill>
                  <a:srgbClr val="C00000"/>
                </a:solidFill>
              </a:rPr>
              <a:t> </a:t>
            </a:r>
            <a:r>
              <a:rPr lang="cs-CZ" altLang="cs-CZ" dirty="0" err="1">
                <a:solidFill>
                  <a:srgbClr val="C00000"/>
                </a:solidFill>
              </a:rPr>
              <a:t>die</a:t>
            </a:r>
            <a:r>
              <a:rPr lang="cs-CZ" altLang="cs-CZ" dirty="0">
                <a:solidFill>
                  <a:srgbClr val="C00000"/>
                </a:solidFill>
              </a:rPr>
              <a:t> </a:t>
            </a:r>
            <a:r>
              <a:rPr lang="cs-CZ" altLang="cs-CZ" dirty="0" err="1">
                <a:solidFill>
                  <a:srgbClr val="C00000"/>
                </a:solidFill>
              </a:rPr>
              <a:t>wichtigste</a:t>
            </a:r>
            <a:r>
              <a:rPr lang="de-AT" altLang="cs-CZ" dirty="0">
                <a:solidFill>
                  <a:srgbClr val="C00000"/>
                </a:solidFill>
              </a:rPr>
              <a:t>? </a:t>
            </a:r>
            <a:r>
              <a:rPr lang="de-AT" altLang="cs-CZ" sz="2800" dirty="0" smtClean="0">
                <a:solidFill>
                  <a:srgbClr val="C00000"/>
                </a:solidFill>
              </a:rPr>
              <a:t>GA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1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8435280" cy="47559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AT" sz="2400" b="1" dirty="0" smtClean="0"/>
              <a:t>Sprecherzahlen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de-AT" sz="2400" dirty="0" smtClean="0"/>
              <a:t>Chinesisch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de-AT" sz="2400" dirty="0" smtClean="0">
                <a:solidFill>
                  <a:schemeClr val="accent1">
                    <a:lumMod val="75000"/>
                  </a:schemeClr>
                </a:solidFill>
              </a:rPr>
              <a:t>Spanisch	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de-AT" sz="2400" dirty="0" smtClean="0">
                <a:solidFill>
                  <a:schemeClr val="accent1">
                    <a:lumMod val="75000"/>
                  </a:schemeClr>
                </a:solidFill>
              </a:rPr>
              <a:t>Englisch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de-AT" sz="2400" dirty="0" smtClean="0"/>
              <a:t>Arabisch 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de-AT" sz="2400" dirty="0" smtClean="0"/>
              <a:t>Hindi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de-AT" sz="2400" dirty="0" smtClean="0"/>
              <a:t>Bengali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de-AT" sz="2400" dirty="0" smtClean="0">
                <a:solidFill>
                  <a:schemeClr val="accent1">
                    <a:lumMod val="75000"/>
                  </a:schemeClr>
                </a:solidFill>
              </a:rPr>
              <a:t>Portugiesisch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de-AT" sz="2400" dirty="0" smtClean="0"/>
              <a:t>Russisch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de-AT" sz="2400" dirty="0" smtClean="0"/>
              <a:t>Japanisch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de-AT" sz="2400" dirty="0" smtClean="0">
                <a:solidFill>
                  <a:srgbClr val="00B050"/>
                </a:solidFill>
              </a:rPr>
              <a:t>Deutsch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de-AT" sz="1400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de-AT" sz="1400" dirty="0" smtClean="0">
                <a:solidFill>
                  <a:srgbClr val="BE2F20"/>
                </a:solidFill>
                <a:hlinkClick r:id="rId3"/>
              </a:rPr>
              <a:t>http</a:t>
            </a:r>
            <a:r>
              <a:rPr lang="de-AT" sz="1400" dirty="0">
                <a:solidFill>
                  <a:srgbClr val="BE2F20"/>
                </a:solidFill>
                <a:hlinkClick r:id="rId3"/>
              </a:rPr>
              <a:t>://</a:t>
            </a:r>
            <a:r>
              <a:rPr lang="de-AT" sz="1400" dirty="0" smtClean="0">
                <a:solidFill>
                  <a:srgbClr val="BE2F20"/>
                </a:solidFill>
                <a:hlinkClick r:id="rId3"/>
              </a:rPr>
              <a:t>www.ethnologue.com</a:t>
            </a:r>
            <a:r>
              <a:rPr lang="de-AT" sz="1400" dirty="0">
                <a:solidFill>
                  <a:srgbClr val="BE2F20"/>
                </a:solidFill>
              </a:rPr>
              <a:t>		</a:t>
            </a:r>
            <a:r>
              <a:rPr lang="de-AT" sz="1400" dirty="0">
                <a:solidFill>
                  <a:srgbClr val="BE2F20"/>
                </a:solidFill>
                <a:hlinkClick r:id="rId4"/>
              </a:rPr>
              <a:t>http://www.weltsprachen.net/</a:t>
            </a:r>
            <a:endParaRPr lang="de-AT" sz="2400" dirty="0" smtClean="0">
              <a:solidFill>
                <a:srgbClr val="BE2F20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4380072" y="6407945"/>
            <a:ext cx="4368392" cy="261416"/>
          </a:xfrm>
        </p:spPr>
        <p:txBody>
          <a:bodyPr/>
          <a:lstStyle/>
          <a:p>
            <a:r>
              <a:rPr lang="de-AT" dirty="0" smtClean="0"/>
              <a:t>Sprachenpolitik 2                             Brigitte Sorger</a:t>
            </a:r>
            <a:endParaRPr lang="de-AT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FB23-CCA6-4BF8-BD33-6E088AE2ACFE}" type="slidenum">
              <a:rPr lang="de-AT" smtClean="0"/>
              <a:pPr/>
              <a:t>42</a:t>
            </a:fld>
            <a:endParaRPr lang="de-AT" dirty="0"/>
          </a:p>
        </p:txBody>
      </p:sp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„Wichtigkeit einer Sprache“</a:t>
            </a:r>
            <a:endParaRPr lang="de-D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00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3347864" y="1484783"/>
            <a:ext cx="2736304" cy="403129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AT" sz="2400" b="1" dirty="0" smtClean="0"/>
              <a:t>Wirtschaftsmacht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de-AT" sz="2400" dirty="0" smtClean="0">
                <a:solidFill>
                  <a:schemeClr val="accent1">
                    <a:lumMod val="75000"/>
                  </a:schemeClr>
                </a:solidFill>
              </a:rPr>
              <a:t>Englisch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de-AT" sz="2400" dirty="0" smtClean="0"/>
              <a:t>Chinesisch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de-AT" sz="2400" dirty="0" smtClean="0"/>
              <a:t>Japanisch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de-AT" sz="2400" dirty="0" smtClean="0">
                <a:solidFill>
                  <a:schemeClr val="accent1">
                    <a:lumMod val="75000"/>
                  </a:schemeClr>
                </a:solidFill>
              </a:rPr>
              <a:t>Spanisch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de-AT" sz="2400" dirty="0" smtClean="0">
                <a:solidFill>
                  <a:srgbClr val="00B050"/>
                </a:solidFill>
              </a:rPr>
              <a:t>Deutsch</a:t>
            </a:r>
          </a:p>
          <a:p>
            <a:pPr marL="533400" indent="-533400" fontAlgn="auto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de-AT" sz="2400" dirty="0" smtClean="0">
                <a:solidFill>
                  <a:schemeClr val="accent1">
                    <a:lumMod val="75000"/>
                  </a:schemeClr>
                </a:solidFill>
              </a:rPr>
              <a:t>Französisch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de-AT" sz="2400" dirty="0">
              <a:solidFill>
                <a:srgbClr val="FF9900"/>
              </a:solidFill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de-DE" sz="1400" dirty="0" err="1" smtClean="0">
                <a:solidFill>
                  <a:srgbClr val="BE2F20"/>
                </a:solidFill>
              </a:rPr>
              <a:t>Steinke-Sprachenindex</a:t>
            </a:r>
            <a:r>
              <a:rPr lang="de-DE" sz="1400" dirty="0" smtClean="0">
                <a:solidFill>
                  <a:srgbClr val="BE2F20"/>
                </a:solidFill>
              </a:rPr>
              <a:t> </a:t>
            </a:r>
          </a:p>
        </p:txBody>
      </p:sp>
      <p:sp>
        <p:nvSpPr>
          <p:cNvPr id="10" name="Obdélník 9"/>
          <p:cNvSpPr/>
          <p:nvPr/>
        </p:nvSpPr>
        <p:spPr>
          <a:xfrm flipH="1">
            <a:off x="6263680" y="1484783"/>
            <a:ext cx="2628800" cy="41857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AT" sz="2400" b="1" dirty="0"/>
              <a:t>„Nützlichkeit einer Sprache</a:t>
            </a:r>
            <a:r>
              <a:rPr lang="de-AT" sz="2400" b="1" dirty="0" smtClean="0"/>
              <a:t>“</a:t>
            </a:r>
            <a:endParaRPr lang="de-AT" sz="2400" b="1" dirty="0"/>
          </a:p>
          <a:p>
            <a:endParaRPr lang="de-AT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de-AT" sz="2400" dirty="0" smtClean="0"/>
              <a:t>Englisch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de-AT" sz="2400" dirty="0" smtClean="0">
                <a:solidFill>
                  <a:srgbClr val="00B050"/>
                </a:solidFill>
              </a:rPr>
              <a:t>Deutsch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de-AT" sz="2400" dirty="0" smtClean="0"/>
              <a:t>Französisch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de-AT" sz="2400" dirty="0" smtClean="0"/>
              <a:t>Spanisch 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de-AT" sz="2400" dirty="0" smtClean="0">
                <a:solidFill>
                  <a:schemeClr val="accent1">
                    <a:lumMod val="75000"/>
                  </a:schemeClr>
                </a:solidFill>
              </a:rPr>
              <a:t>Chinesisch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de-AT" sz="2400" dirty="0" smtClean="0"/>
              <a:t>Italienisch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de-AT" sz="2400" dirty="0" smtClean="0"/>
              <a:t>Russisch</a:t>
            </a:r>
          </a:p>
          <a:p>
            <a:endParaRPr lang="de-AT" dirty="0" smtClean="0"/>
          </a:p>
          <a:p>
            <a:r>
              <a:rPr lang="de-AT" sz="1400" dirty="0" smtClean="0">
                <a:solidFill>
                  <a:srgbClr val="BE2F20"/>
                </a:solidFill>
              </a:rPr>
              <a:t>Eurobarometer</a:t>
            </a:r>
            <a:endParaRPr lang="de-AT" sz="1400" dirty="0">
              <a:solidFill>
                <a:srgbClr val="BE2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mtClean="0"/>
              <a:t>Sprecherzahlen in Prozent der EU-Bevölkerung</a:t>
            </a:r>
            <a:endParaRPr lang="cs-CZ" smtClean="0"/>
          </a:p>
        </p:txBody>
      </p:sp>
      <p:sp>
        <p:nvSpPr>
          <p:cNvPr id="15363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410325"/>
            <a:ext cx="6053138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altLang="de-DE" smtClean="0">
                <a:solidFill>
                  <a:srgbClr val="FFFFFF"/>
                </a:solidFill>
              </a:rPr>
              <a:t>Quellen: Spezial-Eurobarometer 243 (2006); Fischer Weltalmanach 2007)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642938" y="1928813"/>
          <a:ext cx="8358187" cy="4214814"/>
        </p:xfrm>
        <a:graphic>
          <a:graphicData uri="http://schemas.openxmlformats.org/drawingml/2006/table">
            <a:tbl>
              <a:tblPr/>
              <a:tblGrid>
                <a:gridCol w="1671250"/>
                <a:gridCol w="1671250"/>
                <a:gridCol w="1671250"/>
                <a:gridCol w="1487062"/>
                <a:gridCol w="1857375"/>
              </a:tblGrid>
              <a:tr h="1873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Mutter-</a:t>
                      </a:r>
                      <a:r>
                        <a:rPr lang="de-DE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sprachler</a:t>
                      </a:r>
                      <a:endParaRPr lang="cs-CZ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Fremd-</a:t>
                      </a:r>
                      <a:r>
                        <a:rPr lang="de-DE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sprachler</a:t>
                      </a:r>
                      <a:endParaRPr lang="cs-CZ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Sprecher-zahl </a:t>
                      </a:r>
                      <a:r>
                        <a:rPr lang="de-DE" sz="2400" dirty="0">
                          <a:latin typeface="Times New Roman"/>
                          <a:ea typeface="Times New Roman"/>
                          <a:cs typeface="Times New Roman"/>
                        </a:rPr>
                        <a:t>insgesamt</a:t>
                      </a:r>
                      <a:endParaRPr lang="cs-CZ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Mitglied-</a:t>
                      </a:r>
                      <a:r>
                        <a:rPr lang="de-DE" sz="2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staaten</a:t>
                      </a:r>
                      <a:r>
                        <a:rPr lang="de-DE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400" dirty="0">
                          <a:latin typeface="Times New Roman"/>
                          <a:ea typeface="Times New Roman"/>
                          <a:cs typeface="Times New Roman"/>
                        </a:rPr>
                        <a:t>mit nationaler (regionaler) Amtssprache</a:t>
                      </a:r>
                      <a:endParaRPr lang="cs-CZ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/>
                          <a:ea typeface="Times New Roman"/>
                          <a:cs typeface="Times New Roman"/>
                        </a:rPr>
                        <a:t>Englisch</a:t>
                      </a:r>
                      <a:endParaRPr lang="cs-CZ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cs-CZ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cs-CZ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cs-CZ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/>
                          <a:ea typeface="Times New Roman"/>
                          <a:cs typeface="Times New Roman"/>
                        </a:rPr>
                        <a:t>2 (0)</a:t>
                      </a:r>
                      <a:endParaRPr lang="cs-CZ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Deutsch</a:t>
                      </a:r>
                      <a:endParaRPr lang="cs-CZ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cs-CZ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cs-CZ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cs-CZ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(2)</a:t>
                      </a:r>
                      <a:endParaRPr lang="cs-CZ" sz="24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/>
                          <a:ea typeface="Times New Roman"/>
                          <a:cs typeface="Times New Roman"/>
                        </a:rPr>
                        <a:t>Französisch</a:t>
                      </a:r>
                      <a:endParaRPr lang="cs-CZ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cs-CZ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cs-CZ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cs-CZ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/>
                          <a:ea typeface="Times New Roman"/>
                          <a:cs typeface="Times New Roman"/>
                        </a:rPr>
                        <a:t>3 (1)</a:t>
                      </a:r>
                      <a:endParaRPr lang="cs-CZ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/>
                          <a:ea typeface="Times New Roman"/>
                          <a:cs typeface="Times New Roman"/>
                        </a:rPr>
                        <a:t>Italienisch</a:t>
                      </a:r>
                      <a:endParaRPr lang="cs-CZ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cs-CZ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>
                          <a:latin typeface="Times New Roman"/>
                          <a:ea typeface="Times New Roman"/>
                          <a:cs typeface="Times New Roman"/>
                        </a:rPr>
                        <a:t>  3</a:t>
                      </a:r>
                      <a:endParaRPr lang="cs-CZ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cs-CZ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/>
                          <a:ea typeface="Times New Roman"/>
                          <a:cs typeface="Times New Roman"/>
                        </a:rPr>
                        <a:t>1 (0)</a:t>
                      </a:r>
                      <a:endParaRPr lang="cs-CZ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/>
                          <a:ea typeface="Times New Roman"/>
                          <a:cs typeface="Times New Roman"/>
                        </a:rPr>
                        <a:t>Spanisch</a:t>
                      </a:r>
                      <a:endParaRPr lang="cs-CZ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/>
                          <a:ea typeface="Times New Roman"/>
                          <a:cs typeface="Times New Roman"/>
                        </a:rPr>
                        <a:t>  9</a:t>
                      </a:r>
                      <a:endParaRPr lang="cs-CZ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>
                          <a:latin typeface="Times New Roman"/>
                          <a:ea typeface="Times New Roman"/>
                          <a:cs typeface="Times New Roman"/>
                        </a:rPr>
                        <a:t>  6</a:t>
                      </a:r>
                      <a:endParaRPr lang="cs-CZ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cs-CZ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latin typeface="Times New Roman"/>
                          <a:ea typeface="Times New Roman"/>
                          <a:cs typeface="Times New Roman"/>
                        </a:rPr>
                        <a:t>1 (0)</a:t>
                      </a:r>
                      <a:endParaRPr lang="cs-CZ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10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955742"/>
            <a:ext cx="8229600" cy="40515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400" dirty="0" smtClean="0"/>
              <a:t>1949: DAAD (neu)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400" dirty="0" smtClean="0"/>
              <a:t>1951: Goethe-Institut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400" dirty="0" smtClean="0"/>
              <a:t>1968: </a:t>
            </a:r>
            <a:r>
              <a:rPr lang="de-AT" altLang="de-DE" sz="2400" dirty="0" err="1" smtClean="0"/>
              <a:t>ZfA</a:t>
            </a:r>
            <a:endParaRPr lang="de-AT" altLang="de-DE" sz="24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400" dirty="0" smtClean="0"/>
              <a:t>1972: </a:t>
            </a:r>
            <a:r>
              <a:rPr lang="de-DE" altLang="de-DE" sz="2400" dirty="0" smtClean="0"/>
              <a:t>FMF (ADNV) / </a:t>
            </a:r>
            <a:r>
              <a:rPr lang="de-DE" altLang="de-DE" sz="2400" dirty="0" err="1" smtClean="0"/>
              <a:t>FaDaF</a:t>
            </a:r>
            <a:endParaRPr lang="de-DE" altLang="de-DE" sz="24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 dirty="0" smtClean="0"/>
              <a:t>1978: Lehrstuhl München</a:t>
            </a:r>
            <a:endParaRPr lang="de-AT" altLang="de-DE" sz="24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AT" altLang="de-DE" sz="2200" dirty="0" smtClean="0"/>
          </a:p>
        </p:txBody>
      </p:sp>
      <p:sp>
        <p:nvSpPr>
          <p:cNvPr id="921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F4782-040F-4B59-B69B-0CEC0486BC00}" type="slidenum">
              <a:rPr lang="de-DE"/>
              <a:pPr>
                <a:defRPr/>
              </a:pPr>
              <a:t>44</a:t>
            </a:fld>
            <a:endParaRPr lang="de-DE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dirty="0" smtClean="0"/>
              <a:t>Institutionalisierung</a:t>
            </a:r>
            <a:endParaRPr lang="de-DE" altLang="de-DE" dirty="0" smtClean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572099" y="1955742"/>
            <a:ext cx="4571901" cy="305758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AT" altLang="de-DE" sz="2400" dirty="0" smtClean="0"/>
              <a:t>1951/ 1956: Herder-Institut</a:t>
            </a:r>
          </a:p>
          <a:p>
            <a:pPr eaLnBrk="1" hangingPunct="1">
              <a:buFont typeface="Wingdings" pitchFamily="2" charset="2"/>
              <a:buNone/>
            </a:pPr>
            <a:endParaRPr lang="de-AT" altLang="de-DE" sz="2000" dirty="0" smtClean="0"/>
          </a:p>
          <a:p>
            <a:pPr eaLnBrk="1" hangingPunct="1">
              <a:buFont typeface="Wingdings" pitchFamily="2" charset="2"/>
              <a:buNone/>
            </a:pPr>
            <a:endParaRPr lang="de-AT" altLang="de-DE" sz="1600" dirty="0" smtClean="0"/>
          </a:p>
          <a:p>
            <a:pPr eaLnBrk="1" hangingPunct="1">
              <a:buFont typeface="Wingdings" pitchFamily="2" charset="2"/>
              <a:buNone/>
            </a:pPr>
            <a:r>
              <a:rPr lang="de-AT" altLang="de-DE" sz="2400" dirty="0" smtClean="0"/>
              <a:t>1967: Komitee / Sektion</a:t>
            </a:r>
          </a:p>
          <a:p>
            <a:pPr eaLnBrk="1" hangingPunct="1">
              <a:buFont typeface="Wingdings" pitchFamily="2" charset="2"/>
              <a:buNone/>
            </a:pPr>
            <a:r>
              <a:rPr lang="de-AT" altLang="de-DE" sz="2400" dirty="0" smtClean="0"/>
              <a:t>1969: Lehrstuhl Leipzig</a:t>
            </a:r>
          </a:p>
          <a:p>
            <a:pPr eaLnBrk="1" hangingPunct="1">
              <a:buFont typeface="Wingdings" pitchFamily="2" charset="2"/>
              <a:buNone/>
            </a:pPr>
            <a:endParaRPr lang="de-AT" altLang="de-DE" sz="1400" dirty="0" smtClean="0"/>
          </a:p>
          <a:p>
            <a:pPr eaLnBrk="1" hangingPunct="1">
              <a:buFont typeface="Wingdings" pitchFamily="2" charset="2"/>
              <a:buNone/>
            </a:pPr>
            <a:endParaRPr lang="de-DE" altLang="de-DE" sz="2400" i="1" dirty="0" smtClean="0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39750" y="1124744"/>
            <a:ext cx="80646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de-AT" altLang="de-DE" sz="2400" dirty="0"/>
              <a:t>1925: Deutsche Akademie</a:t>
            </a:r>
          </a:p>
          <a:p>
            <a:pPr eaLnBrk="1" hangingPunct="1"/>
            <a:r>
              <a:rPr lang="de-AT" altLang="de-DE" sz="2400" dirty="0"/>
              <a:t>	</a:t>
            </a:r>
            <a:r>
              <a:rPr lang="de-AT" altLang="de-DE" sz="2400" dirty="0" smtClean="0"/>
              <a:t> 		  DAAD</a:t>
            </a:r>
            <a:endParaRPr lang="de-AT" altLang="de-DE" sz="2400" dirty="0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 rot="10800000" flipV="1">
            <a:off x="539750" y="3573175"/>
            <a:ext cx="72739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de-AT" altLang="de-DE" sz="2400" dirty="0" smtClean="0"/>
          </a:p>
          <a:p>
            <a:pPr eaLnBrk="1" hangingPunct="1"/>
            <a:r>
              <a:rPr lang="de-AT" altLang="de-DE" sz="2400" dirty="0" smtClean="0"/>
              <a:t>1967</a:t>
            </a:r>
            <a:r>
              <a:rPr lang="de-AT" altLang="de-DE" sz="2400" dirty="0"/>
              <a:t>: I. Internationale </a:t>
            </a:r>
            <a:r>
              <a:rPr lang="de-AT" altLang="de-DE" sz="2400" dirty="0" smtClean="0"/>
              <a:t>Deutschlehrertagung</a:t>
            </a:r>
          </a:p>
          <a:p>
            <a:pPr eaLnBrk="1" hangingPunct="1"/>
            <a:r>
              <a:rPr lang="de-AT" altLang="de-DE" sz="2400" dirty="0" smtClean="0"/>
              <a:t>1968: Internationaler Deutschlehrerverband</a:t>
            </a:r>
          </a:p>
          <a:p>
            <a:pPr eaLnBrk="1" hangingPunct="1"/>
            <a:endParaRPr lang="de-AT" altLang="de-DE" sz="2400" dirty="0"/>
          </a:p>
          <a:p>
            <a:pPr eaLnBrk="1" hangingPunct="1"/>
            <a:r>
              <a:rPr lang="de-AT" altLang="de-DE" sz="2400" dirty="0" smtClean="0"/>
              <a:t>1984: </a:t>
            </a:r>
            <a:r>
              <a:rPr lang="de-AT" altLang="de-DE" sz="2400" dirty="0" err="1" smtClean="0"/>
              <a:t>ÖDaF</a:t>
            </a:r>
            <a:endParaRPr lang="de-AT" altLang="de-DE" sz="2400" dirty="0" smtClean="0"/>
          </a:p>
          <a:p>
            <a:pPr eaLnBrk="1" hangingPunct="1"/>
            <a:r>
              <a:rPr lang="de-AT" altLang="de-DE" sz="2400" dirty="0" smtClean="0"/>
              <a:t>1993: Lehrstuhl Wien</a:t>
            </a:r>
          </a:p>
          <a:p>
            <a:pPr eaLnBrk="1" hangingPunct="1"/>
            <a:r>
              <a:rPr lang="de-AT" altLang="de-DE" sz="2400" dirty="0" smtClean="0"/>
              <a:t>1997</a:t>
            </a:r>
            <a:r>
              <a:rPr lang="de-AT" altLang="de-DE" sz="2400" dirty="0"/>
              <a:t>: </a:t>
            </a:r>
            <a:r>
              <a:rPr lang="de-AT" altLang="de-DE" sz="2400" dirty="0" smtClean="0"/>
              <a:t>Österreich-Institut</a:t>
            </a:r>
          </a:p>
          <a:p>
            <a:pPr algn="r" eaLnBrk="1" hangingPunct="1"/>
            <a:r>
              <a:rPr lang="de-AT" altLang="de-DE" sz="2400" dirty="0" smtClean="0"/>
              <a:t>Schweiz: Studiengang Freiburg</a:t>
            </a:r>
            <a:endParaRPr lang="de-AT" altLang="de-DE" sz="2400" dirty="0"/>
          </a:p>
        </p:txBody>
      </p:sp>
    </p:spTree>
    <p:extLst>
      <p:ext uri="{BB962C8B-B14F-4D97-AF65-F5344CB8AC3E}">
        <p14:creationId xmlns:p14="http://schemas.microsoft.com/office/powerpoint/2010/main" val="362465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smtClean="0">
                <a:solidFill>
                  <a:srgbClr val="88A44D"/>
                </a:solidFill>
              </a:rPr>
              <a:t>Das akademische Fach DaF</a:t>
            </a:r>
            <a:endParaRPr lang="cs-CZ" altLang="de-DE" smtClean="0">
              <a:solidFill>
                <a:srgbClr val="88A44D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de-AT" altLang="de-DE" sz="2400" smtClean="0"/>
          </a:p>
          <a:p>
            <a:pPr eaLnBrk="1" hangingPunct="1"/>
            <a:r>
              <a:rPr lang="de-AT" altLang="de-DE" sz="2400" smtClean="0"/>
              <a:t>Lehrstühle:</a:t>
            </a:r>
          </a:p>
          <a:p>
            <a:pPr lvl="1" eaLnBrk="1" hangingPunct="1"/>
            <a:r>
              <a:rPr lang="de-AT" altLang="de-DE" sz="2000" smtClean="0"/>
              <a:t>1969: Leipzig – Gerhard Helbig</a:t>
            </a:r>
          </a:p>
          <a:p>
            <a:pPr lvl="1" eaLnBrk="1" hangingPunct="1"/>
            <a:r>
              <a:rPr lang="de-AT" altLang="de-DE" sz="2000" smtClean="0"/>
              <a:t>1978: München – Harald Weinrich</a:t>
            </a:r>
          </a:p>
          <a:p>
            <a:pPr lvl="1" eaLnBrk="1" hangingPunct="1"/>
            <a:r>
              <a:rPr lang="de-AT" altLang="de-DE" sz="2000" smtClean="0"/>
              <a:t>1993: Wien – Hans-Jürgen Krumm</a:t>
            </a:r>
          </a:p>
          <a:p>
            <a:pPr lvl="1" eaLnBrk="1" hangingPunct="1"/>
            <a:r>
              <a:rPr lang="de-CH" altLang="de-DE" sz="2000" smtClean="0"/>
              <a:t>Freibourg/Friburg (Studiengang DaF)</a:t>
            </a:r>
          </a:p>
          <a:p>
            <a:pPr lvl="1" eaLnBrk="1" hangingPunct="1"/>
            <a:endParaRPr lang="de-CH" altLang="de-DE" sz="2000" smtClean="0"/>
          </a:p>
          <a:p>
            <a:pPr lvl="1" eaLnBrk="1" hangingPunct="1"/>
            <a:r>
              <a:rPr lang="de-CH" altLang="de-DE" sz="2000" smtClean="0"/>
              <a:t>2 Lehrstühle in Österreich / etwa 50 Studienangebote in Deutschland: </a:t>
            </a:r>
            <a:r>
              <a:rPr lang="de-AT" altLang="de-DE" sz="2000" smtClean="0">
                <a:hlinkClick r:id="rId2"/>
              </a:rPr>
              <a:t>Studienangebote in DT</a:t>
            </a:r>
            <a:endParaRPr lang="de-AT" altLang="de-DE" sz="2000" smtClean="0"/>
          </a:p>
          <a:p>
            <a:pPr lvl="1" eaLnBrk="1" hangingPunct="1"/>
            <a:r>
              <a:rPr lang="de-AT" altLang="de-DE" sz="2000" smtClean="0"/>
              <a:t>1 Lehrstuhl für „Landeskunde“: </a:t>
            </a:r>
            <a:r>
              <a:rPr lang="de-DE" altLang="de-DE" sz="2000" smtClean="0"/>
              <a:t>Deutsch als Fremdsprache mit Schwerpunkt </a:t>
            </a:r>
            <a:r>
              <a:rPr lang="de-DE" altLang="de-DE" sz="2000" b="1" smtClean="0"/>
              <a:t>Kulturstudien</a:t>
            </a:r>
            <a:r>
              <a:rPr lang="de-DE" altLang="de-DE" sz="2000" smtClean="0"/>
              <a:t> am Herder-Institut der Universität Leipzig – Prof. </a:t>
            </a:r>
            <a:r>
              <a:rPr lang="cs-CZ" altLang="de-DE" sz="2000" smtClean="0"/>
              <a:t>Claus Altmayer</a:t>
            </a:r>
          </a:p>
        </p:txBody>
      </p:sp>
    </p:spTree>
    <p:extLst>
      <p:ext uri="{BB962C8B-B14F-4D97-AF65-F5344CB8AC3E}">
        <p14:creationId xmlns:p14="http://schemas.microsoft.com/office/powerpoint/2010/main" val="2947731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de-DE" smtClean="0">
                <a:solidFill>
                  <a:srgbClr val="88A44D"/>
                </a:solidFill>
              </a:rPr>
              <a:t>Fachzeitschriften und Verb</a:t>
            </a:r>
            <a:r>
              <a:rPr lang="de-AT" altLang="de-DE" smtClean="0">
                <a:solidFill>
                  <a:srgbClr val="88A44D"/>
                </a:solidFill>
              </a:rPr>
              <a:t>ände</a:t>
            </a:r>
            <a:endParaRPr lang="cs-CZ" altLang="de-DE" smtClean="0">
              <a:solidFill>
                <a:srgbClr val="88A44D"/>
              </a:solidFill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de-AT" sz="2800" dirty="0" smtClean="0"/>
              <a:t>1964: Deutsch als Fremdsprache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de-AT" sz="2800" dirty="0" smtClean="0"/>
              <a:t>1970: Zielsprache Deutsch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de-AT" sz="2800" dirty="0" smtClean="0"/>
              <a:t>1974: </a:t>
            </a:r>
            <a:r>
              <a:rPr lang="de-AT" sz="2800" dirty="0" err="1" smtClean="0"/>
              <a:t>InfoDaF</a:t>
            </a:r>
            <a:endParaRPr lang="de-AT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de-AT" sz="2800" dirty="0" smtClean="0"/>
              <a:t>1989: Fremdsprache Deutsch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de-AT" sz="2800" dirty="0" smtClean="0"/>
              <a:t>1992: Primar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de-AT" sz="2800" dirty="0" smtClean="0"/>
              <a:t>2001 / 2010: Handbuch </a:t>
            </a:r>
            <a:r>
              <a:rPr lang="de-AT" sz="2800" dirty="0" err="1" smtClean="0"/>
              <a:t>DaF</a:t>
            </a:r>
            <a:endParaRPr lang="de-AT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de-AT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de-AT" sz="2800" dirty="0" smtClean="0"/>
              <a:t>1931: FIPLV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de-AT" sz="2800" dirty="0" smtClean="0"/>
              <a:t>1968: IDV – Internationaler Deutschlehrerverband: www.idvnetz.org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12874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ZŠ s rozšířenou výukou němčiny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 smtClean="0"/>
              <a:t>Brno: Jana Babáka, Antonínská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b="1" u="sng" dirty="0" smtClean="0">
                <a:solidFill>
                  <a:srgbClr val="00B050"/>
                </a:solidFill>
              </a:rPr>
              <a:t>Rozdíly vzhledem ke „klasické“ škole: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ýuka jazyků začíná dříve, zpravidla v 1. tř.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více hodin za týden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ž</a:t>
            </a:r>
            <a:r>
              <a:rPr lang="cs-CZ" sz="2000" dirty="0" smtClean="0"/>
              <a:t>áci jsou děleny do skupin podle jazykových znalostí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íce konverzace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rojekty, spolupráce s německými popř. rakouskými školami, výměnné programy, exkurze, výlety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š</a:t>
            </a:r>
            <a:r>
              <a:rPr lang="cs-CZ" sz="2000" dirty="0" smtClean="0"/>
              <a:t>kolní „německé“ divadlo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r</a:t>
            </a:r>
            <a:r>
              <a:rPr lang="cs-CZ" sz="2000" dirty="0" smtClean="0"/>
              <a:t>odilí mluvčí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397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Německé ZŠ</a:t>
            </a:r>
            <a:endParaRPr lang="cs-CZ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4000" u="sng" dirty="0" smtClean="0">
                <a:solidFill>
                  <a:srgbClr val="00B050"/>
                </a:solidFill>
              </a:rPr>
              <a:t>ŽŠ německo-českého porozumění </a:t>
            </a:r>
            <a:r>
              <a:rPr lang="cs-CZ" dirty="0" smtClean="0"/>
              <a:t>(Praha)</a:t>
            </a:r>
            <a:r>
              <a:rPr lang="cs-CZ" u="sng" dirty="0" smtClean="0">
                <a:solidFill>
                  <a:srgbClr val="00B050"/>
                </a:solidFill>
              </a:rPr>
              <a:t> </a:t>
            </a:r>
          </a:p>
          <a:p>
            <a:r>
              <a:rPr lang="cs-CZ" dirty="0"/>
              <a:t>z</a:t>
            </a:r>
            <a:r>
              <a:rPr lang="cs-CZ" dirty="0" smtClean="0"/>
              <a:t>aložena německou menšinou v ČR (společně s mateřskou školou a gymnáziem </a:t>
            </a:r>
            <a:r>
              <a:rPr lang="cs-CZ" dirty="0" err="1" smtClean="0"/>
              <a:t>T.Manna</a:t>
            </a:r>
            <a:r>
              <a:rPr lang="cs-CZ" dirty="0" smtClean="0"/>
              <a:t>)</a:t>
            </a:r>
          </a:p>
          <a:p>
            <a:r>
              <a:rPr lang="cs-CZ" dirty="0"/>
              <a:t>p</a:t>
            </a:r>
            <a:r>
              <a:rPr lang="cs-CZ" dirty="0" smtClean="0"/>
              <a:t>ro české i německé žáky (smíšené třídy)</a:t>
            </a:r>
          </a:p>
          <a:p>
            <a:r>
              <a:rPr lang="cs-CZ" dirty="0" err="1" smtClean="0"/>
              <a:t>Nj</a:t>
            </a:r>
            <a:r>
              <a:rPr lang="cs-CZ" dirty="0" smtClean="0"/>
              <a:t> je vyučována jako mateřský i cizí jazyk, </a:t>
            </a:r>
          </a:p>
          <a:p>
            <a:r>
              <a:rPr lang="cs-CZ" dirty="0" smtClean="0"/>
              <a:t>výuka vedena v NJ </a:t>
            </a:r>
          </a:p>
          <a:p>
            <a:r>
              <a:rPr lang="cs-CZ" dirty="0"/>
              <a:t>č</a:t>
            </a:r>
            <a:r>
              <a:rPr lang="cs-CZ" dirty="0" smtClean="0"/>
              <a:t>ilá spolupráce s mnoha školami v německy hovořících zemích</a:t>
            </a:r>
          </a:p>
          <a:p>
            <a:r>
              <a:rPr lang="cs-CZ" dirty="0"/>
              <a:t>p</a:t>
            </a:r>
            <a:r>
              <a:rPr lang="cs-CZ" dirty="0" smtClean="0"/>
              <a:t>odpora porozumění mezi českou a německou kulturou</a:t>
            </a:r>
          </a:p>
          <a:p>
            <a:r>
              <a:rPr lang="cs-CZ" dirty="0"/>
              <a:t>š</a:t>
            </a:r>
            <a:r>
              <a:rPr lang="cs-CZ" dirty="0" smtClean="0"/>
              <a:t>kolné: 32.000/rok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sz="4000" u="sng" dirty="0" smtClean="0">
                <a:solidFill>
                  <a:srgbClr val="00B050"/>
                </a:solidFill>
              </a:rPr>
              <a:t>Německá škola v Praze </a:t>
            </a:r>
          </a:p>
          <a:p>
            <a:r>
              <a:rPr lang="cs-CZ" dirty="0"/>
              <a:t>m</a:t>
            </a:r>
            <a:r>
              <a:rPr lang="cs-CZ" dirty="0" smtClean="0"/>
              <a:t>ateřská a základní škola, gymnázium</a:t>
            </a:r>
          </a:p>
          <a:p>
            <a:r>
              <a:rPr lang="cs-CZ" dirty="0" smtClean="0"/>
              <a:t>školné cca 130.000/rok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878" y="2132856"/>
            <a:ext cx="1195586" cy="9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797152"/>
            <a:ext cx="2528791" cy="12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7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Gymnázia</a:t>
            </a:r>
            <a:endParaRPr lang="cs-CZ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Většinou povinně 2 cizí jazyky (převážně AJ a další dle voly a možností školy. NJ, </a:t>
            </a:r>
            <a:r>
              <a:rPr lang="cs-CZ" dirty="0" err="1" smtClean="0"/>
              <a:t>Šp</a:t>
            </a:r>
            <a:r>
              <a:rPr lang="cs-CZ" dirty="0" smtClean="0"/>
              <a:t>, Fr, R)</a:t>
            </a:r>
          </a:p>
          <a:p>
            <a:pPr marL="0" indent="0">
              <a:buNone/>
            </a:pPr>
            <a:endParaRPr lang="cs-CZ" b="1" u="sng" dirty="0" smtClean="0"/>
          </a:p>
          <a:p>
            <a:pPr marL="0" indent="0">
              <a:buNone/>
            </a:pPr>
            <a:r>
              <a:rPr lang="cs-CZ" b="1" u="sng" dirty="0" smtClean="0"/>
              <a:t>Maturita v CJ: státní maturitní zkouška </a:t>
            </a:r>
          </a:p>
          <a:p>
            <a:pPr marL="0" indent="0">
              <a:buNone/>
            </a:pPr>
            <a:r>
              <a:rPr lang="cs-CZ" sz="2600" dirty="0" smtClean="0"/>
              <a:t>(povinně matematika nebo CJ)</a:t>
            </a:r>
          </a:p>
          <a:p>
            <a:r>
              <a:rPr lang="cs-CZ" dirty="0"/>
              <a:t>ú</a:t>
            </a:r>
            <a:r>
              <a:rPr lang="cs-CZ" dirty="0" smtClean="0"/>
              <a:t>roveň B1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200" b="1" dirty="0" smtClean="0">
                <a:solidFill>
                  <a:srgbClr val="00B050"/>
                </a:solidFill>
              </a:rPr>
              <a:t>Části maturitní zkoušky:</a:t>
            </a:r>
            <a:endParaRPr lang="cs-CZ" sz="32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</a:t>
            </a:r>
            <a:r>
              <a:rPr lang="cs-CZ" dirty="0" smtClean="0"/>
              <a:t>idaktický test (poslech a čtení s porozuměním, gramatika) - jednotný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ú</a:t>
            </a:r>
            <a:r>
              <a:rPr lang="cs-CZ" dirty="0" smtClean="0"/>
              <a:t>stní část/ zkouška - (</a:t>
            </a:r>
            <a:r>
              <a:rPr lang="cs-CZ" dirty="0" err="1" smtClean="0"/>
              <a:t>předtavení</a:t>
            </a:r>
            <a:r>
              <a:rPr lang="cs-CZ" dirty="0" smtClean="0"/>
              <a:t> se, odpovědi na otázky, popis obrázku, rozhovor na určité téma/ situace)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písemná zkouška (2 části – dopis, vyprávění, pozvánka …)</a:t>
            </a:r>
          </a:p>
        </p:txBody>
      </p:sp>
    </p:spTree>
    <p:extLst>
      <p:ext uri="{BB962C8B-B14F-4D97-AF65-F5344CB8AC3E}">
        <p14:creationId xmlns:p14="http://schemas.microsoft.com/office/powerpoint/2010/main" val="30545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ěmecká gymnázia </a:t>
            </a:r>
            <a:br>
              <a:rPr lang="cs-CZ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Výhody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Intenzivní výuka NJ (až 8 hod. týdně)</a:t>
            </a:r>
            <a:endParaRPr lang="cs-CZ" dirty="0"/>
          </a:p>
          <a:p>
            <a:r>
              <a:rPr lang="cs-CZ" dirty="0" smtClean="0"/>
              <a:t>Výměnné programy a </a:t>
            </a:r>
            <a:r>
              <a:rPr lang="cs-CZ" dirty="0" err="1" smtClean="0"/>
              <a:t>exkrze</a:t>
            </a:r>
            <a:endParaRPr lang="cs-CZ" dirty="0" smtClean="0"/>
          </a:p>
          <a:p>
            <a:r>
              <a:rPr lang="cs-CZ" dirty="0" smtClean="0"/>
              <a:t>Řada předmětů vyučována v NJ</a:t>
            </a:r>
          </a:p>
          <a:p>
            <a:r>
              <a:rPr lang="cs-CZ" dirty="0" smtClean="0"/>
              <a:t>Rodilí mluvčí</a:t>
            </a:r>
          </a:p>
          <a:p>
            <a:r>
              <a:rPr lang="cs-CZ" dirty="0" smtClean="0"/>
              <a:t>Často pro </a:t>
            </a:r>
            <a:r>
              <a:rPr lang="cs-CZ" dirty="0"/>
              <a:t>N</a:t>
            </a:r>
            <a:r>
              <a:rPr lang="cs-CZ" dirty="0" smtClean="0"/>
              <a:t>ěmce žijící v ČR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ALE: drahé</a:t>
            </a:r>
          </a:p>
          <a:p>
            <a:pPr marL="109728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Německá gymnázia v ČR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548680"/>
            <a:ext cx="4041775" cy="6309320"/>
          </a:xfrm>
        </p:spPr>
        <p:txBody>
          <a:bodyPr>
            <a:noAutofit/>
          </a:bodyPr>
          <a:lstStyle/>
          <a:p>
            <a:r>
              <a:rPr lang="cs-CZ" sz="1550" b="1" u="sng" dirty="0" err="1" smtClean="0">
                <a:solidFill>
                  <a:srgbClr val="00B050"/>
                </a:solidFill>
              </a:rPr>
              <a:t>Österrreichisches</a:t>
            </a:r>
            <a:r>
              <a:rPr lang="cs-CZ" sz="1550" b="1" u="sng" dirty="0" smtClean="0">
                <a:solidFill>
                  <a:srgbClr val="00B050"/>
                </a:solidFill>
              </a:rPr>
              <a:t> Gymnasium in Prag </a:t>
            </a:r>
            <a:r>
              <a:rPr lang="cs-CZ" sz="1550" b="1" u="sng" dirty="0">
                <a:solidFill>
                  <a:srgbClr val="00B050"/>
                </a:solidFill>
              </a:rPr>
              <a:t> </a:t>
            </a:r>
            <a:r>
              <a:rPr lang="cs-CZ" sz="1550" b="1" u="sng" dirty="0" smtClean="0">
                <a:solidFill>
                  <a:srgbClr val="00B050"/>
                </a:solidFill>
              </a:rPr>
              <a:t>      </a:t>
            </a:r>
            <a:r>
              <a:rPr lang="cs-CZ" sz="1550" dirty="0" smtClean="0"/>
              <a:t>(</a:t>
            </a:r>
            <a:r>
              <a:rPr lang="cs-CZ" sz="1550" dirty="0" err="1" smtClean="0"/>
              <a:t>auf</a:t>
            </a:r>
            <a:r>
              <a:rPr lang="cs-CZ" sz="1550" dirty="0" smtClean="0"/>
              <a:t> </a:t>
            </a:r>
            <a:r>
              <a:rPr lang="cs-CZ" sz="1550" dirty="0" err="1" smtClean="0"/>
              <a:t>Deutsch</a:t>
            </a:r>
            <a:r>
              <a:rPr lang="cs-CZ" sz="1550" dirty="0" smtClean="0"/>
              <a:t> </a:t>
            </a:r>
            <a:r>
              <a:rPr lang="cs-CZ" sz="1550" dirty="0" err="1" smtClean="0"/>
              <a:t>unterrichtet</a:t>
            </a:r>
            <a:r>
              <a:rPr lang="cs-CZ" sz="1550" dirty="0" smtClean="0"/>
              <a:t>; 21.000/</a:t>
            </a:r>
            <a:r>
              <a:rPr lang="cs-CZ" sz="1550" dirty="0" err="1" smtClean="0"/>
              <a:t>Jahr</a:t>
            </a:r>
            <a:r>
              <a:rPr lang="cs-CZ" sz="1550" dirty="0" smtClean="0"/>
              <a:t>)</a:t>
            </a:r>
          </a:p>
          <a:p>
            <a:r>
              <a:rPr lang="cs-CZ" sz="1550" b="1" u="sng" dirty="0" smtClean="0">
                <a:solidFill>
                  <a:srgbClr val="00B050"/>
                </a:solidFill>
              </a:rPr>
              <a:t>Gymnasium der </a:t>
            </a:r>
            <a:r>
              <a:rPr lang="cs-CZ" sz="1550" b="1" u="sng" dirty="0" err="1">
                <a:solidFill>
                  <a:srgbClr val="00B050"/>
                </a:solidFill>
              </a:rPr>
              <a:t>D</a:t>
            </a:r>
            <a:r>
              <a:rPr lang="cs-CZ" sz="1550" b="1" u="sng" dirty="0" err="1" smtClean="0">
                <a:solidFill>
                  <a:srgbClr val="00B050"/>
                </a:solidFill>
              </a:rPr>
              <a:t>eutschen</a:t>
            </a:r>
            <a:r>
              <a:rPr lang="cs-CZ" sz="1550" b="1" u="sng" dirty="0" smtClean="0">
                <a:solidFill>
                  <a:srgbClr val="00B050"/>
                </a:solidFill>
              </a:rPr>
              <a:t> </a:t>
            </a:r>
            <a:r>
              <a:rPr lang="cs-CZ" sz="1550" b="1" u="sng" dirty="0" err="1" smtClean="0">
                <a:solidFill>
                  <a:srgbClr val="00B050"/>
                </a:solidFill>
              </a:rPr>
              <a:t>Schule</a:t>
            </a:r>
            <a:r>
              <a:rPr lang="cs-CZ" sz="1550" dirty="0" smtClean="0"/>
              <a:t> (Prag) (180.000/</a:t>
            </a:r>
            <a:r>
              <a:rPr lang="cs-CZ" sz="1550" dirty="0" err="1" smtClean="0"/>
              <a:t>Jahr</a:t>
            </a:r>
            <a:r>
              <a:rPr lang="cs-CZ" sz="1550" dirty="0" smtClean="0"/>
              <a:t>)</a:t>
            </a:r>
          </a:p>
          <a:p>
            <a:r>
              <a:rPr lang="cs-CZ" sz="1550" b="1" u="sng" dirty="0" smtClean="0">
                <a:solidFill>
                  <a:srgbClr val="00B050"/>
                </a:solidFill>
              </a:rPr>
              <a:t>Thomas Mann Gymnasium </a:t>
            </a:r>
            <a:r>
              <a:rPr lang="cs-CZ" sz="1550" dirty="0" smtClean="0"/>
              <a:t>(</a:t>
            </a:r>
            <a:r>
              <a:rPr lang="de-DE" sz="1550" dirty="0" smtClean="0"/>
              <a:t>Mathematik</a:t>
            </a:r>
            <a:r>
              <a:rPr lang="de-DE" sz="1550" dirty="0"/>
              <a:t>, Geographie, Biologie, Deutsche Geschichte, Deutsche </a:t>
            </a:r>
            <a:r>
              <a:rPr lang="de-DE" sz="1550" dirty="0" smtClean="0"/>
              <a:t>Literatur</a:t>
            </a:r>
            <a:r>
              <a:rPr lang="cs-CZ" sz="1550" dirty="0" smtClean="0"/>
              <a:t> </a:t>
            </a:r>
            <a:r>
              <a:rPr lang="cs-CZ" sz="1550" dirty="0" err="1" smtClean="0"/>
              <a:t>auf</a:t>
            </a:r>
            <a:r>
              <a:rPr lang="cs-CZ" sz="1550" dirty="0" smtClean="0"/>
              <a:t> </a:t>
            </a:r>
            <a:r>
              <a:rPr lang="cs-CZ" sz="1550" dirty="0" err="1" smtClean="0"/>
              <a:t>D.unterrichtet</a:t>
            </a:r>
            <a:r>
              <a:rPr lang="cs-CZ" sz="1550" dirty="0" smtClean="0"/>
              <a:t>; 35.000/</a:t>
            </a:r>
            <a:r>
              <a:rPr lang="cs-CZ" sz="1550" dirty="0" err="1" smtClean="0"/>
              <a:t>Jahr</a:t>
            </a:r>
            <a:r>
              <a:rPr lang="cs-CZ" sz="1550" dirty="0" smtClean="0"/>
              <a:t>)</a:t>
            </a:r>
          </a:p>
          <a:p>
            <a:r>
              <a:rPr lang="cs-CZ" sz="1550" b="1" u="sng" dirty="0" smtClean="0">
                <a:solidFill>
                  <a:srgbClr val="00B050"/>
                </a:solidFill>
              </a:rPr>
              <a:t>Gymnasium </a:t>
            </a:r>
            <a:r>
              <a:rPr lang="cs-CZ" sz="1550" b="1" u="sng" dirty="0">
                <a:solidFill>
                  <a:srgbClr val="00B050"/>
                </a:solidFill>
              </a:rPr>
              <a:t>Na </a:t>
            </a:r>
            <a:r>
              <a:rPr lang="cs-CZ" sz="1550" b="1" u="sng" dirty="0" smtClean="0">
                <a:solidFill>
                  <a:srgbClr val="00B050"/>
                </a:solidFill>
              </a:rPr>
              <a:t>Pražačce  </a:t>
            </a:r>
            <a:r>
              <a:rPr lang="cs-CZ" sz="1550" dirty="0" smtClean="0"/>
              <a:t>(Prag) </a:t>
            </a:r>
            <a:r>
              <a:rPr lang="cs-CZ" sz="1550" dirty="0"/>
              <a:t>(</a:t>
            </a:r>
            <a:r>
              <a:rPr lang="cs-CZ" sz="1550" dirty="0" err="1"/>
              <a:t>Fächer</a:t>
            </a:r>
            <a:r>
              <a:rPr lang="cs-CZ" sz="1550" dirty="0"/>
              <a:t> in der </a:t>
            </a:r>
            <a:r>
              <a:rPr lang="cs-CZ" sz="1550" dirty="0" err="1" smtClean="0"/>
              <a:t>deutschen</a:t>
            </a:r>
            <a:r>
              <a:rPr lang="cs-CZ" sz="1550" dirty="0" smtClean="0"/>
              <a:t> </a:t>
            </a:r>
            <a:r>
              <a:rPr lang="cs-CZ" sz="1550" dirty="0" err="1"/>
              <a:t>Sprache</a:t>
            </a:r>
            <a:r>
              <a:rPr lang="cs-CZ" sz="1550" dirty="0"/>
              <a:t>, </a:t>
            </a:r>
            <a:r>
              <a:rPr lang="cs-CZ" sz="1550" dirty="0">
                <a:solidFill>
                  <a:srgbClr val="FF0000"/>
                </a:solidFill>
              </a:rPr>
              <a:t>ohne </a:t>
            </a:r>
            <a:r>
              <a:rPr lang="cs-CZ" sz="1550" dirty="0" err="1">
                <a:solidFill>
                  <a:srgbClr val="FF0000"/>
                </a:solidFill>
              </a:rPr>
              <a:t>Gebühr</a:t>
            </a:r>
            <a:r>
              <a:rPr lang="cs-CZ" sz="1550" dirty="0"/>
              <a:t>, 6 </a:t>
            </a:r>
            <a:r>
              <a:rPr lang="cs-CZ" sz="1550" dirty="0" err="1"/>
              <a:t>Jahre</a:t>
            </a:r>
            <a:r>
              <a:rPr lang="cs-CZ" sz="1550" dirty="0"/>
              <a:t>)</a:t>
            </a:r>
          </a:p>
          <a:p>
            <a:r>
              <a:rPr lang="cs-CZ" sz="1550" b="1" u="sng" dirty="0" err="1" smtClean="0">
                <a:solidFill>
                  <a:srgbClr val="00B050"/>
                </a:solidFill>
              </a:rPr>
              <a:t>Deutsches</a:t>
            </a:r>
            <a:r>
              <a:rPr lang="cs-CZ" sz="1550" b="1" u="sng" dirty="0" smtClean="0">
                <a:solidFill>
                  <a:srgbClr val="00B050"/>
                </a:solidFill>
              </a:rPr>
              <a:t> Gymnasium in </a:t>
            </a:r>
            <a:r>
              <a:rPr lang="cs-CZ" sz="1550" b="1" u="sng" dirty="0" err="1" smtClean="0">
                <a:solidFill>
                  <a:srgbClr val="00B050"/>
                </a:solidFill>
              </a:rPr>
              <a:t>Brünn</a:t>
            </a:r>
            <a:r>
              <a:rPr lang="cs-CZ" sz="1550" dirty="0"/>
              <a:t> </a:t>
            </a:r>
            <a:r>
              <a:rPr lang="cs-CZ" sz="1550" dirty="0" smtClean="0"/>
              <a:t>(</a:t>
            </a:r>
            <a:r>
              <a:rPr lang="cs-CZ" sz="1550" dirty="0" err="1" smtClean="0"/>
              <a:t>Geschichte</a:t>
            </a:r>
            <a:r>
              <a:rPr lang="cs-CZ" sz="1550" dirty="0" smtClean="0"/>
              <a:t>, </a:t>
            </a:r>
            <a:r>
              <a:rPr lang="cs-CZ" sz="1550" dirty="0" err="1" smtClean="0"/>
              <a:t>Geographie</a:t>
            </a:r>
            <a:r>
              <a:rPr lang="cs-CZ" sz="1550" dirty="0" smtClean="0"/>
              <a:t>, </a:t>
            </a:r>
            <a:r>
              <a:rPr lang="cs-CZ" sz="1550" dirty="0" err="1" smtClean="0"/>
              <a:t>Sozialkunde</a:t>
            </a:r>
            <a:r>
              <a:rPr lang="cs-CZ" sz="1550" dirty="0" smtClean="0"/>
              <a:t> </a:t>
            </a:r>
            <a:r>
              <a:rPr lang="cs-CZ" sz="1550" dirty="0" err="1" smtClean="0"/>
              <a:t>auf</a:t>
            </a:r>
            <a:r>
              <a:rPr lang="cs-CZ" sz="1550" dirty="0" smtClean="0"/>
              <a:t> </a:t>
            </a:r>
            <a:r>
              <a:rPr lang="cs-CZ" sz="1550" dirty="0" err="1"/>
              <a:t>D</a:t>
            </a:r>
            <a:r>
              <a:rPr lang="cs-CZ" sz="1550" dirty="0" err="1" smtClean="0"/>
              <a:t>eutsch</a:t>
            </a:r>
            <a:r>
              <a:rPr lang="cs-CZ" sz="1550" dirty="0" smtClean="0"/>
              <a:t> unterrichtet;16.000/</a:t>
            </a:r>
            <a:r>
              <a:rPr lang="cs-CZ" sz="1550" dirty="0" err="1" smtClean="0"/>
              <a:t>Jahr</a:t>
            </a:r>
            <a:r>
              <a:rPr lang="cs-CZ" sz="1550" dirty="0" smtClean="0"/>
              <a:t>)</a:t>
            </a:r>
          </a:p>
          <a:p>
            <a:r>
              <a:rPr lang="cs-CZ" sz="1550" b="1" u="sng" dirty="0" smtClean="0">
                <a:solidFill>
                  <a:srgbClr val="00B050"/>
                </a:solidFill>
              </a:rPr>
              <a:t>Gymnasium von Dr. Karel Polesný, </a:t>
            </a:r>
            <a:r>
              <a:rPr lang="cs-CZ" sz="1550" b="1" u="sng" dirty="0" err="1" smtClean="0">
                <a:solidFill>
                  <a:srgbClr val="00B050"/>
                </a:solidFill>
              </a:rPr>
              <a:t>Znaim</a:t>
            </a:r>
            <a:endParaRPr lang="cs-CZ" sz="1550" b="1" u="sng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Kde se můžeme ještě učit němčinu:</a:t>
            </a:r>
            <a:br>
              <a:rPr lang="cs-CZ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52460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cs-CZ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azykové </a:t>
            </a:r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státní </a:t>
            </a:r>
          </a:p>
          <a:p>
            <a:r>
              <a:rPr lang="cs-CZ" dirty="0" smtClean="0"/>
              <a:t>soukromé</a:t>
            </a:r>
          </a:p>
          <a:p>
            <a:r>
              <a:rPr lang="cs-CZ" dirty="0"/>
              <a:t>s</a:t>
            </a:r>
            <a:r>
              <a:rPr lang="cs-CZ" dirty="0" smtClean="0"/>
              <a:t> právem vykonávat státní zkoušky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rgbClr val="00B050"/>
                </a:solidFill>
              </a:rPr>
              <a:t>České státní jazykové zkoušky:</a:t>
            </a:r>
          </a:p>
          <a:p>
            <a:r>
              <a:rPr lang="cs-CZ" dirty="0" smtClean="0"/>
              <a:t>B2 – všeobecná </a:t>
            </a:r>
          </a:p>
          <a:p>
            <a:r>
              <a:rPr lang="cs-CZ" dirty="0" smtClean="0"/>
              <a:t>C1 – všeobecná </a:t>
            </a:r>
          </a:p>
          <a:p>
            <a:r>
              <a:rPr lang="cs-CZ" dirty="0" smtClean="0"/>
              <a:t>C2 – pro specifické účely (pro překladatele, tlumočníky)</a:t>
            </a:r>
          </a:p>
          <a:p>
            <a:r>
              <a:rPr lang="cs-CZ" dirty="0" smtClean="0"/>
              <a:t>Certifikáty (ve spolupráci s instituty – např. Rakouským institutem)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2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190</TotalTime>
  <Words>2509</Words>
  <Application>Microsoft Office PowerPoint</Application>
  <PresentationFormat>Předvádění na obrazovce (4:3)</PresentationFormat>
  <Paragraphs>521</Paragraphs>
  <Slides>46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Shluk</vt:lpstr>
      <vt:lpstr>Němčina v českém vzdělávacím systému a oborově didaktická složka přípravy učitelů (přednáška 1, Věra Janíková) </vt:lpstr>
      <vt:lpstr>Prezentace aplikace PowerPoint</vt:lpstr>
      <vt:lpstr>Mateřská škola </vt:lpstr>
      <vt:lpstr>Základní škola</vt:lpstr>
      <vt:lpstr>ZŠ s rozšířenou výukou němčiny</vt:lpstr>
      <vt:lpstr>Německé ZŠ</vt:lpstr>
      <vt:lpstr>Gymnázia</vt:lpstr>
      <vt:lpstr> Německá gymnázia  </vt:lpstr>
      <vt:lpstr>  Kde se můžeme ještě učit němčinu:  </vt:lpstr>
      <vt:lpstr>Instituty</vt:lpstr>
      <vt:lpstr>  Projekty a programy pro podporu NJ   </vt:lpstr>
      <vt:lpstr>SGUN</vt:lpstr>
      <vt:lpstr>Nadace (Stiftungen)</vt:lpstr>
      <vt:lpstr> EU-projekty: např. Commenius, e-Twinning </vt:lpstr>
      <vt:lpstr>„Netzwerk Deutsch“  (2010)</vt:lpstr>
      <vt:lpstr>NJ mimo Evropu</vt:lpstr>
      <vt:lpstr>Němčina – studium učitelství (univerzity) </vt:lpstr>
      <vt:lpstr>Oborově didaktická složka</vt:lpstr>
      <vt:lpstr>Oblasti</vt:lpstr>
      <vt:lpstr>Kompetence učitele NJ</vt:lpstr>
      <vt:lpstr>Fachzeitschriften und Verbände</vt:lpstr>
      <vt:lpstr>Prezentace aplikace PowerPoint</vt:lpstr>
      <vt:lpstr>Amtssprache - Staatssprache</vt:lpstr>
      <vt:lpstr>Nationale Regelungen</vt:lpstr>
      <vt:lpstr>Erhebung  „Netzwerk Deutsch“ (2010)</vt:lpstr>
      <vt:lpstr>Erhebung  „Netzwerk Deutsch“ (2010)</vt:lpstr>
      <vt:lpstr>Prezentace aplikace PowerPoint</vt:lpstr>
      <vt:lpstr>Wo lernt man heute Deutsch?</vt:lpstr>
      <vt:lpstr>DeutschlernerInnen außerhalb Europas</vt:lpstr>
      <vt:lpstr>Erhebung  „Netzwerk Deutsch“  (2010)</vt:lpstr>
      <vt:lpstr>Mehrsprachigkeitspolitik = die Chance für DaF</vt:lpstr>
      <vt:lpstr>Lernendenzahlen steigend oder sinkend?</vt:lpstr>
      <vt:lpstr>Ständig sinkende Zahlen?</vt:lpstr>
      <vt:lpstr>Eurydice: Schlüsselzahlen zum Sprachenlernen in Europa (2012)</vt:lpstr>
      <vt:lpstr>Prezentace aplikace PowerPoint</vt:lpstr>
      <vt:lpstr>Eurobarometer: „Die Europäer und ihre Sprachen“ 2006 / 2012</vt:lpstr>
      <vt:lpstr>Die Europäer und ihr Sprachlernen – Eurobarometer (2006 / 1212)</vt:lpstr>
      <vt:lpstr>Die Europäer und ihre Sprachen – Eurobarometer (2006 / 1212)</vt:lpstr>
      <vt:lpstr>Sprachen und Fremdsprachen in Europa</vt:lpstr>
      <vt:lpstr>Warum lernen die Europäer Sprachen?</vt:lpstr>
      <vt:lpstr>Welche Sprache ist die wichtigste? GA</vt:lpstr>
      <vt:lpstr>„Wichtigkeit einer Sprache“</vt:lpstr>
      <vt:lpstr>Sprecherzahlen in Prozent der EU-Bevölkerung</vt:lpstr>
      <vt:lpstr>Institutionalisierung</vt:lpstr>
      <vt:lpstr>Das akademische Fach DaF</vt:lpstr>
      <vt:lpstr>Fachzeitschriften und Verbände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"Welche Sprachen fördern wir, welche Sprachen brauchen wir?“   Sinn, Chancen, Grenzen und Gefahren der europäischen und nationalen Sprachenpolitik</dc:title>
  <dc:creator>Sorger-NB</dc:creator>
  <cp:lastModifiedBy>lektor</cp:lastModifiedBy>
  <cp:revision>362</cp:revision>
  <dcterms:created xsi:type="dcterms:W3CDTF">2012-10-07T10:03:01Z</dcterms:created>
  <dcterms:modified xsi:type="dcterms:W3CDTF">2014-10-16T19:03:57Z</dcterms:modified>
</cp:coreProperties>
</file>