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2" r:id="rId10"/>
    <p:sldId id="278" r:id="rId11"/>
    <p:sldId id="265" r:id="rId12"/>
    <p:sldId id="280" r:id="rId13"/>
    <p:sldId id="266" r:id="rId14"/>
    <p:sldId id="268" r:id="rId15"/>
    <p:sldId id="270" r:id="rId16"/>
    <p:sldId id="269" r:id="rId17"/>
    <p:sldId id="271" r:id="rId18"/>
    <p:sldId id="272" r:id="rId19"/>
    <p:sldId id="273" r:id="rId20"/>
    <p:sldId id="274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5B746-8C18-47BB-917A-EC4FF2D9448C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AE1C0-7880-403C-AE2B-875BDA98F49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41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AE1C0-7880-403C-AE2B-875BDA98F49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AE1C0-7880-403C-AE2B-875BDA98F499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C5953-925D-4A09-809E-462DEBE8EB8D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help/sz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ed.muni.cz/katedry-a-instituty/nemecky-jazyk-literatura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ped/stud/studk/2014_2015/47217948/BSPE_NJ3_P_2014.html" TargetMode="External"/><Relationship Id="rId2" Type="http://schemas.openxmlformats.org/officeDocument/2006/relationships/hyperlink" Target="http://www.ped.muni.cz/studium/bc-a-mgr-studium/studijni-katalo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Spole%C4%8Dn%C3%BD_evropsk%C3%BD_referen%C4%8Dn%C3%AD_r%C3%A1me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FF0000"/>
                </a:solidFill>
              </a:rPr>
              <a:t>Úvod  do studia němčiny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accent4">
                    <a:lumMod val="50000"/>
                  </a:schemeClr>
                </a:solidFill>
              </a:rPr>
              <a:t>I</a:t>
            </a:r>
            <a:endParaRPr lang="cs-CZ" sz="5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Ukončení a ohodnocení předmětů 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Ukončení předmětů:</a:t>
            </a:r>
          </a:p>
          <a:p>
            <a:r>
              <a:rPr lang="cs-CZ" dirty="0" smtClean="0"/>
              <a:t>zkouška – hodnocena známkou: A (1) -výborně, B (1,5) - velmi dobře, C (2) - dobře, D (2,5) - uspokojivě, E (3) - vyhovující, F -nevyhovující)</a:t>
            </a:r>
          </a:p>
          <a:p>
            <a:r>
              <a:rPr lang="cs-CZ" dirty="0" smtClean="0"/>
              <a:t>zápočet </a:t>
            </a:r>
            <a:r>
              <a:rPr lang="cs-CZ" smtClean="0"/>
              <a:t>–  </a:t>
            </a:r>
            <a:r>
              <a:rPr lang="cs-CZ" dirty="0" smtClean="0"/>
              <a:t>započteno</a:t>
            </a:r>
            <a:r>
              <a:rPr lang="cs-CZ" smtClean="0"/>
              <a:t>, nezapočteno</a:t>
            </a:r>
            <a:endParaRPr lang="cs-CZ" dirty="0" smtClean="0"/>
          </a:p>
          <a:p>
            <a:r>
              <a:rPr lang="cs-CZ" dirty="0" smtClean="0"/>
              <a:t>kolokvium -  prospěl – neprospěl</a:t>
            </a:r>
          </a:p>
          <a:p>
            <a:pPr>
              <a:buNone/>
            </a:pPr>
            <a:r>
              <a:rPr lang="cs-CZ" dirty="0" smtClean="0"/>
              <a:t>Kredity ECTS: v </a:t>
            </a:r>
            <a:r>
              <a:rPr lang="cs-CZ" dirty="0" err="1" smtClean="0"/>
              <a:t>bak</a:t>
            </a:r>
            <a:r>
              <a:rPr lang="cs-CZ" dirty="0" smtClean="0"/>
              <a:t>. studiu celkem 180 (NJ v </a:t>
            </a:r>
            <a:r>
              <a:rPr lang="cs-CZ" dirty="0" err="1" smtClean="0"/>
              <a:t>ped.as</a:t>
            </a:r>
            <a:r>
              <a:rPr lang="cs-CZ" dirty="0" smtClean="0"/>
              <a:t>. 55, v </a:t>
            </a:r>
            <a:r>
              <a:rPr lang="cs-CZ" dirty="0" err="1" smtClean="0"/>
              <a:t>lekt</a:t>
            </a:r>
            <a:r>
              <a:rPr lang="cs-CZ" dirty="0" smtClean="0"/>
              <a:t>. 110)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Povinně volitelné předměty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Ped.as</a:t>
            </a:r>
            <a:r>
              <a:rPr lang="cs-CZ" dirty="0" smtClean="0"/>
              <a:t>.: 18 (4G, 4L, 2K, 2M, 6vlastní volba) </a:t>
            </a:r>
          </a:p>
          <a:p>
            <a:r>
              <a:rPr lang="cs-CZ" dirty="0" err="1" smtClean="0"/>
              <a:t>Lekt</a:t>
            </a:r>
            <a:r>
              <a:rPr lang="cs-CZ" dirty="0" smtClean="0"/>
              <a:t>.: 58 (6G, 6L, 4K, 4M, 38 vlastní volba)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Ukončení:</a:t>
            </a:r>
          </a:p>
          <a:p>
            <a:pPr>
              <a:buNone/>
            </a:pPr>
            <a:r>
              <a:rPr lang="cs-CZ" dirty="0" smtClean="0"/>
              <a:t>Kolokvium: 2 </a:t>
            </a:r>
            <a:r>
              <a:rPr lang="cs-CZ" dirty="0" err="1" smtClean="0"/>
              <a:t>kr</a:t>
            </a:r>
            <a:r>
              <a:rPr lang="cs-CZ" dirty="0" smtClean="0"/>
              <a:t>.: aktivní účast, průběžné úkoly, uzavření (test, seminární práce apod., viz sylabus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Zápočet: 1 </a:t>
            </a:r>
            <a:r>
              <a:rPr lang="cs-CZ" dirty="0" err="1" smtClean="0"/>
              <a:t>kr</a:t>
            </a:r>
            <a:r>
              <a:rPr lang="cs-CZ" dirty="0" smtClean="0"/>
              <a:t>.: aktivní účast, průběžné úkoly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Jak naplnit penzum „béček“?</a:t>
            </a:r>
            <a:endParaRPr lang="de-AT" b="1" dirty="0">
              <a:solidFill>
                <a:schemeClr val="accent1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Dvouoborové</a:t>
            </a:r>
            <a:r>
              <a:rPr lang="cs-CZ" dirty="0" smtClean="0"/>
              <a:t> studium</a:t>
            </a:r>
            <a:endParaRPr lang="de-AT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„béčka“ z </a:t>
            </a:r>
            <a:r>
              <a:rPr lang="cs-CZ" dirty="0" err="1" smtClean="0"/>
              <a:t>lingv</a:t>
            </a:r>
            <a:r>
              <a:rPr lang="cs-CZ" dirty="0" smtClean="0"/>
              <a:t>., lit. atd. rovnoměrně rozložit na celé studium (kromě 6. semestru)</a:t>
            </a:r>
          </a:p>
          <a:p>
            <a:r>
              <a:rPr lang="cs-CZ" dirty="0" smtClean="0"/>
              <a:t>6 kreditů vlastní volby lze vyplnit jakýmikoli povinně volitelnými předměty</a:t>
            </a:r>
          </a:p>
          <a:p>
            <a:r>
              <a:rPr lang="cs-CZ" dirty="0" smtClean="0"/>
              <a:t>možnost profilace! např. na </a:t>
            </a:r>
            <a:r>
              <a:rPr lang="cs-CZ" dirty="0" err="1" smtClean="0"/>
              <a:t>lingivistiku</a:t>
            </a:r>
            <a:endParaRPr lang="cs-CZ" dirty="0" smtClean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Jednooborové studium</a:t>
            </a:r>
            <a:endParaRPr lang="de-AT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„B“ rovnoměrně rozložit na 5 semestrů</a:t>
            </a:r>
          </a:p>
          <a:p>
            <a:r>
              <a:rPr lang="cs-CZ" dirty="0" smtClean="0"/>
              <a:t>38 kreditů vlastní volby lze vyplnit</a:t>
            </a:r>
          </a:p>
          <a:p>
            <a:pPr lvl="1"/>
            <a:r>
              <a:rPr lang="cs-CZ" dirty="0" smtClean="0"/>
              <a:t>Povinně volitelnými předměty („béčka“) po 1, resp. 2 kreditech</a:t>
            </a:r>
          </a:p>
          <a:p>
            <a:pPr lvl="1"/>
            <a:r>
              <a:rPr lang="cs-CZ" dirty="0" smtClean="0"/>
              <a:t>Semestrální prací (6 kreditů)</a:t>
            </a:r>
          </a:p>
          <a:p>
            <a:pPr lvl="1"/>
            <a:r>
              <a:rPr lang="cs-CZ" dirty="0" smtClean="0"/>
              <a:t>Studentskou konferencí (4 kredity)</a:t>
            </a:r>
          </a:p>
          <a:p>
            <a:pPr lvl="1"/>
            <a:endParaRPr lang="cs-CZ" dirty="0" smtClean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372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Semestrální práce a studentská konference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Povinně volitelné předměty (zejména pro studenty Lektorství)</a:t>
            </a:r>
          </a:p>
          <a:p>
            <a:r>
              <a:rPr lang="cs-CZ" dirty="0" smtClean="0"/>
              <a:t>Semestrální práce 6 </a:t>
            </a:r>
            <a:r>
              <a:rPr lang="cs-CZ" dirty="0" err="1" smtClean="0"/>
              <a:t>kr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Studentská konference 4kr.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Kvalitní semestrální práce se může stát dobrým základem práce bakalářské.</a:t>
            </a: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Volitelné předměty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cs-CZ" dirty="0" smtClean="0"/>
              <a:t>Praktická cvičení (podpora povinných předmětů)</a:t>
            </a:r>
          </a:p>
          <a:p>
            <a:r>
              <a:rPr lang="cs-CZ" dirty="0" smtClean="0"/>
              <a:t>Další aktivity, např. studentské divadlo, exkurze, </a:t>
            </a:r>
            <a:r>
              <a:rPr lang="cs-CZ" dirty="0" smtClean="0"/>
              <a:t>projekty</a:t>
            </a:r>
            <a:endParaRPr lang="cs-CZ" dirty="0" smtClean="0"/>
          </a:p>
          <a:p>
            <a:r>
              <a:rPr lang="cs-CZ" dirty="0" smtClean="0"/>
              <a:t>Nabídka ostatních kateder a fakult (pokud to daná pracoviště umožní – viz IS</a:t>
            </a:r>
            <a:r>
              <a:rPr lang="cs-CZ" dirty="0" smtClean="0"/>
              <a:t>)</a:t>
            </a:r>
          </a:p>
          <a:p>
            <a:r>
              <a:rPr lang="cs-CZ" b="1" dirty="0" smtClean="0">
                <a:solidFill>
                  <a:schemeClr val="accent1"/>
                </a:solidFill>
              </a:rPr>
              <a:t>Povinnost:</a:t>
            </a:r>
          </a:p>
          <a:p>
            <a:pPr lvl="1"/>
            <a:r>
              <a:rPr lang="cs-CZ" dirty="0" err="1" smtClean="0"/>
              <a:t>jednoobor</a:t>
            </a:r>
            <a:r>
              <a:rPr lang="cs-CZ" dirty="0" smtClean="0"/>
              <a:t>. studium: min. 8 kreditů</a:t>
            </a:r>
          </a:p>
          <a:p>
            <a:pPr lvl="1"/>
            <a:r>
              <a:rPr lang="cs-CZ" dirty="0" err="1" smtClean="0"/>
              <a:t>dvouobor</a:t>
            </a:r>
            <a:r>
              <a:rPr lang="cs-CZ" dirty="0" smtClean="0"/>
              <a:t>. </a:t>
            </a:r>
            <a:r>
              <a:rPr lang="cs-CZ" smtClean="0"/>
              <a:t>studium</a:t>
            </a:r>
            <a:r>
              <a:rPr lang="cs-CZ" dirty="0" smtClean="0"/>
              <a:t>: min. 2 kredity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Praxe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Zejména v magisterském studiu</a:t>
            </a:r>
          </a:p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err="1" smtClean="0"/>
              <a:t>bak</a:t>
            </a:r>
            <a:r>
              <a:rPr lang="cs-CZ" dirty="0" smtClean="0"/>
              <a:t>. studiu:</a:t>
            </a:r>
          </a:p>
          <a:p>
            <a:pPr lvl="1"/>
            <a:r>
              <a:rPr lang="cs-CZ" dirty="0" smtClean="0"/>
              <a:t>Náslechová průběžná (2. ročník)</a:t>
            </a:r>
          </a:p>
          <a:p>
            <a:pPr lvl="1"/>
            <a:r>
              <a:rPr lang="cs-CZ" dirty="0" smtClean="0"/>
              <a:t>Souvislá (3. ročník)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Bakalářská práce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zadání ve druhém ročníku, nejpozději do konce 4. semestru</a:t>
            </a:r>
          </a:p>
          <a:p>
            <a:r>
              <a:rPr lang="cs-CZ" dirty="0" smtClean="0"/>
              <a:t>v ideálním případě vychází z výzkumu v rámci </a:t>
            </a:r>
            <a:r>
              <a:rPr lang="cs-CZ" dirty="0" err="1" smtClean="0"/>
              <a:t>pov</a:t>
            </a:r>
            <a:r>
              <a:rPr lang="cs-CZ" dirty="0" smtClean="0"/>
              <a:t>. vol. předmětů, příp. z vlastní pedagogické praxe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SZZK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6. semestr je zkrácený (do konce března)</a:t>
            </a:r>
          </a:p>
          <a:p>
            <a:r>
              <a:rPr lang="cs-CZ" dirty="0" smtClean="0"/>
              <a:t>SZZK se konají v květnu a červnu </a:t>
            </a:r>
          </a:p>
          <a:p>
            <a:r>
              <a:rPr lang="cs-CZ" dirty="0" smtClean="0"/>
              <a:t>Součástí SZZK je obhajoba bakalářské práce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Další studium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2565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Navazující magisterské studium (2leté)</a:t>
            </a:r>
          </a:p>
          <a:p>
            <a:r>
              <a:rPr lang="cs-CZ" dirty="0" smtClean="0"/>
              <a:t>Jednooborové Učitelství pro základní a jazykové školy</a:t>
            </a:r>
          </a:p>
          <a:p>
            <a:r>
              <a:rPr lang="cs-CZ" dirty="0" err="1" smtClean="0"/>
              <a:t>Dvouoborové</a:t>
            </a:r>
            <a:r>
              <a:rPr lang="cs-CZ" dirty="0" smtClean="0"/>
              <a:t> Učitelství pro základní školy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Kvalifikace pro střední školy v rámci CŽV (jednoleté studium)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Možnost studovat </a:t>
            </a:r>
            <a:r>
              <a:rPr lang="cs-CZ" dirty="0" err="1" smtClean="0"/>
              <a:t>mgr</a:t>
            </a:r>
            <a:r>
              <a:rPr lang="cs-CZ" dirty="0" smtClean="0"/>
              <a:t>. studium  na jiných fakultách, i neučitelského zaměření (FF)</a:t>
            </a:r>
          </a:p>
          <a:p>
            <a:pPr>
              <a:buNone/>
            </a:pPr>
            <a:r>
              <a:rPr lang="cs-CZ" dirty="0" smtClean="0"/>
              <a:t>Po absolvování </a:t>
            </a:r>
            <a:r>
              <a:rPr lang="cs-CZ" dirty="0" err="1" smtClean="0"/>
              <a:t>mgr</a:t>
            </a:r>
            <a:r>
              <a:rPr lang="cs-CZ" dirty="0" smtClean="0"/>
              <a:t>. studia je možné pokračovat v doktorském studiu.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Studijní a zkušební řád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https://is.muni.cz/help/szr#szr_6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</a:rPr>
              <a:t>Kde</a:t>
            </a:r>
            <a:r>
              <a:rPr lang="cs-CZ" b="1" dirty="0" smtClean="0">
                <a:solidFill>
                  <a:schemeClr val="tx2"/>
                </a:solidFill>
              </a:rPr>
              <a:t> studuji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Pedagogická fakulta Masarykovy univerzity</a:t>
            </a:r>
          </a:p>
          <a:p>
            <a:pPr>
              <a:buNone/>
            </a:pP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ped.muni.cz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Katedra německého jazyka a literatury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ped.muni.cz</a:t>
            </a:r>
            <a:r>
              <a:rPr lang="cs-CZ" dirty="0" smtClean="0">
                <a:hlinkClick r:id="rId4"/>
              </a:rPr>
              <a:t>/katedry-a-instituty/</a:t>
            </a:r>
            <a:r>
              <a:rPr lang="cs-CZ" dirty="0" err="1" smtClean="0">
                <a:hlinkClick r:id="rId4"/>
              </a:rPr>
              <a:t>nemecky</a:t>
            </a:r>
            <a:r>
              <a:rPr lang="cs-CZ" dirty="0" smtClean="0">
                <a:hlinkClick r:id="rId4"/>
              </a:rPr>
              <a:t>-jazyk-literatura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Studijní pobyty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Erasmus</a:t>
            </a:r>
            <a:endParaRPr lang="cs-CZ" dirty="0" smtClean="0"/>
          </a:p>
          <a:p>
            <a:r>
              <a:rPr lang="cs-CZ" dirty="0" smtClean="0"/>
              <a:t>DAAD</a:t>
            </a:r>
          </a:p>
          <a:p>
            <a:r>
              <a:rPr lang="cs-CZ" dirty="0" smtClean="0"/>
              <a:t>další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Úkoly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Projít všechny odkazy prezentace</a:t>
            </a:r>
          </a:p>
          <a:p>
            <a:r>
              <a:rPr lang="cs-CZ" dirty="0" smtClean="0"/>
              <a:t>Osvojit si slovní zásobu k problematice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5400" b="1" dirty="0" smtClean="0">
                <a:solidFill>
                  <a:schemeClr val="tx2"/>
                </a:solidFill>
              </a:rPr>
              <a:t>Dotazy?</a:t>
            </a:r>
            <a:endParaRPr lang="cs-CZ" sz="5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Co </a:t>
            </a:r>
            <a:r>
              <a:rPr lang="en-US" b="1" dirty="0" err="1" smtClean="0">
                <a:solidFill>
                  <a:schemeClr val="tx2"/>
                </a:solidFill>
              </a:rPr>
              <a:t>studuji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Filologický obor (jazyk, literatura, reálie)</a:t>
            </a:r>
          </a:p>
          <a:p>
            <a:r>
              <a:rPr lang="cs-CZ" dirty="0" smtClean="0"/>
              <a:t>Bakalářské studium s p</a:t>
            </a:r>
            <a:r>
              <a:rPr lang="en-US" dirty="0" err="1" smtClean="0"/>
              <a:t>edagogick</a:t>
            </a:r>
            <a:r>
              <a:rPr lang="cs-CZ" dirty="0" err="1" smtClean="0"/>
              <a:t>ým</a:t>
            </a:r>
            <a:r>
              <a:rPr lang="cs-CZ" dirty="0" smtClean="0"/>
              <a:t> zaměřením</a:t>
            </a:r>
          </a:p>
          <a:p>
            <a:pPr lvl="1"/>
            <a:r>
              <a:rPr lang="cs-CZ" dirty="0" smtClean="0"/>
              <a:t>Pedagogické asistentství – asistent pedagoga, ne učitel!</a:t>
            </a:r>
          </a:p>
          <a:p>
            <a:pPr lvl="1"/>
            <a:r>
              <a:rPr lang="cs-CZ" dirty="0" smtClean="0"/>
              <a:t>Lektorství – lektor ve volnočasových institucích, v kroužcích…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b="1" dirty="0" smtClean="0"/>
              <a:t>Učitel na ZŠ, SŠ musí mít magisterské vzdělání. </a:t>
            </a:r>
            <a:endParaRPr lang="cs-CZ" b="1" dirty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Co je náplní studia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92941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Studijní katalog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ped.muni.cz</a:t>
            </a:r>
            <a:r>
              <a:rPr lang="cs-CZ" dirty="0" smtClean="0">
                <a:hlinkClick r:id="rId2"/>
              </a:rPr>
              <a:t>/studium/</a:t>
            </a:r>
            <a:r>
              <a:rPr lang="cs-CZ" dirty="0" err="1" smtClean="0">
                <a:hlinkClick r:id="rId2"/>
              </a:rPr>
              <a:t>bc</a:t>
            </a:r>
            <a:r>
              <a:rPr lang="cs-CZ" dirty="0" smtClean="0">
                <a:hlinkClick r:id="rId2"/>
              </a:rPr>
              <a:t>-a-</a:t>
            </a:r>
            <a:r>
              <a:rPr lang="cs-CZ" dirty="0" err="1" smtClean="0">
                <a:hlinkClick r:id="rId2"/>
              </a:rPr>
              <a:t>mgr</a:t>
            </a:r>
            <a:r>
              <a:rPr lang="cs-CZ" dirty="0" smtClean="0">
                <a:hlinkClick r:id="rId2"/>
              </a:rPr>
              <a:t>-studium/</a:t>
            </a:r>
            <a:r>
              <a:rPr lang="cs-CZ" dirty="0" err="1" smtClean="0">
                <a:hlinkClick r:id="rId2"/>
              </a:rPr>
              <a:t>studijni</a:t>
            </a:r>
            <a:r>
              <a:rPr lang="cs-CZ" dirty="0" smtClean="0">
                <a:hlinkClick r:id="rId2"/>
              </a:rPr>
              <a:t>-katalog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Doporučený průchod studiem : </a:t>
            </a:r>
          </a:p>
          <a:p>
            <a:pPr>
              <a:buNone/>
            </a:pPr>
            <a:r>
              <a:rPr lang="cs-CZ" dirty="0" smtClean="0">
                <a:hlinkClick r:id="rId3"/>
              </a:rPr>
              <a:t>http://is.muni.cz/do/ped/stud/studk/2014_2015/47217948/BSPE_NJ3_P_2014.html#jmeno_zalozky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Praktický jazyk </a:t>
            </a:r>
            <a:r>
              <a:rPr lang="cs-CZ" dirty="0" smtClean="0"/>
              <a:t>– po prvním ročníku úroveň B1, po třetím ročníku B2, v magisterském studiu C1. </a:t>
            </a:r>
          </a:p>
          <a:p>
            <a:pPr>
              <a:buNone/>
            </a:pPr>
            <a:r>
              <a:rPr lang="cs-CZ" dirty="0" smtClean="0"/>
              <a:t>Úrovně podle Evropského referenčního rámce pro jazyky: </a:t>
            </a:r>
          </a:p>
          <a:p>
            <a:pPr>
              <a:buNone/>
            </a:pPr>
            <a:r>
              <a:rPr lang="cs-CZ" dirty="0" smtClean="0">
                <a:hlinkClick r:id="rId4"/>
              </a:rPr>
              <a:t>http://cs.wikipedia.org/wiki/Spole%C4%8Dn%C3%BD_evropsk%C3%BD_referen%C4%8Dn%C3%AD_r%C3%A1mec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Lingvistika</a:t>
            </a:r>
          </a:p>
          <a:p>
            <a:pPr>
              <a:buNone/>
            </a:pPr>
            <a:r>
              <a:rPr lang="cs-CZ" dirty="0" smtClean="0"/>
              <a:t>V </a:t>
            </a:r>
            <a:r>
              <a:rPr lang="cs-CZ" dirty="0" err="1" smtClean="0"/>
              <a:t>bak</a:t>
            </a:r>
            <a:r>
              <a:rPr lang="cs-CZ" dirty="0" smtClean="0"/>
              <a:t>. studiu:</a:t>
            </a:r>
          </a:p>
          <a:p>
            <a:pPr>
              <a:buNone/>
            </a:pPr>
            <a:r>
              <a:rPr lang="cs-CZ" dirty="0" smtClean="0"/>
              <a:t>Fonetika a fonologie</a:t>
            </a:r>
          </a:p>
          <a:p>
            <a:pPr>
              <a:buNone/>
            </a:pPr>
            <a:r>
              <a:rPr lang="cs-CZ" dirty="0" smtClean="0"/>
              <a:t>Morfologie</a:t>
            </a:r>
          </a:p>
          <a:p>
            <a:pPr>
              <a:buNone/>
            </a:pPr>
            <a:r>
              <a:rPr lang="cs-CZ" dirty="0" smtClean="0"/>
              <a:t>Syntax</a:t>
            </a:r>
          </a:p>
          <a:p>
            <a:pPr>
              <a:buNone/>
            </a:pPr>
            <a:r>
              <a:rPr lang="cs-CZ" dirty="0" smtClean="0"/>
              <a:t>Slovotvorba  a základy lexikologie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Literatura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Reálie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Didaktika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Praxe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Ostatní: Úvod, akad. psaní</a:t>
            </a: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Společný základ</a:t>
            </a:r>
          </a:p>
          <a:p>
            <a:pPr>
              <a:buNone/>
            </a:pPr>
            <a:r>
              <a:rPr lang="cs-CZ" dirty="0" err="1" smtClean="0"/>
              <a:t>Pedag</a:t>
            </a:r>
            <a:r>
              <a:rPr lang="cs-CZ" dirty="0" smtClean="0"/>
              <a:t>. asistentství – </a:t>
            </a:r>
            <a:r>
              <a:rPr lang="cs-CZ" dirty="0" smtClean="0">
                <a:solidFill>
                  <a:schemeClr val="tx2"/>
                </a:solidFill>
              </a:rPr>
              <a:t>druhý obor</a:t>
            </a:r>
          </a:p>
          <a:p>
            <a:pPr>
              <a:buNone/>
            </a:pP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Struktura předmětů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/>
          </a:bodyPr>
          <a:lstStyle/>
          <a:p>
            <a:r>
              <a:rPr lang="cs-CZ" dirty="0" smtClean="0"/>
              <a:t>Odborný základ tvoří </a:t>
            </a:r>
            <a:r>
              <a:rPr lang="cs-CZ" dirty="0" smtClean="0">
                <a:solidFill>
                  <a:schemeClr val="tx2"/>
                </a:solidFill>
              </a:rPr>
              <a:t>přednáška</a:t>
            </a:r>
            <a:r>
              <a:rPr lang="cs-CZ" dirty="0" smtClean="0"/>
              <a:t> (povinný předmět) </a:t>
            </a:r>
          </a:p>
          <a:p>
            <a:pPr>
              <a:buNone/>
            </a:pPr>
            <a:r>
              <a:rPr lang="cs-CZ" dirty="0" smtClean="0"/>
              <a:t>Zkouška: prověření znalosti teorie a schopnost aplikovat tuto znalost v praxi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Cvičení</a:t>
            </a:r>
            <a:r>
              <a:rPr lang="cs-CZ" dirty="0" smtClean="0"/>
              <a:t> – servis, praktický trénink (volitelný předmět)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Seminář</a:t>
            </a:r>
            <a:r>
              <a:rPr lang="cs-CZ" dirty="0" smtClean="0"/>
              <a:t> – prohloubení teoretických vědomostí a praktických dovedností (povinně volitelný předmět) </a:t>
            </a:r>
          </a:p>
          <a:p>
            <a:pPr>
              <a:buNone/>
            </a:pPr>
            <a:r>
              <a:rPr lang="cs-CZ" dirty="0" smtClean="0"/>
              <a:t>Žádoucí je zvládnout daný předmět za jeden semestr!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Příklad </a:t>
            </a:r>
            <a:r>
              <a:rPr lang="cs-CZ" b="1" dirty="0" smtClean="0">
                <a:solidFill>
                  <a:schemeClr val="tx2"/>
                </a:solidFill>
              </a:rPr>
              <a:t>– syntax (lingvistika)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Povinný předmět:</a:t>
            </a:r>
          </a:p>
          <a:p>
            <a:r>
              <a:rPr lang="cs-CZ" dirty="0" smtClean="0"/>
              <a:t>Syntax němčiny 1/0    </a:t>
            </a:r>
            <a:r>
              <a:rPr lang="cs-CZ" dirty="0" err="1" smtClean="0"/>
              <a:t>zk</a:t>
            </a:r>
            <a:r>
              <a:rPr lang="cs-CZ" dirty="0" smtClean="0"/>
              <a:t>  2kr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Volitelný předmět:</a:t>
            </a:r>
          </a:p>
          <a:p>
            <a:r>
              <a:rPr lang="cs-CZ" dirty="0" smtClean="0"/>
              <a:t>Cvičení z německé syntaxe 0/2 z 3kr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Povinně volitelné předměty</a:t>
            </a:r>
          </a:p>
          <a:p>
            <a:r>
              <a:rPr lang="cs-CZ" dirty="0" smtClean="0"/>
              <a:t>Kontrastivní syntax   0/1 z, k  1 n 2 </a:t>
            </a:r>
            <a:r>
              <a:rPr lang="cs-CZ" dirty="0" err="1" smtClean="0"/>
              <a:t>kr</a:t>
            </a:r>
            <a:endParaRPr lang="cs-CZ" dirty="0" smtClean="0"/>
          </a:p>
          <a:p>
            <a:r>
              <a:rPr lang="cs-CZ" dirty="0" smtClean="0"/>
              <a:t>Úvod do složkové syntaxe    dtto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Struktura předmětů v literatuře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Přednášky a semináře jsou obsahem odlišné</a:t>
            </a:r>
          </a:p>
          <a:p>
            <a:pPr lvl="1"/>
            <a:r>
              <a:rPr lang="cs-CZ" dirty="0" smtClean="0"/>
              <a:t>Přednášky chronologicky mapují literární epochy</a:t>
            </a:r>
          </a:p>
          <a:p>
            <a:pPr lvl="2"/>
            <a:r>
              <a:rPr lang="cs-CZ" dirty="0" smtClean="0"/>
              <a:t>Přednášky jsou povinné („A“)</a:t>
            </a:r>
          </a:p>
          <a:p>
            <a:pPr lvl="2"/>
            <a:r>
              <a:rPr lang="cs-CZ" dirty="0" smtClean="0"/>
              <a:t>Doporučení: Lit. po 1900 ve 3. semestru, Lit. do 1900 ve 4. semestru </a:t>
            </a:r>
          </a:p>
          <a:p>
            <a:pPr lvl="1"/>
            <a:r>
              <a:rPr lang="cs-CZ" dirty="0" smtClean="0"/>
              <a:t>Semináře zkoumají jedno téma na příkladech</a:t>
            </a:r>
          </a:p>
          <a:p>
            <a:pPr lvl="2"/>
            <a:r>
              <a:rPr lang="cs-CZ" dirty="0" smtClean="0"/>
              <a:t>Semináře jsou povinně volitelné („B“)</a:t>
            </a:r>
          </a:p>
          <a:p>
            <a:pPr lvl="2"/>
            <a:r>
              <a:rPr lang="cs-CZ" dirty="0" smtClean="0"/>
              <a:t>Témata budou po semestrech obměňována</a:t>
            </a:r>
          </a:p>
          <a:p>
            <a:r>
              <a:rPr lang="cs-CZ" dirty="0" smtClean="0"/>
              <a:t>Žádná „cvičení“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48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795</Words>
  <Application>Microsoft Office PowerPoint</Application>
  <PresentationFormat>Předvádění na obrazovce (4:3)</PresentationFormat>
  <Paragraphs>142</Paragraphs>
  <Slides>22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Úvod  do studia němčiny</vt:lpstr>
      <vt:lpstr>Kde studuji</vt:lpstr>
      <vt:lpstr>Co studuji</vt:lpstr>
      <vt:lpstr>Co je náplní studia</vt:lpstr>
      <vt:lpstr>Prezentace aplikace PowerPoint</vt:lpstr>
      <vt:lpstr>Prezentace aplikace PowerPoint</vt:lpstr>
      <vt:lpstr>Struktura předmětů</vt:lpstr>
      <vt:lpstr>Příklad – syntax (lingvistika)</vt:lpstr>
      <vt:lpstr>Struktura předmětů v literatuře</vt:lpstr>
      <vt:lpstr>Ukončení a ohodnocení předmětů </vt:lpstr>
      <vt:lpstr>Povinně volitelné předměty</vt:lpstr>
      <vt:lpstr>Jak naplnit penzum „béček“?</vt:lpstr>
      <vt:lpstr>Semestrální práce a studentská konference</vt:lpstr>
      <vt:lpstr>Volitelné předměty</vt:lpstr>
      <vt:lpstr>Praxe</vt:lpstr>
      <vt:lpstr>Bakalářská práce</vt:lpstr>
      <vt:lpstr>SZZK</vt:lpstr>
      <vt:lpstr>Další studium </vt:lpstr>
      <vt:lpstr>Studijní a zkušební řád</vt:lpstr>
      <vt:lpstr>Studijní pobyty</vt:lpstr>
      <vt:lpstr>Úkoly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 do studia</dc:title>
  <dc:creator>Michal Peloušek</dc:creator>
  <cp:lastModifiedBy>Peloušková</cp:lastModifiedBy>
  <cp:revision>37</cp:revision>
  <dcterms:created xsi:type="dcterms:W3CDTF">2014-09-08T09:22:57Z</dcterms:created>
  <dcterms:modified xsi:type="dcterms:W3CDTF">2014-09-25T16:06:15Z</dcterms:modified>
</cp:coreProperties>
</file>