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9" r:id="rId11"/>
    <p:sldId id="270" r:id="rId12"/>
    <p:sldId id="267" r:id="rId13"/>
    <p:sldId id="271" r:id="rId14"/>
    <p:sldId id="272" r:id="rId15"/>
    <p:sldId id="273" r:id="rId16"/>
    <p:sldId id="274" r:id="rId17"/>
    <p:sldId id="275" r:id="rId18"/>
    <p:sldId id="266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12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7815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313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2295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946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190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050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9275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251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443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6604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FA175-0554-46A2-95AF-9310CD0C8FFC}" type="datetimeFigureOut">
              <a:rPr lang="cs-CZ" smtClean="0"/>
              <a:pPr/>
              <a:t>22.11.2014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19149-A325-4117-91FE-AA393BF6C8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105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asopisy.skauting.cz/download/FG_Z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Finanční gramotnost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Linda Skalníková</a:t>
            </a:r>
          </a:p>
          <a:p>
            <a:r>
              <a:rPr lang="cs-CZ" dirty="0" smtClean="0"/>
              <a:t>Bc. Alžběta </a:t>
            </a:r>
            <a:r>
              <a:rPr lang="cs-CZ" dirty="0" err="1" smtClean="0"/>
              <a:t>Kulísková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5505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Finanční gramotnost do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koncipován jako ucelený nástroj pro učitele základních a středních škol, ale také jako pomůcka pro rodiče a žáky, kteří se v tomto tématu chtějí orientovat a účinně jej využívat.</a:t>
            </a:r>
          </a:p>
          <a:p>
            <a:r>
              <a:rPr lang="cs-CZ" dirty="0" smtClean="0"/>
              <a:t>Portál je provozován obecně prospěšnou společností </a:t>
            </a:r>
            <a:r>
              <a:rPr lang="cs-CZ" dirty="0" err="1" smtClean="0"/>
              <a:t>yourchance</a:t>
            </a:r>
            <a:r>
              <a:rPr lang="cs-CZ" dirty="0" smtClean="0"/>
              <a:t> o.p.s. a primárně není vytvořen za účelem zisku.</a:t>
            </a:r>
          </a:p>
          <a:p>
            <a:r>
              <a:rPr lang="cs-CZ" dirty="0" smtClean="0"/>
              <a:t>Portál je nezávislý a nesmí se zde propagovat konkrétní finanční produkty či služby</a:t>
            </a:r>
          </a:p>
          <a:p>
            <a:r>
              <a:rPr lang="cs-CZ" dirty="0" smtClean="0"/>
              <a:t>Všechny materiály jsou zdarma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Zatraktivnit výuku FG na ZŠ a SŠ</a:t>
            </a:r>
          </a:p>
          <a:p>
            <a:r>
              <a:rPr lang="cs-CZ" sz="3200" dirty="0" smtClean="0"/>
              <a:t>Postavit výukové materiály na prakticky využitelných informacích a zkušenostech</a:t>
            </a:r>
          </a:p>
          <a:p>
            <a:r>
              <a:rPr lang="cs-CZ" sz="3200" dirty="0" smtClean="0"/>
              <a:t>Poskytnutí ucelených informací k tématu</a:t>
            </a:r>
          </a:p>
          <a:p>
            <a:r>
              <a:rPr lang="cs-CZ" sz="3200" dirty="0" smtClean="0"/>
              <a:t>Vytvořit zajímavé pomůcky podporující interaktivní přístup k výuce</a:t>
            </a:r>
          </a:p>
          <a:p>
            <a:r>
              <a:rPr lang="cs-CZ" sz="3200" dirty="0" smtClean="0"/>
              <a:t>Umožnit sdílení zkušeností odborníků</a:t>
            </a:r>
          </a:p>
          <a:p>
            <a:r>
              <a:rPr lang="cs-CZ" sz="3200" dirty="0" smtClean="0"/>
              <a:t>Podílet se na prevenci předlužení rodin v ČR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882"/>
            <a:ext cx="10515600" cy="59970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NAVRÁTILOVÁ.P, </a:t>
            </a:r>
            <a:r>
              <a:rPr lang="cs-CZ" sz="2000" i="1" dirty="0" smtClean="0"/>
              <a:t>Finanční gramotnost</a:t>
            </a:r>
          </a:p>
          <a:p>
            <a:pPr marL="0" indent="0">
              <a:buNone/>
            </a:pPr>
            <a:r>
              <a:rPr lang="cs-CZ" sz="2000" dirty="0" smtClean="0"/>
              <a:t>Témata:</a:t>
            </a:r>
          </a:p>
          <a:p>
            <a:r>
              <a:rPr lang="cs-CZ" sz="2000" dirty="0" smtClean="0"/>
              <a:t>	peníze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	co jsou peníze, z čeho se vyrábějí, co dělat s poškozenými 					 bankovkami….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banka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potřeba bank, centrální banka, bankovní služby…..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hotovostní a bezhotovostní peníze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způsoby placení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tržní hospodářství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ekonomika, tržní mechanismus, prodejní cena……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hospodaření domácnosti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potřeby domácnosti, majetek, rozpočet, reklamace…. 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finanční produkty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úvěry, ručitel, exekuce….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další formy spoření a investic</a:t>
            </a:r>
          </a:p>
          <a:p>
            <a:pPr marL="914400" lvl="2" indent="0">
              <a:buNone/>
            </a:pPr>
            <a:r>
              <a:rPr lang="cs-CZ" dirty="0"/>
              <a:t>	</a:t>
            </a:r>
            <a:r>
              <a:rPr lang="cs-CZ" dirty="0" smtClean="0"/>
              <a:t>spořící účet, termínovaný vklad, stavební spoření, pojištění, investice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27126" y="187554"/>
            <a:ext cx="2711794" cy="428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333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Rozumimefinancim.cz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Projekt České rady dětí a mládeže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Celý název projektu:</a:t>
            </a:r>
          </a:p>
          <a:p>
            <a:pPr>
              <a:buNone/>
            </a:pPr>
            <a:r>
              <a:rPr lang="cs-CZ" dirty="0" smtClean="0"/>
              <a:t>"Příprava a pilotáž vzdělávacích programů (včetně metodik) pro děti a mládež zaměřených na rozvoj metod vzdělávání v oblasti rozvoje klíčových kompetencí ve volnočasových aktivitách: Implementace standardů finanční gramotnosti v neformálním vzdělávání."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Vzdělávat děti a žáky mimořádně nadané podílející se na činnosti členských sdružení ČRDM vhodnými nástroji pro rozvoj jejich klíčových kompetencí v oblasti finanční gramotnosti.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Vzdělávat pracovníky organizací působících v oblasti vzdělávání nebo asistenčních služeb a v oblasti volného času dětí a mládeže v problematice finanční gramotnosti pomocí metodických publikací a nabídky kvalitních vzdělávacích materiálů.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4127"/>
          </a:xfrm>
        </p:spPr>
        <p:txBody>
          <a:bodyPr/>
          <a:lstStyle/>
          <a:p>
            <a:r>
              <a:rPr lang="cs-CZ" dirty="0" smtClean="0"/>
              <a:t>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4184"/>
            <a:ext cx="10515600" cy="493277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3000" b="1" u="sng" dirty="0" smtClean="0"/>
              <a:t>Pustý ostrov</a:t>
            </a:r>
          </a:p>
          <a:p>
            <a:pPr>
              <a:buNone/>
            </a:pPr>
            <a:r>
              <a:rPr lang="cs-CZ" b="1" dirty="0" smtClean="0"/>
              <a:t>Cíl:</a:t>
            </a:r>
            <a:r>
              <a:rPr lang="cs-CZ" dirty="0" smtClean="0"/>
              <a:t> hráči si zkouší výběr z široké nabídky s ohledem na omezení a potřeby</a:t>
            </a:r>
          </a:p>
          <a:p>
            <a:pPr>
              <a:buNone/>
            </a:pPr>
            <a:r>
              <a:rPr lang="cs-CZ" b="1" dirty="0" smtClean="0"/>
              <a:t>Popis aktivity: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Hráči si představí, že následující měsíc stráví na pustém ostrově a mají možnost vzít si pouze pět věcí. Věcí se myslí jedna věc, která se dá vložit do batohu, nejde o krabičku nebo věc, do které se vkládají další věci. Tyto věci si každý napíše a na závěr porovná s ostatními. Co se stane nejžádanějším a co naopak nejoriginálnějším nápadem?</a:t>
            </a:r>
          </a:p>
          <a:p>
            <a:pPr>
              <a:buNone/>
            </a:pPr>
            <a:r>
              <a:rPr lang="cs-CZ" b="1" dirty="0" smtClean="0"/>
              <a:t>Potřebný čas:</a:t>
            </a:r>
            <a:r>
              <a:rPr lang="cs-CZ" dirty="0" smtClean="0"/>
              <a:t> asi 20 minut</a:t>
            </a:r>
          </a:p>
          <a:p>
            <a:pPr>
              <a:buNone/>
            </a:pPr>
            <a:r>
              <a:rPr lang="cs-CZ" b="1" dirty="0" smtClean="0"/>
              <a:t>Doporučený věk:</a:t>
            </a: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Potřebné pomůcky:</a:t>
            </a:r>
            <a:r>
              <a:rPr lang="cs-CZ" dirty="0" smtClean="0"/>
              <a:t>nic, pro větší komfort tužka a papír na zapisování věcí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94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49705"/>
            <a:ext cx="10515600" cy="57272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000" b="1" u="sng" dirty="0" smtClean="0"/>
              <a:t>Rodinný rozpočet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	Sestavte měsíční rozpočet rodiny </a:t>
            </a:r>
            <a:r>
              <a:rPr lang="cs-CZ" b="1" dirty="0" smtClean="0"/>
              <a:t>Mladých (tabulka příjmů </a:t>
            </a:r>
            <a:r>
              <a:rPr lang="cs-CZ" b="1" smtClean="0"/>
              <a:t>a výdajů) </a:t>
            </a:r>
            <a:r>
              <a:rPr lang="cs-CZ" b="1" dirty="0" smtClean="0"/>
              <a:t>a zodpovězte </a:t>
            </a:r>
            <a:r>
              <a:rPr lang="cs-CZ" b="1" smtClean="0"/>
              <a:t>na </a:t>
            </a:r>
            <a:r>
              <a:rPr lang="cs-CZ" b="1" smtClean="0"/>
              <a:t>otázky. </a:t>
            </a:r>
            <a:r>
              <a:rPr lang="cs-CZ" b="1" dirty="0" smtClean="0"/>
              <a:t>Pozor na některé položky.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		Paní Mladá pracuje jako učitelka na střední škole. Její výdělek činní 24 000 Kč. Pan Mladý již několik let podniká, každý měsíc tedy jeho příjmy kolísají. V průměru si vydělá asi 45 000 Kč. </a:t>
            </a:r>
          </a:p>
          <a:p>
            <a:pPr>
              <a:buNone/>
            </a:pPr>
            <a:r>
              <a:rPr lang="cs-CZ" dirty="0" smtClean="0"/>
              <a:t>		Dohromady platí hypotéku za dům měsíčně 15 000 Kč. Jiné závazky rodina nemá. Za služby jako je elektřina, plyn, voda platí měsíční zálohu dohromady 4 000 Kč. Pan Mladý jezdí do práce autem, měsíční náklady (benzin, pojištění) činí 7 000 Kč a paní Mladá jezdí s ním. Paní Mladá dále spočítala, že za měsíc utratí celkem 6 000 Kč za jídlo nakoupené v obchodě, 3 000 Kč za jídlo pana Mladého a 2 000 Kč za své jídlo v jídelně ve škole. </a:t>
            </a:r>
          </a:p>
          <a:p>
            <a:pPr>
              <a:buNone/>
            </a:pPr>
            <a:r>
              <a:rPr lang="cs-CZ" dirty="0" smtClean="0"/>
              <a:t>		Pan Mladý a paní Mladá vychovávají svého syna, Adama. Paní Mladá spočítala, že za jídlo, oblečení, doučování, školní potřeby a kapesné celkem vynaloží 10 000 Kč za měsíc. Adam má také věrného kamaráda – </a:t>
            </a:r>
            <a:r>
              <a:rPr lang="cs-CZ" dirty="0" err="1" smtClean="0"/>
              <a:t>labradora</a:t>
            </a:r>
            <a:r>
              <a:rPr lang="cs-CZ" dirty="0" smtClean="0"/>
              <a:t> </a:t>
            </a:r>
            <a:r>
              <a:rPr lang="cs-CZ" dirty="0" err="1" smtClean="0"/>
              <a:t>Jimmyho</a:t>
            </a:r>
            <a:r>
              <a:rPr lang="cs-CZ" dirty="0" smtClean="0"/>
              <a:t>, jehož krmení a péče stojí měsíčně rodinu 1 500 Kč. </a:t>
            </a:r>
          </a:p>
          <a:p>
            <a:pPr>
              <a:buNone/>
            </a:pPr>
            <a:r>
              <a:rPr lang="cs-CZ" dirty="0" smtClean="0"/>
              <a:t>		Pan Mladý rád hraje tenis s přáteli, permanentka jej stála 2 000 Kč na 10 měsíců. Paní Mladá zase chodí na aerobik, kde zaplatí 1 080 Kč za rok a jednou za měsíc si zajde ke kadeřníkovi a na manikúru (1 000 Kč). Adam chodí na kroužek angličtiny, který přijde na 300 Kč za týden. Rodina (pan Mladý) každý měsíc ukládá 10 000 Kč na spořicí účet v bance jako rezervu na nečekané výdaje, kde navíc získá 500 Kč jako připsaný (debetní) úrok. </a:t>
            </a:r>
            <a:endParaRPr lang="cs-CZ" b="1" u="sng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43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9410"/>
            <a:ext cx="10515600" cy="52775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i="1" dirty="0" smtClean="0"/>
              <a:t>Otázky: </a:t>
            </a:r>
          </a:p>
          <a:p>
            <a:pPr>
              <a:buNone/>
            </a:pPr>
            <a:r>
              <a:rPr lang="cs-CZ" dirty="0" smtClean="0"/>
              <a:t>1. Na jaký účel byste použili zbylé finanční prostředky? </a:t>
            </a:r>
          </a:p>
          <a:p>
            <a:pPr>
              <a:buNone/>
            </a:pPr>
            <a:r>
              <a:rPr lang="cs-CZ" dirty="0" smtClean="0"/>
              <a:t>2. Jak by se změnil rodinný rozpočet, kdyby tento měsíc paní Mladá zorganizovala dovolenou v Egyptě pro celou rodinu v průběhu jarních prázdnin za celkem 40 000 Kč? </a:t>
            </a:r>
          </a:p>
          <a:p>
            <a:pPr>
              <a:buNone/>
            </a:pPr>
            <a:r>
              <a:rPr lang="cs-CZ" dirty="0" smtClean="0"/>
              <a:t>3. Jak se mění výše výdajů (nákladů) na děti s jejich věkem. Uvažujte tato období: batole, předškolní věk, školák, střední škola, vysoká škola, osamostatnění. </a:t>
            </a:r>
          </a:p>
          <a:p>
            <a:pPr>
              <a:buNone/>
            </a:pPr>
            <a:r>
              <a:rPr lang="pl-PL" dirty="0" smtClean="0"/>
              <a:t>4. Co znamená pojem „životní úroveň“? </a:t>
            </a:r>
          </a:p>
          <a:p>
            <a:pPr>
              <a:buNone/>
            </a:pPr>
            <a:r>
              <a:rPr lang="cs-CZ" dirty="0" smtClean="0"/>
              <a:t>5. Jaký je tedy rozdíl mezi osobním rozpočtem a rodinným rozpočtem (viz též pracovní list č. 1).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NAVRÁTILOVÁ.P, </a:t>
            </a:r>
            <a:r>
              <a:rPr lang="cs-CZ" i="1" dirty="0" smtClean="0"/>
              <a:t>Finanční gramotnost, učebnice učitele, </a:t>
            </a:r>
            <a:r>
              <a:rPr lang="cs-CZ" dirty="0" smtClean="0"/>
              <a:t>2. vydání. Kralice na Hané: </a:t>
            </a:r>
            <a:r>
              <a:rPr lang="cs-CZ" dirty="0" err="1" smtClean="0"/>
              <a:t>Computer</a:t>
            </a:r>
            <a:r>
              <a:rPr lang="cs-CZ" dirty="0" smtClean="0"/>
              <a:t> Media, 2013. ISBN 978-80-7402-151-0.</a:t>
            </a:r>
          </a:p>
          <a:p>
            <a:r>
              <a:rPr lang="cs-CZ" dirty="0" err="1" smtClean="0"/>
              <a:t>Financnigramotnostdoskol.cz</a:t>
            </a:r>
            <a:endParaRPr lang="cs-CZ" dirty="0" smtClean="0"/>
          </a:p>
          <a:p>
            <a:r>
              <a:rPr lang="cs-CZ" dirty="0" err="1" smtClean="0"/>
              <a:t>Rozumimefinancim.cz</a:t>
            </a:r>
            <a:endParaRPr lang="cs-CZ" dirty="0" smtClean="0"/>
          </a:p>
          <a:p>
            <a:r>
              <a:rPr lang="cs-CZ" dirty="0" smtClean="0"/>
              <a:t>KŘENKOVÁ. H a kol. </a:t>
            </a:r>
            <a:r>
              <a:rPr lang="cs-CZ" i="1" dirty="0" smtClean="0"/>
              <a:t>Rozumíme financím I., hry a návody pro 11-15 leté,</a:t>
            </a:r>
            <a:r>
              <a:rPr lang="en-US" i="1" dirty="0" smtClean="0"/>
              <a:t>[online]</a:t>
            </a:r>
            <a:r>
              <a:rPr lang="cs-CZ" i="1" dirty="0" smtClean="0"/>
              <a:t> </a:t>
            </a:r>
            <a:r>
              <a:rPr lang="cs-CZ" dirty="0" smtClean="0"/>
              <a:t>1. vydání. Praha: Junák- svaz skautů </a:t>
            </a:r>
            <a:r>
              <a:rPr lang="cs-CZ" dirty="0"/>
              <a:t>a</a:t>
            </a:r>
            <a:r>
              <a:rPr lang="cs-CZ" dirty="0" smtClean="0"/>
              <a:t> skautek ČR, 2011. dostupné z: </a:t>
            </a:r>
            <a:r>
              <a:rPr lang="cs-CZ" dirty="0" smtClean="0">
                <a:hlinkClick r:id="rId2"/>
              </a:rPr>
              <a:t>http://casopisy.skauting.cz/download/FG_ZS.pdf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77032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9430"/>
            <a:ext cx="10515600" cy="53075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000" dirty="0" smtClean="0"/>
              <a:t>	Finanční gramotnost je soubor znalostí, dovedností a hodnotových postojů občana nezbytných k tomu, aby finančně zabezpečil sebe, svoji rodinu v současné společnosti a aktivně vystupoval na trhu finančních produktů a služeb.</a:t>
            </a:r>
            <a:endParaRPr lang="cs-CZ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9430"/>
            <a:ext cx="10515600" cy="53075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Podstata FG</a:t>
            </a:r>
          </a:p>
          <a:p>
            <a:r>
              <a:rPr lang="cs-CZ" dirty="0" smtClean="0"/>
              <a:t>Potřebnost finančního vzdělávání se opírá o vládní strategii, konkrétně o Národní strategii finančního vzdělávání. </a:t>
            </a:r>
          </a:p>
          <a:p>
            <a:r>
              <a:rPr lang="cs-CZ" dirty="0" smtClean="0"/>
              <a:t>Dva pilíře</a:t>
            </a:r>
          </a:p>
          <a:p>
            <a:pPr lvl="1"/>
            <a:r>
              <a:rPr lang="cs-CZ" sz="2800" dirty="0" smtClean="0"/>
              <a:t>Vzdělávání žáků na základních a středních školách</a:t>
            </a:r>
          </a:p>
          <a:p>
            <a:pPr lvl="1"/>
            <a:r>
              <a:rPr lang="cs-CZ" sz="2800" dirty="0" smtClean="0"/>
              <a:t>Vzdělávání dospělých</a:t>
            </a:r>
          </a:p>
          <a:p>
            <a:r>
              <a:rPr lang="cs-CZ" dirty="0" smtClean="0"/>
              <a:t>Povinnost začlenit finanční gramotnost do výuky na ZŠ  upravuje aktuální RVP ZV platný od 1.9.2013 kde je v rámci 2. stupně zařazena do vzdělávacího oboru Výchova k občanství- Člověk, stát a hospodářství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dgm="http://schemas.openxmlformats.org/drawingml/2006/diagram" xmlns:dsp="http://schemas.microsoft.com/office/drawing/2008/diagram"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419219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228600" lvl="1">
              <a:spcBef>
                <a:spcPts val="1000"/>
              </a:spcBef>
              <a:buNone/>
            </a:pPr>
            <a:endParaRPr lang="cs-CZ" sz="2800" dirty="0" smtClean="0"/>
          </a:p>
          <a:p>
            <a:pPr marL="228600" lvl="1">
              <a:spcBef>
                <a:spcPts val="1000"/>
              </a:spcBef>
            </a:pPr>
            <a:r>
              <a:rPr lang="cs-CZ" sz="2800" dirty="0" smtClean="0"/>
              <a:t>Finanční gramotnost zahrnuje 3 složky:</a:t>
            </a:r>
          </a:p>
          <a:p>
            <a:pPr marL="685800" lvl="2">
              <a:spcBef>
                <a:spcPts val="1000"/>
              </a:spcBef>
            </a:pPr>
            <a:r>
              <a:rPr lang="cs-CZ" sz="2800" dirty="0" smtClean="0"/>
              <a:t>Peněžní gramotnost- transakce s hotovostními a bezhotovostními penězi</a:t>
            </a:r>
          </a:p>
          <a:p>
            <a:pPr marL="685800" lvl="2">
              <a:spcBef>
                <a:spcPts val="1000"/>
              </a:spcBef>
            </a:pPr>
            <a:endParaRPr lang="cs-CZ" sz="2800" dirty="0" smtClean="0"/>
          </a:p>
          <a:p>
            <a:pPr marL="685800" lvl="2">
              <a:spcBef>
                <a:spcPts val="1000"/>
              </a:spcBef>
            </a:pPr>
            <a:r>
              <a:rPr lang="cs-CZ" sz="2800" dirty="0" smtClean="0"/>
              <a:t>Cenovou gramotnost- porozumění cenovým mechanismům</a:t>
            </a:r>
          </a:p>
          <a:p>
            <a:pPr marL="685800" lvl="2">
              <a:spcBef>
                <a:spcPts val="1000"/>
              </a:spcBef>
            </a:pPr>
            <a:endParaRPr lang="cs-CZ" sz="2800" dirty="0" smtClean="0"/>
          </a:p>
          <a:p>
            <a:pPr marL="685800" lvl="2">
              <a:spcBef>
                <a:spcPts val="1000"/>
              </a:spcBef>
            </a:pPr>
            <a:r>
              <a:rPr lang="cs-CZ" sz="2800" dirty="0" smtClean="0"/>
              <a:t>Rozpočtovou gramotnost- správa osobního rozpočtu a zvládání životních situací z finančního hlediska</a:t>
            </a:r>
          </a:p>
          <a:p>
            <a:pPr marL="685800" lvl="2">
              <a:spcBef>
                <a:spcPts val="1000"/>
              </a:spcBef>
            </a:pPr>
            <a:endParaRPr lang="cs-CZ" dirty="0" smtClean="0"/>
          </a:p>
          <a:p>
            <a:pPr marL="685800" lvl="2">
              <a:spcBef>
                <a:spcPts val="1000"/>
              </a:spcBef>
            </a:pPr>
            <a:endParaRPr lang="cs-CZ" dirty="0"/>
          </a:p>
          <a:p>
            <a:pPr marL="457200" lvl="2" indent="0">
              <a:spcBef>
                <a:spcPts val="1000"/>
              </a:spcBef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6368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8840" y="479643"/>
            <a:ext cx="10524960" cy="5697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Je třeba dbát na:</a:t>
            </a:r>
            <a:endParaRPr dirty="0"/>
          </a:p>
          <a:p>
            <a:pPr marL="0" indent="0"/>
            <a:r>
              <a:rPr lang="cs-CZ" dirty="0" smtClean="0"/>
              <a:t>Odbornost výuky</a:t>
            </a:r>
          </a:p>
          <a:p>
            <a:pPr lvl="1">
              <a:buNone/>
            </a:pPr>
            <a:r>
              <a:rPr lang="cs-CZ" sz="2800" dirty="0" smtClean="0"/>
              <a:t>	Žák by si měl osvojit odborné pojmy. Vyučující by měl používat správně odborné názvosloví a terminologii, ale také by měl používat výrazivo v přiměřeném rozsahu cílové skupině žáků.</a:t>
            </a:r>
          </a:p>
          <a:p>
            <a:endParaRPr lang="cs-CZ" dirty="0"/>
          </a:p>
          <a:p>
            <a:r>
              <a:rPr lang="cs-CZ" dirty="0" smtClean="0"/>
              <a:t>Kritické myšlení</a:t>
            </a:r>
          </a:p>
          <a:p>
            <a:pPr lvl="1">
              <a:buNone/>
            </a:pPr>
            <a:r>
              <a:rPr lang="cs-CZ" sz="2800" dirty="0" smtClean="0"/>
              <a:t>	Cílem není jen aby vyučující vysvětloval, ale žák sám by měl vyvíjet aktivitu spojenou s vyhledáváním informací, jejich posuzováním, tříděním, zhodnocením a výběrem těch podstatných.</a:t>
            </a:r>
            <a:endParaRPr lang="cs-CZ" sz="2800" dirty="0"/>
          </a:p>
        </p:txBody>
      </p:sp>
    </p:spTree>
    <p:extLst>
      <p:ext uri="{BB962C8B-B14F-4D97-AF65-F5344CB8AC3E}">
        <p14:creationId xmlns:dgm="http://schemas.openxmlformats.org/drawingml/2006/diagram" xmlns:dsp="http://schemas.microsoft.com/office/drawing/2008/diagram"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326291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8840" y="878205"/>
            <a:ext cx="10524960" cy="5298758"/>
          </a:xfrm>
        </p:spPr>
        <p:txBody>
          <a:bodyPr/>
          <a:lstStyle/>
          <a:p>
            <a:r>
              <a:rPr lang="cs-CZ" sz="3200" dirty="0" smtClean="0"/>
              <a:t>I když je ve FG věnována celá kapitola ( hospodaření domácnosti) rodině a jejímu hospodaření, ve výuce nikdy nepracujeme s konkrétními osobními daty žáků. Nenarušíme tak bezpečné prostředí ve finanční výchově. Žáci si tak mohou osvojit práci s citlivými daty, což je vhodný model pro jejich další život.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dgm="http://schemas.openxmlformats.org/drawingml/2006/diagram" xmlns:dsp="http://schemas.microsoft.com/office/drawing/2008/diagram"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270391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Výuka FG je vhodná pro aplikaci nových moderních metod výuky, které žáci jistě ocení. Je však potřeba počítat s delší a náročnější přípravou. Někdy je také vyžadováno umění improvizace.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u="sng" dirty="0" smtClean="0"/>
              <a:t>Přínosy moderní výuky</a:t>
            </a:r>
          </a:p>
          <a:p>
            <a:pPr lvl="2"/>
            <a:r>
              <a:rPr lang="cs-CZ" sz="2800" dirty="0" smtClean="0"/>
              <a:t>Větší radost z učení</a:t>
            </a:r>
          </a:p>
          <a:p>
            <a:pPr lvl="2"/>
            <a:r>
              <a:rPr lang="cs-CZ" sz="2800" dirty="0" smtClean="0"/>
              <a:t>Jednodušší zapamatování učiva</a:t>
            </a:r>
          </a:p>
          <a:p>
            <a:pPr lvl="2"/>
            <a:r>
              <a:rPr lang="cs-CZ" sz="2800" dirty="0" smtClean="0"/>
              <a:t>Zvýšená interaktivita v hodinách</a:t>
            </a:r>
          </a:p>
          <a:p>
            <a:pPr lvl="2"/>
            <a:r>
              <a:rPr lang="cs-CZ" sz="2800" dirty="0" smtClean="0"/>
              <a:t>Praktické vyzkoušení probírané látky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978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metody ve výuce FG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Diskuze- možnost žáky rozdělit do skupin obhajující určitý názor, nebo se jedná o diskuzi s vyučujícím. Nutná příprava žáků na diskuzi, najít si argumenty a podklady pro svá tvrzení.</a:t>
            </a:r>
          </a:p>
          <a:p>
            <a:r>
              <a:rPr lang="cs-CZ" dirty="0" smtClean="0"/>
              <a:t>Diskuzní hry- komunikace, vyjednávání a dosahování souhlasu, formulace názoru a pocitu, naslouchání a empatie. Slouží k formování hodnot a postojů, zamýšlení se nad novými problémy. Je nutné stanovit pravidla diskuze a sledovat její průběh.</a:t>
            </a:r>
          </a:p>
          <a:p>
            <a:r>
              <a:rPr lang="cs-CZ" dirty="0" smtClean="0"/>
              <a:t>Audiovizuální přednášky- náročnější témata. Názorné ukázky, je možné sestavit i prezentaci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8640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36605"/>
            <a:ext cx="10515600" cy="574035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Vyhledávání informací v médiích- dnes důležitá metoda, je však nutné upozornit na věrohodnost některých stránek. (Česká národní banka, publicistické pořady České televize apod.)</a:t>
            </a:r>
          </a:p>
          <a:p>
            <a:r>
              <a:rPr lang="cs-CZ" dirty="0" smtClean="0"/>
              <a:t>Využívání informačních a komunikačních technologií</a:t>
            </a:r>
          </a:p>
          <a:p>
            <a:r>
              <a:rPr lang="cs-CZ" dirty="0" smtClean="0"/>
              <a:t>Práce ve skupinách s následnou prezentací</a:t>
            </a:r>
          </a:p>
          <a:p>
            <a:r>
              <a:rPr lang="cs-CZ" dirty="0" smtClean="0"/>
              <a:t>Přednášky odborníků z praxe</a:t>
            </a:r>
          </a:p>
          <a:p>
            <a:r>
              <a:rPr lang="cs-CZ" dirty="0" smtClean="0"/>
              <a:t>Hraní rolí, inscenační metody- procvičení rétorické schopnosti a neverbální komunikaci, odstranění ostychu. Hry na cca 15 min.</a:t>
            </a:r>
          </a:p>
          <a:p>
            <a:r>
              <a:rPr lang="cs-CZ" dirty="0" err="1" smtClean="0"/>
              <a:t>Ice</a:t>
            </a:r>
            <a:r>
              <a:rPr lang="cs-CZ" dirty="0" smtClean="0"/>
              <a:t> </a:t>
            </a:r>
            <a:r>
              <a:rPr lang="cs-CZ" dirty="0" err="1" smtClean="0"/>
              <a:t>breaker</a:t>
            </a:r>
            <a:r>
              <a:rPr lang="cs-CZ" dirty="0" smtClean="0"/>
              <a:t>, </a:t>
            </a:r>
            <a:r>
              <a:rPr lang="cs-CZ" dirty="0" err="1" smtClean="0"/>
              <a:t>warm</a:t>
            </a:r>
            <a:r>
              <a:rPr lang="cs-CZ" dirty="0" smtClean="0"/>
              <a:t>-up</a:t>
            </a:r>
          </a:p>
          <a:p>
            <a:r>
              <a:rPr lang="cs-CZ" dirty="0"/>
              <a:t>Myšlenková mapa- graficky uspořádaný text doplněný obrázky s vyznačením souvislostí.</a:t>
            </a:r>
          </a:p>
          <a:p>
            <a:r>
              <a:rPr lang="cs-CZ" dirty="0"/>
              <a:t>Brainstorming</a:t>
            </a:r>
          </a:p>
          <a:p>
            <a:r>
              <a:rPr lang="cs-CZ" dirty="0" smtClean="0"/>
              <a:t>Kvízy </a:t>
            </a:r>
            <a:r>
              <a:rPr lang="cs-CZ" dirty="0"/>
              <a:t>a doplňovačky</a:t>
            </a:r>
          </a:p>
          <a:p>
            <a:r>
              <a:rPr lang="cs-CZ" dirty="0"/>
              <a:t>Projektové vyučování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116269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728</Words>
  <Application>Microsoft Office PowerPoint</Application>
  <PresentationFormat>Vlastní</PresentationFormat>
  <Paragraphs>121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Office</vt:lpstr>
      <vt:lpstr>Finanční gramotnost</vt:lpstr>
      <vt:lpstr> </vt:lpstr>
      <vt:lpstr> </vt:lpstr>
      <vt:lpstr> </vt:lpstr>
      <vt:lpstr> </vt:lpstr>
      <vt:lpstr> </vt:lpstr>
      <vt:lpstr>Metody práce</vt:lpstr>
      <vt:lpstr>Moderní metody ve výuce FG</vt:lpstr>
      <vt:lpstr> </vt:lpstr>
      <vt:lpstr>Projekt Finanční gramotnost do škol</vt:lpstr>
      <vt:lpstr>Smysl projektu</vt:lpstr>
      <vt:lpstr> </vt:lpstr>
      <vt:lpstr>Rozumimefinancim.cz</vt:lpstr>
      <vt:lpstr>Cíle projektu</vt:lpstr>
      <vt:lpstr>aktivity</vt:lpstr>
      <vt:lpstr> </vt:lpstr>
      <vt:lpstr> </vt:lpstr>
      <vt:lpstr>literatura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</dc:title>
  <dc:creator>Linda Skalníková</dc:creator>
  <cp:lastModifiedBy>Linda</cp:lastModifiedBy>
  <cp:revision>25</cp:revision>
  <dcterms:created xsi:type="dcterms:W3CDTF">2014-10-29T14:27:56Z</dcterms:created>
  <dcterms:modified xsi:type="dcterms:W3CDTF">2014-11-22T09:15:49Z</dcterms:modified>
</cp:coreProperties>
</file>