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9" r:id="rId1"/>
  </p:sldMasterIdLst>
  <p:notesMasterIdLst>
    <p:notesMasterId r:id="rId19"/>
  </p:notesMasterIdLst>
  <p:sldIdLst>
    <p:sldId id="256" r:id="rId2"/>
    <p:sldId id="271" r:id="rId3"/>
    <p:sldId id="272" r:id="rId4"/>
    <p:sldId id="257" r:id="rId5"/>
    <p:sldId id="264" r:id="rId6"/>
    <p:sldId id="263" r:id="rId7"/>
    <p:sldId id="258" r:id="rId8"/>
    <p:sldId id="260" r:id="rId9"/>
    <p:sldId id="265" r:id="rId10"/>
    <p:sldId id="270" r:id="rId11"/>
    <p:sldId id="261" r:id="rId12"/>
    <p:sldId id="262" r:id="rId13"/>
    <p:sldId id="266" r:id="rId14"/>
    <p:sldId id="267" r:id="rId15"/>
    <p:sldId id="268" r:id="rId16"/>
    <p:sldId id="273" r:id="rId17"/>
    <p:sldId id="269" r:id="rId18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597BE-1539-4BE6-8B88-D3E61D048CCE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328F0-CC9A-41AF-A0EF-F9EDD2F42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606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F6256-B5EE-49E2-8C49-A60012A79FE4}" type="datetime1">
              <a:rPr lang="cs-CZ" smtClean="0"/>
              <a:t>3.11.2014</a:t>
            </a:fld>
            <a:endParaRPr lang="cs-CZ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75426B-8B78-4D95-B91F-1AA147289B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65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F6501-E8B9-4882-82C0-6F482D43C0F8}" type="datetime1">
              <a:rPr lang="cs-CZ" smtClean="0"/>
              <a:t>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9BE8B-682E-479B-827D-79327E32F6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49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>
                <a:solidFill>
                  <a:srgbClr val="C0E474"/>
                </a:solidFill>
                <a:latin typeface="Arial" charset="0"/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>
                <a:solidFill>
                  <a:srgbClr val="C0E474"/>
                </a:solidFill>
                <a:latin typeface="Arial" charset="0"/>
              </a:rPr>
              <a:t>”</a:t>
            </a:r>
            <a:endParaRPr lang="en-US">
              <a:solidFill>
                <a:srgbClr val="C0E474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85000-EE60-4F50-9595-7751DC0FDA0F}" type="datetime1">
              <a:rPr lang="cs-CZ" smtClean="0"/>
              <a:t>3.11.2014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204C20-8438-4D06-927B-B59B5EEBC6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48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E721-C581-4542-8A6B-43F9E1C12B48}" type="datetime1">
              <a:rPr lang="cs-CZ" smtClean="0"/>
              <a:t>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5B18C-1BFA-4D2B-8455-FA79162F66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07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>
                <a:solidFill>
                  <a:srgbClr val="C0E474"/>
                </a:solidFill>
                <a:latin typeface="Arial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>
                <a:solidFill>
                  <a:srgbClr val="C0E474"/>
                </a:solidFill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9BF8E-11E6-4418-B21B-AC6185D7DF2A}" type="datetime1">
              <a:rPr lang="cs-CZ" smtClean="0"/>
              <a:t>3.11.2014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E0C8CC-EA69-4BF9-9951-E29FE64FD0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204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78E89-BB5F-451B-BC22-BF91391B3690}" type="datetime1">
              <a:rPr lang="cs-CZ" smtClean="0"/>
              <a:t>3.11.2014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25624-1E26-4C48-B373-3D350E097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502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82D9-6825-4915-BF3F-E45D140DC847}" type="datetime1">
              <a:rPr lang="cs-CZ" smtClean="0"/>
              <a:t>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0261-AF2C-497A-90B3-FDE0B1D86F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815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F44E3-23F8-4295-8767-1347EFEFAFBD}" type="datetime1">
              <a:rPr lang="cs-CZ" smtClean="0"/>
              <a:t>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3E006-9A67-424A-A0FA-555734D79F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1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00633-EA84-4530-9DD1-80DFD5E580B7}" type="datetime1">
              <a:rPr lang="cs-CZ" smtClean="0"/>
              <a:t>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14C19-6456-4CDE-A375-83CC2280E7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76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1DF60-DB6E-454A-8F20-299BD9D246D5}" type="datetime1">
              <a:rPr lang="cs-CZ" smtClean="0"/>
              <a:t>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D1041-B4C0-42CD-A732-DA11960182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34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2C315-E822-4510-AC68-399CE2EFD384}" type="datetime1">
              <a:rPr lang="cs-CZ" smtClean="0"/>
              <a:t>3.11.2014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78B56-BEFA-4085-93A6-B164884DC3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76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1B5BD-816E-4204-9AED-23888AA93A25}" type="datetime1">
              <a:rPr lang="cs-CZ" smtClean="0"/>
              <a:t>3.11.2014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C24D9-65D7-43F9-9992-7A7DE09E79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59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CAF89-6466-469F-9CCD-F766B4CD6991}" type="datetime1">
              <a:rPr lang="cs-CZ" smtClean="0"/>
              <a:t>3.11.2014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9F252-DC2F-4C8E-9647-C672D3C476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43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24521-5126-4154-82FD-6AF1186A791D}" type="datetime1">
              <a:rPr lang="cs-CZ" smtClean="0"/>
              <a:t>3.11.2014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0FCE0-7844-471C-B178-F4EEE7C69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46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67B4-09A0-4BFF-83B3-1F9B6AEF8BF0}" type="datetime1">
              <a:rPr lang="cs-CZ" smtClean="0"/>
              <a:t>3.11.2014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58205-102F-4748-8677-F11F87115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20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27369-D57E-451C-8BF4-1C4DCC0B4ADF}" type="datetime1">
              <a:rPr lang="cs-CZ" smtClean="0"/>
              <a:t>3.11.2014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417DC-0D8C-4F75-A5FF-0A6B1E6276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87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6473EE-9317-4D2C-A35B-6196C8C9E9B6}" type="datetime1">
              <a:rPr lang="cs-CZ" smtClean="0"/>
              <a:t>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1E71B5-E818-416F-867F-D8AA492A78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32" r:id="rId11"/>
    <p:sldLayoutId id="2147483827" r:id="rId12"/>
    <p:sldLayoutId id="2147483833" r:id="rId13"/>
    <p:sldLayoutId id="2147483828" r:id="rId14"/>
    <p:sldLayoutId id="2147483829" r:id="rId15"/>
    <p:sldLayoutId id="2147483830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uppraha.cz/wp-content/uploads/2011/11/Financni_gramotnost_ve_vyuce_definitivni.pdf" TargetMode="External"/><Relationship Id="rId2" Type="http://schemas.openxmlformats.org/officeDocument/2006/relationships/hyperlink" Target="http://digifolio.rvp.cz/view/view.php?id=293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ozumimepenezum.cz/" TargetMode="External"/><Relationship Id="rId4" Type="http://schemas.openxmlformats.org/officeDocument/2006/relationships/hyperlink" Target="http://www.ceskatelevize.cz/porady/10213556322-krotitele-dluhu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uppraha.cz/wp-content/uploads/2011/11/Financni_gramotnost_ve_vyuce_definitivni.pdf" TargetMode="External"/><Relationship Id="rId2" Type="http://schemas.openxmlformats.org/officeDocument/2006/relationships/hyperlink" Target="http://digifolio.rvp.cz/view/view.php?id=293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ozumimepenezum.cz/" TargetMode="External"/><Relationship Id="rId4" Type="http://schemas.openxmlformats.org/officeDocument/2006/relationships/hyperlink" Target="http://www.ceskatelevize.cz/porady/10213556322-krotitele-dluh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pPr eaLnBrk="1" hangingPunct="1"/>
            <a:r>
              <a:rPr lang="cs-CZ" altLang="cs-CZ" smtClean="0"/>
              <a:t>FINANČNÍ GRAMOTNOST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6538" y="4757738"/>
            <a:ext cx="7767637" cy="1096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/>
              <a:t>Kateřina Hošková, Veronika Maříková, </a:t>
            </a:r>
            <a:r>
              <a:rPr lang="cs-CZ" dirty="0"/>
              <a:t>M</a:t>
            </a:r>
            <a:r>
              <a:rPr lang="cs-CZ" dirty="0" smtClean="0"/>
              <a:t>artina Sedláčková</a:t>
            </a:r>
            <a:endParaRPr lang="cs-CZ" dirty="0"/>
          </a:p>
        </p:txBody>
      </p:sp>
    </p:spTree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Projekt „Rozumíme penězům“ - cíl</a:t>
            </a:r>
            <a:endParaRPr lang="en-US" altLang="cs-CZ" dirty="0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795094" y="2293449"/>
            <a:ext cx="8596312" cy="3881437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cs-CZ" altLang="cs-CZ" sz="2800" b="1" dirty="0" smtClean="0"/>
              <a:t>   „Cílem</a:t>
            </a:r>
            <a:r>
              <a:rPr lang="cs-CZ" altLang="cs-CZ" sz="2800" dirty="0" smtClean="0"/>
              <a:t> našeho projektu je vytvoření </a:t>
            </a:r>
            <a:r>
              <a:rPr lang="cs-CZ" altLang="cs-CZ" sz="2800" b="1" dirty="0" smtClean="0"/>
              <a:t>fiktivní domácnosti, </a:t>
            </a:r>
            <a:r>
              <a:rPr lang="cs-CZ" altLang="cs-CZ" sz="2800" dirty="0" smtClean="0"/>
              <a:t>kde se děti naučí hospodařit s     penězi a budou schopny použít nově získané vědomosti v praxi v reálném životě.“</a:t>
            </a:r>
            <a:endParaRPr lang="en-US" altLang="cs-CZ" sz="28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Hospodaření domácnosti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soubor aktivit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základ pro další práci s celým projektem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časová náročnost </a:t>
            </a:r>
          </a:p>
          <a:p>
            <a:pPr lvl="1" eaLnBrk="1" hangingPunct="1"/>
            <a:r>
              <a:rPr lang="cs-CZ" altLang="cs-CZ" dirty="0" smtClean="0"/>
              <a:t>odvíjí se od věku a znalostí žáků</a:t>
            </a:r>
          </a:p>
          <a:p>
            <a:pPr lvl="1" eaLnBrk="1" hangingPunct="1"/>
            <a:r>
              <a:rPr lang="cs-CZ" altLang="cs-CZ" dirty="0" smtClean="0"/>
              <a:t>záleží na zařazení finanční gramotnosti do výuky (projektový den, pravidelná výuka, v rámci </a:t>
            </a:r>
            <a:r>
              <a:rPr lang="cs-CZ" altLang="cs-CZ" dirty="0" err="1" smtClean="0"/>
              <a:t>VkO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smtClean="0"/>
              <a:t>pojmy – finanční gramotnost, domácnost, příjmy, výdaje, majetek</a:t>
            </a:r>
          </a:p>
          <a:p>
            <a:pPr lvl="1"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Hospodaření domácnosti - role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Vyber si barvu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5" name="Obdélník 4"/>
          <p:cNvSpPr/>
          <p:nvPr/>
        </p:nvSpPr>
        <p:spPr>
          <a:xfrm>
            <a:off x="1112838" y="2865438"/>
            <a:ext cx="2252662" cy="12350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443163" y="4575175"/>
            <a:ext cx="2252662" cy="123507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376863" y="4575175"/>
            <a:ext cx="2252662" cy="123507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684963" y="2873375"/>
            <a:ext cx="2252662" cy="12350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975100" y="2865438"/>
            <a:ext cx="2252663" cy="12350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Hospodaření domácnosti - seznámení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863" y="1651000"/>
            <a:ext cx="8596312" cy="45148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nejstarší mužská role v rodině (otec, dědeček), si najde ostatní členy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eznamte se se všemi členy ve vaší domácnosti – každý o sobě řekne věk, zaměstnání,…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ymyslete si příjmení vaší rodiny tak, aby v něm bylo něco, co vás bude pojit s penězi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Poznejte své sousedy!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přečti si informace o své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domácnosti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estav rozpočet – příjmy, výdaje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Hospodaření domácnosti - vizitka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77863" y="1651000"/>
            <a:ext cx="8596312" cy="4665663"/>
          </a:xfrm>
        </p:spPr>
        <p:txBody>
          <a:bodyPr/>
          <a:lstStyle/>
          <a:p>
            <a:pPr eaLnBrk="1" hangingPunct="1"/>
            <a:r>
              <a:rPr lang="cs-CZ" altLang="cs-CZ" smtClean="0"/>
              <a:t>přečti si informace k vizitce -</a:t>
            </a:r>
            <a:r>
              <a:rPr lang="en-US" altLang="cs-CZ" smtClean="0"/>
              <a:t>&gt;</a:t>
            </a:r>
            <a:r>
              <a:rPr lang="cs-CZ" altLang="cs-CZ" smtClean="0"/>
              <a:t> začni s jejím návrhem:</a:t>
            </a:r>
          </a:p>
          <a:p>
            <a:pPr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Jak se vaše modelová domácnost jmenuje?</a:t>
            </a:r>
          </a:p>
          <a:p>
            <a:pPr lvl="1" eaLnBrk="1" hangingPunct="1"/>
            <a:r>
              <a:rPr lang="cs-CZ" altLang="cs-CZ" smtClean="0"/>
              <a:t>Jaký je sociologický portrét vaší domácnosti? (hlediska: věk, vzdělání domácnosti – soužití více generací, úplná/ neúplná rodina, počet dětí, příbuzenské/ nepříbuzenské vazby)</a:t>
            </a:r>
          </a:p>
          <a:p>
            <a:pPr lvl="1" eaLnBrk="1" hangingPunct="1"/>
            <a:r>
              <a:rPr lang="cs-CZ" altLang="cs-CZ" smtClean="0"/>
              <a:t>Jak je vaše domácnost zajištěna ekonomicky?</a:t>
            </a:r>
          </a:p>
          <a:p>
            <a:pPr lvl="1" eaLnBrk="1" hangingPunct="1"/>
            <a:r>
              <a:rPr lang="cs-CZ" altLang="cs-CZ" smtClean="0"/>
              <a:t>Jaký je váš životní styl?</a:t>
            </a:r>
          </a:p>
          <a:p>
            <a:pPr lvl="1" eaLnBrk="1" hangingPunct="1"/>
            <a:r>
              <a:rPr lang="cs-CZ" altLang="cs-CZ" smtClean="0"/>
              <a:t>Co vás všechny spojuje?</a:t>
            </a:r>
          </a:p>
          <a:p>
            <a:pPr lvl="1" eaLnBrk="1" hangingPunct="1"/>
            <a:r>
              <a:rPr lang="cs-CZ" altLang="cs-CZ" smtClean="0"/>
              <a:t>Jak a kde trávíte volný čas?</a:t>
            </a:r>
          </a:p>
          <a:p>
            <a:pPr lvl="1" eaLnBrk="1" hangingPunct="1"/>
            <a:r>
              <a:rPr lang="cs-CZ" altLang="cs-CZ" smtClean="0"/>
              <a:t>Co plánujete? Co byste chtěli ve vaší domácnosti změnit?</a:t>
            </a:r>
          </a:p>
          <a:p>
            <a:pPr lvl="1" eaLnBrk="1" hangingPunct="1"/>
            <a:r>
              <a:rPr lang="cs-CZ" altLang="cs-CZ" smtClean="0"/>
              <a:t>Co děláte/chcete udělat pro splnění vašich plánů?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Hospodaření domácnosti -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6025" y="2735263"/>
            <a:ext cx="2446338" cy="7715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Představte se!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005263" y="3657600"/>
            <a:ext cx="1941512" cy="180975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http://digifolio.rvp.cz/view/view.php?id=2939</a:t>
            </a:r>
            <a:endParaRPr lang="cs-CZ" dirty="0"/>
          </a:p>
          <a:p>
            <a:r>
              <a:rPr lang="cs-CZ" dirty="0">
                <a:hlinkClick r:id="rId3"/>
              </a:rPr>
              <a:t>http://www.vuppraha.cz/wp-content/uploads/2011/11/Financni_gramotnost_ve_vyuce_definitivni.pdf</a:t>
            </a:r>
            <a:endParaRPr lang="cs-CZ" dirty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www.ceskatelevize.cz/porady/10213556322-krotitele-dluhu/</a:t>
            </a:r>
            <a:endParaRPr lang="cs-CZ" dirty="0">
              <a:hlinkClick r:id="rId4"/>
            </a:endParaRPr>
          </a:p>
          <a:p>
            <a:r>
              <a:rPr lang="cs-CZ" dirty="0">
                <a:hlinkClick r:id="rId5"/>
              </a:rPr>
              <a:t>http://www.rozumimepenezum.cz</a:t>
            </a:r>
            <a:r>
              <a:rPr lang="cs-CZ" dirty="0" smtClean="0">
                <a:hlinkClick r:id="rId5"/>
              </a:rPr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913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1733550" y="2514600"/>
            <a:ext cx="8596313" cy="1320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DĚKUJEME ZA </a:t>
            </a:r>
            <a:r>
              <a:rPr lang="cs-CZ" altLang="cs-CZ" dirty="0" smtClean="0"/>
              <a:t>POZORNOST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600" dirty="0" smtClean="0">
                <a:solidFill>
                  <a:schemeClr val="tx1"/>
                </a:solidFill>
              </a:rPr>
              <a:t>Máte-li zájem o pracovní listy k tématu Hospodaření domácností, zašlete mail na adresu:</a:t>
            </a:r>
            <a:br>
              <a:rPr lang="cs-CZ" altLang="cs-CZ" sz="1600" dirty="0" smtClean="0">
                <a:solidFill>
                  <a:schemeClr val="tx1"/>
                </a:solidFill>
              </a:rPr>
            </a:br>
            <a:r>
              <a:rPr lang="cs-CZ" altLang="cs-CZ" sz="1600" dirty="0" smtClean="0">
                <a:solidFill>
                  <a:schemeClr val="tx1"/>
                </a:solidFill>
              </a:rPr>
              <a:t>327270 @mail.muni.cz .</a:t>
            </a:r>
            <a:endParaRPr lang="cs-CZ" altLang="cs-CZ" sz="1600" dirty="0" smtClean="0">
              <a:solidFill>
                <a:schemeClr val="tx1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pojmu „finanční gramotnost“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Finanční gramotnost </a:t>
            </a:r>
            <a:r>
              <a:rPr lang="cs-CZ" dirty="0"/>
              <a:t>je soubor znalostí, dovedností a hodnotových postojů občana nezbytných k tomu, aby finančně zabezpečil sebe a svou rodinu v současné </a:t>
            </a:r>
            <a:r>
              <a:rPr lang="cs-CZ" dirty="0" smtClean="0"/>
              <a:t>společnosti a </a:t>
            </a:r>
            <a:r>
              <a:rPr lang="cs-CZ" dirty="0"/>
              <a:t>aktivně vystupoval na trhu finančních produktů a služeb. 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Finančně </a:t>
            </a:r>
            <a:r>
              <a:rPr lang="cs-CZ" b="1" dirty="0"/>
              <a:t>gramotný občan </a:t>
            </a:r>
            <a:r>
              <a:rPr lang="cs-CZ" dirty="0"/>
              <a:t>se orientuje v problematice peněz a cen a je schopen odpovědně spravovat </a:t>
            </a:r>
            <a:r>
              <a:rPr lang="cs-CZ" dirty="0" smtClean="0"/>
              <a:t>osobní/rodinný rozpočet</a:t>
            </a:r>
            <a:r>
              <a:rPr lang="cs-CZ" dirty="0"/>
              <a:t>, včetně správy finančních aktiv a finančních závazků s ohledem na měnící se životní situace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801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gramotnost </a:t>
            </a:r>
            <a:r>
              <a:rPr lang="cs-CZ" dirty="0" smtClean="0"/>
              <a:t>zahrnuje: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cs-CZ" b="1" dirty="0" smtClean="0"/>
              <a:t>Peněžní </a:t>
            </a:r>
            <a:r>
              <a:rPr lang="cs-CZ" b="1" dirty="0"/>
              <a:t>gramotnost </a:t>
            </a:r>
            <a:r>
              <a:rPr lang="cs-CZ" dirty="0"/>
              <a:t>představují kompetence nezbytné pro správu hotovostních a bezhotovostních peněz a transakcí s nimi a dále správu nástrojů k tomu určených (např. běžný účet, platební nástroje apod.).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Cenovou gramotnost </a:t>
            </a:r>
            <a:r>
              <a:rPr lang="cs-CZ" dirty="0"/>
              <a:t>představují kompetence nezbytné pro porozumění cenovým mechanismům a inflaci.</a:t>
            </a:r>
          </a:p>
          <a:p>
            <a:pPr>
              <a:buFont typeface="+mj-lt"/>
              <a:buAutoNum type="arabicPeriod"/>
            </a:pPr>
            <a:r>
              <a:rPr lang="cs-CZ" b="1" dirty="0"/>
              <a:t>Rozpočtovou gramotnost </a:t>
            </a:r>
            <a:r>
              <a:rPr lang="cs-CZ" dirty="0"/>
              <a:t>představují kompetence nezbytné pro správu osobního/rodinného rozpočtu (např. schopnost vést rozpočet, stanovovat finanční cíle a rozhodovat o alokaci finančních zdrojů) a zahrnuje i schopnost zvládat různé životní situace z finančního hlediska. Rozpočtová gramotnost zahrnuje </a:t>
            </a:r>
            <a:r>
              <a:rPr lang="cs-CZ" dirty="0" smtClean="0"/>
              <a:t> také dvě </a:t>
            </a:r>
            <a:r>
              <a:rPr lang="cs-CZ" dirty="0"/>
              <a:t>složky specializované: </a:t>
            </a:r>
            <a:r>
              <a:rPr lang="cs-CZ" b="1" dirty="0"/>
              <a:t>správu finančních aktiv </a:t>
            </a:r>
            <a:r>
              <a:rPr lang="cs-CZ" dirty="0"/>
              <a:t>(např. vkladů, investic a pojištění) a </a:t>
            </a:r>
            <a:r>
              <a:rPr lang="cs-CZ" b="1" dirty="0"/>
              <a:t>správu finančních závazků</a:t>
            </a:r>
            <a:r>
              <a:rPr lang="cs-CZ" dirty="0"/>
              <a:t> (např. úvěrů nebo </a:t>
            </a:r>
            <a:r>
              <a:rPr lang="cs-CZ" dirty="0" smtClean="0"/>
              <a:t>leasingu).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7941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861425" cy="1320800"/>
          </a:xfrm>
        </p:spPr>
        <p:txBody>
          <a:bodyPr/>
          <a:lstStyle/>
          <a:p>
            <a:pPr eaLnBrk="1" hangingPunct="1"/>
            <a:r>
              <a:rPr lang="cs-CZ" altLang="cs-CZ" smtClean="0"/>
              <a:t>Zastoupení finanční gramotnosti v RVP ZV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77863" y="1930400"/>
            <a:ext cx="8596312" cy="3881438"/>
          </a:xfrm>
        </p:spPr>
        <p:txBody>
          <a:bodyPr/>
          <a:lstStyle/>
          <a:p>
            <a:pPr eaLnBrk="1" hangingPunct="1"/>
            <a:r>
              <a:rPr lang="cs-CZ" altLang="cs-CZ" u="sng" smtClean="0"/>
              <a:t>Obsah učiva:</a:t>
            </a:r>
          </a:p>
          <a:p>
            <a:pPr eaLnBrk="1" hangingPunct="1"/>
            <a:endParaRPr lang="cs-CZ" altLang="cs-CZ" u="sng" smtClean="0"/>
          </a:p>
          <a:p>
            <a:pPr lvl="1" eaLnBrk="1" hangingPunct="1"/>
            <a:r>
              <a:rPr lang="cs-CZ" altLang="cs-CZ" smtClean="0"/>
              <a:t>Hospodaření – rozpočet domácnosti, úspory, investice, úvěry, splátkový prodej, leasing; rozpočet státu, typy rozpočtu a jejich odlišnosti; význam daní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Banky a jejich služby – aktivní a pasivní operace, úročení, pojištění, produkty finančního trhu pro investování a pro získávání prostředků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pl-PL" altLang="cs-CZ" smtClean="0"/>
              <a:t>Peníze – funkce a podoby peněz, formy placení</a:t>
            </a:r>
            <a:endParaRPr lang="cs-CZ" altLang="cs-CZ" smtClean="0"/>
          </a:p>
          <a:p>
            <a:pPr lvl="1" eaLnBrk="1" hangingPunct="1"/>
            <a:endParaRPr lang="cs-CZ" altLang="cs-CZ" smtClean="0"/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150813" y="549275"/>
            <a:ext cx="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1740" rIns="0" bIns="63480"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cs-CZ" altLang="cs-CZ">
              <a:latin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861425" cy="1320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Zastoupení finanční gramotnosti v RVP ZV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výstupy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77863" y="1736725"/>
            <a:ext cx="8655050" cy="5138738"/>
          </a:xfrm>
        </p:spPr>
        <p:txBody>
          <a:bodyPr/>
          <a:lstStyle/>
          <a:p>
            <a:pPr lvl="1" eaLnBrk="1" hangingPunct="1"/>
            <a:endParaRPr lang="cs-CZ" altLang="cs-CZ" smtClean="0"/>
          </a:p>
          <a:p>
            <a:pPr eaLnBrk="1" hangingPunct="1"/>
            <a:r>
              <a:rPr lang="cs-CZ" altLang="cs-CZ" u="sng" smtClean="0"/>
              <a:t>Člověk, stát a hospodářství</a:t>
            </a:r>
          </a:p>
          <a:p>
            <a:pPr eaLnBrk="1" hangingPunct="1"/>
            <a:endParaRPr lang="cs-CZ" altLang="cs-CZ" u="sng" smtClean="0"/>
          </a:p>
          <a:p>
            <a:pPr lvl="1" eaLnBrk="1" hangingPunct="1"/>
            <a:r>
              <a:rPr lang="cs-CZ" altLang="cs-CZ" smtClean="0"/>
              <a:t>„Žák na příkladech ukáže vhodné využití různých nástrojů hotovostního a bezhotovostního placení, uvede příklady použití debetní a kreditní platební karty, vysvětlí jejich omezení.“</a:t>
            </a:r>
          </a:p>
          <a:p>
            <a:pPr lvl="1" eaLnBrk="1" hangingPunct="1"/>
            <a:r>
              <a:rPr lang="cs-CZ" altLang="cs-CZ" smtClean="0"/>
              <a:t>„Žák vysvětlí, jakou funkci plní banky a jaké služby občanům nabízejí, vysvětlí význam úroku placeného a přijatého, uvede nejčastější druhy pojištění a navrhne, kdy je využít.“</a:t>
            </a:r>
            <a:endParaRPr lang="cs-CZ" altLang="cs-CZ" sz="2600" smtClean="0"/>
          </a:p>
          <a:p>
            <a:pPr lvl="1" eaLnBrk="1" hangingPunct="1"/>
            <a:r>
              <a:rPr lang="cs-CZ" altLang="cs-CZ" smtClean="0"/>
              <a:t>„Žák uvede a porovná nejobvyklejší způsoby nakládání s volnými prostředky a způsoby krytí deficitu.“</a:t>
            </a:r>
            <a:endParaRPr lang="cs-CZ" altLang="cs-CZ" sz="2600" smtClean="0"/>
          </a:p>
          <a:p>
            <a:pPr lvl="1" eaLnBrk="1" hangingPunct="1"/>
            <a:r>
              <a:rPr lang="cs-CZ" altLang="cs-CZ" smtClean="0"/>
              <a:t>„Žák na příkladu chování kupujících a prodávajících vyloží podstatu fungování trhu, objasní vliv nabídky a poptávky na tvorbu ceny a její změny, na příkladu ukáže tvorbu ceny jako součet nákladů, zisku a DPH, popíše vliv inflace na hodnotu peněz.“</a:t>
            </a:r>
          </a:p>
          <a:p>
            <a:pPr lvl="1" eaLnBrk="1" hangingPunct="1"/>
            <a:endParaRPr lang="cs-CZ" altLang="cs-CZ" sz="2600" smtClean="0"/>
          </a:p>
          <a:p>
            <a:pPr lvl="1" eaLnBrk="1" hangingPunct="1"/>
            <a:endParaRPr lang="cs-CZ" altLang="cs-CZ" smtClean="0"/>
          </a:p>
          <a:p>
            <a:pPr lvl="1" eaLnBrk="1" hangingPunct="1"/>
            <a:endParaRPr lang="cs-CZ" altLang="cs-CZ" smtClean="0"/>
          </a:p>
          <a:p>
            <a:pPr lvl="1" eaLnBrk="1" hangingPunct="1"/>
            <a:endParaRPr lang="cs-CZ" altLang="cs-CZ" smtClean="0"/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150813" y="549275"/>
            <a:ext cx="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1740" rIns="0" bIns="63480"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cs-CZ" altLang="cs-CZ">
              <a:latin typeface="Arial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861425" cy="1320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Zastoupení finanční gramotnosti v RVP ZV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výstupy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77863" y="2398713"/>
            <a:ext cx="8655050" cy="5138737"/>
          </a:xfrm>
        </p:spPr>
        <p:txBody>
          <a:bodyPr/>
          <a:lstStyle/>
          <a:p>
            <a:pPr lvl="1"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„Žák rozlišuje, ze kterých zdrojů pocházejí příjmy státu a do kterých oblastí stát směruje své výdaje, uvede příklady dávek a příspěvků, které ze státního rozpočtu získávají občané.“</a:t>
            </a:r>
          </a:p>
          <a:p>
            <a:pPr lvl="1" eaLnBrk="1" hangingPunct="1"/>
            <a:endParaRPr lang="cs-CZ" altLang="cs-CZ" dirty="0" smtClean="0"/>
          </a:p>
          <a:p>
            <a:pPr lvl="1" eaLnBrk="1" hangingPunct="1"/>
            <a:r>
              <a:rPr lang="cs-CZ" altLang="cs-CZ" sz="1800" b="1" dirty="0" smtClean="0"/>
              <a:t>„Žák sestaví jednoduchý rozpočet domácnosti, uvede hlavní příjmy a výdaje, rozliší pravidelné a jednorázové příjmy a výdaje, zváží nezbytnost jednotlivých výdajů v hospodaření domácnosti, objasní princip vyrovnaného, schodkového a přebytkového rozpočtu domácnosti, dodržuje zásady hospodárnosti a vyhýbá se rizikům při hospodaření s penězi.“</a:t>
            </a:r>
          </a:p>
          <a:p>
            <a:pPr lvl="1" eaLnBrk="1" hangingPunct="1"/>
            <a:endParaRPr lang="cs-CZ" altLang="cs-CZ" sz="1800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  <p:sp>
        <p:nvSpPr>
          <p:cNvPr id="9220" name="Rectangle 1"/>
          <p:cNvSpPr>
            <a:spLocks noChangeArrowheads="1"/>
          </p:cNvSpPr>
          <p:nvPr/>
        </p:nvSpPr>
        <p:spPr bwMode="auto">
          <a:xfrm>
            <a:off x="150813" y="549275"/>
            <a:ext cx="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1740" rIns="0" bIns="63480"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cs-CZ" altLang="cs-CZ">
              <a:latin typeface="Arial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Materiály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825826" y="1808897"/>
            <a:ext cx="8596668" cy="3880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hlinkClick r:id="rId2"/>
              </a:rPr>
              <a:t>http://digifolio.rvp.cz/view/view.php?id=2939</a:t>
            </a:r>
            <a:endParaRPr lang="cs-CZ" dirty="0" smtClean="0"/>
          </a:p>
          <a:p>
            <a:pPr marL="0" indent="0">
              <a:buFont typeface="Wingdings 3" pitchFamily="18" charset="2"/>
              <a:buNone/>
            </a:pPr>
            <a:r>
              <a:rPr lang="cs-CZ" dirty="0" smtClean="0"/>
              <a:t>V současné době žádá téměř každý 650. občan České republiky o osobní bankrot. A ukazuje,  jak je nezbytné finanční vzdělávání.</a:t>
            </a:r>
          </a:p>
          <a:p>
            <a:r>
              <a:rPr lang="cs-CZ" dirty="0" smtClean="0">
                <a:hlinkClick r:id="rId3"/>
              </a:rPr>
              <a:t>http://www.vuppraha.cz/wp-content/uploads/2011/11/Financni_gramotnost_ve_vyuce_definitivni.pdf</a:t>
            </a:r>
            <a:endParaRPr lang="cs-CZ" dirty="0" smtClean="0"/>
          </a:p>
          <a:p>
            <a:pPr marL="0" indent="0">
              <a:buFont typeface="Wingdings 3" pitchFamily="18" charset="2"/>
              <a:buNone/>
            </a:pPr>
            <a:r>
              <a:rPr lang="cs-CZ" dirty="0" smtClean="0"/>
              <a:t>Pořad </a:t>
            </a:r>
            <a:r>
              <a:rPr lang="cs-CZ" i="1" dirty="0" smtClean="0"/>
              <a:t>Krotitelé dluhů</a:t>
            </a:r>
            <a:r>
              <a:rPr lang="cs-CZ" dirty="0" smtClean="0"/>
              <a:t> reaguje na stále rozšířenější jev naší současnosti – zadlužování osob a domácností. </a:t>
            </a:r>
          </a:p>
          <a:p>
            <a:r>
              <a:rPr lang="cs-CZ" dirty="0" smtClean="0">
                <a:hlinkClick r:id="rId4"/>
              </a:rPr>
              <a:t>http://www.ceskatelevize.cz/porady/10213556322-krotitele-dluhu/</a:t>
            </a:r>
            <a:endParaRPr lang="cs-CZ" dirty="0" smtClean="0"/>
          </a:p>
          <a:p>
            <a:pPr marL="0" indent="0">
              <a:buFont typeface="Wingdings 3" pitchFamily="18" charset="2"/>
              <a:buNone/>
            </a:pPr>
            <a:r>
              <a:rPr lang="cs-CZ" dirty="0" smtClean="0"/>
              <a:t>Rozumíme penězům je program zaměřený na finanční vzdělávání učitelů a dětí základních škol. Cílem programu je přispět ke zvýšení finanční gramotnosti v ČR. </a:t>
            </a:r>
          </a:p>
          <a:p>
            <a:r>
              <a:rPr lang="cs-CZ" dirty="0" smtClean="0">
                <a:hlinkClick r:id="rId5"/>
              </a:rPr>
              <a:t>http://www.rozumimepenezum.cz/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Projekt „Rozumíme penězům“ - filosofie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77863" y="2135188"/>
            <a:ext cx="8596312" cy="3881437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smyslem projektu je pomoci dětem rozumět situacím, které souvisejí s financemi, se kterými se dítě každý den setkává </a:t>
            </a:r>
          </a:p>
          <a:p>
            <a:pPr algn="just" eaLnBrk="1" hangingPunct="1"/>
            <a:endParaRPr lang="cs-CZ" altLang="cs-CZ" dirty="0" smtClean="0"/>
          </a:p>
          <a:p>
            <a:pPr algn="just" eaLnBrk="1" hangingPunct="1"/>
            <a:r>
              <a:rPr lang="cs-CZ" altLang="cs-CZ" dirty="0" smtClean="0"/>
              <a:t>projekt vede k vytvoření Domácího finančního rádce, který budou moci žáci využívat v každodenním životě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834437" cy="13208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Projekt „Rozumíme penězům“ - metodika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818540" y="2025772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cs-CZ" altLang="cs-CZ" b="1" dirty="0"/>
              <a:t>m</a:t>
            </a:r>
            <a:r>
              <a:rPr lang="cs-CZ" altLang="cs-CZ" b="1" dirty="0" smtClean="0"/>
              <a:t>ožnosti užití </a:t>
            </a:r>
            <a:r>
              <a:rPr lang="cs-CZ" altLang="cs-CZ" dirty="0" smtClean="0"/>
              <a:t>– projektový den/ začlenění do každodenní výuky</a:t>
            </a:r>
          </a:p>
          <a:p>
            <a:pPr algn="just" eaLnBrk="1" hangingPunct="1"/>
            <a:endParaRPr lang="cs-CZ" altLang="cs-CZ" dirty="0" smtClean="0"/>
          </a:p>
          <a:p>
            <a:pPr algn="just" eaLnBrk="1" hangingPunct="1"/>
            <a:r>
              <a:rPr lang="cs-CZ" altLang="cs-CZ" b="1" dirty="0"/>
              <a:t>p</a:t>
            </a:r>
            <a:r>
              <a:rPr lang="cs-CZ" altLang="cs-CZ" b="1" dirty="0" smtClean="0"/>
              <a:t>rojekt zahrnuje:</a:t>
            </a:r>
          </a:p>
          <a:p>
            <a:pPr lvl="1" algn="just" eaLnBrk="1" hangingPunct="1"/>
            <a:r>
              <a:rPr lang="cs-CZ" altLang="cs-CZ" dirty="0" smtClean="0"/>
              <a:t>Integraci učiva různých předmětů</a:t>
            </a:r>
          </a:p>
          <a:p>
            <a:pPr lvl="1" algn="just" eaLnBrk="1" hangingPunct="1"/>
            <a:r>
              <a:rPr lang="cs-CZ" altLang="cs-CZ" dirty="0" smtClean="0"/>
              <a:t>Práci ve větších časových celcích</a:t>
            </a:r>
          </a:p>
          <a:p>
            <a:pPr lvl="1" algn="just" eaLnBrk="1" hangingPunct="1"/>
            <a:r>
              <a:rPr lang="cs-CZ" altLang="cs-CZ" dirty="0" smtClean="0"/>
              <a:t>Týmovou spolupráci</a:t>
            </a:r>
          </a:p>
          <a:p>
            <a:pPr lvl="1" algn="just" eaLnBrk="1" hangingPunct="1"/>
            <a:r>
              <a:rPr lang="cs-CZ" altLang="cs-CZ" dirty="0" smtClean="0"/>
              <a:t>Zapojení žáků do plánovaná a organizování výuky</a:t>
            </a:r>
          </a:p>
          <a:p>
            <a:pPr lvl="1" algn="just" eaLnBrk="1" hangingPunct="1"/>
            <a:r>
              <a:rPr lang="cs-CZ" altLang="cs-CZ" dirty="0" smtClean="0"/>
              <a:t>Důraz na řešení reálných problémů</a:t>
            </a:r>
          </a:p>
          <a:p>
            <a:pPr lvl="1" algn="just" eaLnBrk="1" hangingPunct="1"/>
            <a:r>
              <a:rPr lang="cs-CZ" altLang="cs-CZ" dirty="0" smtClean="0"/>
              <a:t>Používání různých informačních zdrojů</a:t>
            </a:r>
          </a:p>
          <a:p>
            <a:pPr lvl="1" algn="just"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14C19-6456-4CDE-A375-83CC2280E79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218</TotalTime>
  <Words>690</Words>
  <Application>Microsoft Office PowerPoint</Application>
  <PresentationFormat>Širokoúhlá obrazovka</PresentationFormat>
  <Paragraphs>123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Faseta</vt:lpstr>
      <vt:lpstr>FINANČNÍ GRAMOTNOST</vt:lpstr>
      <vt:lpstr>Definice pojmu „finanční gramotnost“</vt:lpstr>
      <vt:lpstr>Finanční gramotnost zahrnuje:</vt:lpstr>
      <vt:lpstr>Zastoupení finanční gramotnosti v RVP ZV</vt:lpstr>
      <vt:lpstr>Zastoupení finanční gramotnosti v RVP ZV - výstupy</vt:lpstr>
      <vt:lpstr>Zastoupení finanční gramotnosti v RVP ZV - výstupy</vt:lpstr>
      <vt:lpstr>Materiály</vt:lpstr>
      <vt:lpstr>Projekt „Rozumíme penězům“ - filosofie</vt:lpstr>
      <vt:lpstr>Projekt „Rozumíme penězům“ - metodika</vt:lpstr>
      <vt:lpstr>Projekt „Rozumíme penězům“ - cíl</vt:lpstr>
      <vt:lpstr>Hospodaření domácnosti</vt:lpstr>
      <vt:lpstr>Hospodaření domácnosti - role</vt:lpstr>
      <vt:lpstr>Hospodaření domácnosti - seznámení</vt:lpstr>
      <vt:lpstr>Hospodaření domácnosti - vizitka</vt:lpstr>
      <vt:lpstr>Hospodaření domácnosti - prezentace</vt:lpstr>
      <vt:lpstr>Zdroje</vt:lpstr>
      <vt:lpstr>DĚKUJEME ZA POZORNOST      Máte-li zájem o pracovní listy k tématu Hospodaření domácností, zašlete mail na adresu: 327270 @mail.muni.cz .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</dc:title>
  <dc:creator>Veronika Maříková</dc:creator>
  <cp:lastModifiedBy>Veronika Maříková</cp:lastModifiedBy>
  <cp:revision>22</cp:revision>
  <dcterms:created xsi:type="dcterms:W3CDTF">2014-09-29T15:07:55Z</dcterms:created>
  <dcterms:modified xsi:type="dcterms:W3CDTF">2014-11-03T11:43:51Z</dcterms:modified>
</cp:coreProperties>
</file>