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741B53-D1C4-4B09-95E9-FFE0AED1F080}" type="datetimeFigureOut">
              <a:rPr lang="cs-CZ" smtClean="0"/>
              <a:pPr/>
              <a:t>13. 11. 2014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BC296A7-795B-4EEA-BAFE-503037627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„Konflikt, koření života“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Veronika </a:t>
            </a:r>
            <a:r>
              <a:rPr lang="cs-CZ" dirty="0" err="1" smtClean="0"/>
              <a:t>Badinová</a:t>
            </a:r>
            <a:r>
              <a:rPr lang="cs-CZ" dirty="0" smtClean="0"/>
              <a:t> (350611)</a:t>
            </a:r>
          </a:p>
          <a:p>
            <a:r>
              <a:rPr lang="cs-CZ" dirty="0" smtClean="0"/>
              <a:t>Michal Strmiska (329135)</a:t>
            </a:r>
          </a:p>
          <a:p>
            <a:r>
              <a:rPr lang="cs-CZ" dirty="0" smtClean="0"/>
              <a:t>Jan </a:t>
            </a:r>
            <a:r>
              <a:rPr lang="cs-CZ" dirty="0" err="1" smtClean="0"/>
              <a:t>Kenša</a:t>
            </a:r>
            <a:r>
              <a:rPr lang="cs-CZ" smtClean="0"/>
              <a:t> (322651)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Aktivita: </a:t>
            </a:r>
            <a:r>
              <a:rPr lang="cs-CZ" i="1" dirty="0" smtClean="0"/>
              <a:t>Porozumění konfliktu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Prozkoumat pozitivní a negativní představy žáka spojené s konfliktem</a:t>
            </a:r>
          </a:p>
          <a:p>
            <a:r>
              <a:rPr lang="cs-CZ" u="sng" dirty="0" smtClean="0"/>
              <a:t>Pozitivní přístup</a:t>
            </a:r>
            <a:r>
              <a:rPr lang="cs-CZ" dirty="0" smtClean="0"/>
              <a:t> ke konfliktu jako cesta ke konstruktivnímu řešení problému:</a:t>
            </a:r>
          </a:p>
          <a:p>
            <a:pPr lvl="1"/>
            <a:r>
              <a:rPr lang="cs-CZ" i="1" dirty="0" smtClean="0"/>
              <a:t>Naučí novým dovednostem</a:t>
            </a:r>
          </a:p>
          <a:p>
            <a:pPr lvl="1"/>
            <a:r>
              <a:rPr lang="cs-CZ" i="1" dirty="0" smtClean="0"/>
              <a:t>Vytvoří lepší vztahy</a:t>
            </a:r>
          </a:p>
          <a:p>
            <a:pPr lvl="1"/>
            <a:r>
              <a:rPr lang="cs-CZ" i="1" dirty="0" smtClean="0"/>
              <a:t>Zpětná vazba sebe sama</a:t>
            </a:r>
          </a:p>
          <a:p>
            <a:r>
              <a:rPr lang="cs-CZ" dirty="0" smtClean="0"/>
              <a:t>Samostatnost, schopnost spolupráce a soudržnost</a:t>
            </a:r>
          </a:p>
          <a:p>
            <a:pPr lvl="1"/>
            <a:r>
              <a:rPr lang="cs-CZ" i="1" dirty="0" smtClean="0"/>
              <a:t>Efektivnější komunikace</a:t>
            </a:r>
          </a:p>
          <a:p>
            <a:pPr lvl="1"/>
            <a:r>
              <a:rPr lang="cs-CZ" i="1" dirty="0" smtClean="0"/>
              <a:t>Lepší vyjadřování</a:t>
            </a:r>
          </a:p>
          <a:p>
            <a:pPr lvl="1"/>
            <a:r>
              <a:rPr lang="cs-CZ" i="1" dirty="0" smtClean="0"/>
              <a:t>Empatie a aktivní naslouchání</a:t>
            </a:r>
          </a:p>
          <a:p>
            <a:r>
              <a:rPr lang="cs-CZ" dirty="0" smtClean="0"/>
              <a:t>Tabule, pracovní listy (30 – 45 minut) </a:t>
            </a:r>
          </a:p>
          <a:p>
            <a:pPr lvl="1"/>
            <a:r>
              <a:rPr lang="cs-CZ" i="1" dirty="0" smtClean="0"/>
              <a:t>„Co si myslíš o konfliktu?“</a:t>
            </a:r>
          </a:p>
          <a:p>
            <a:pPr lvl="1"/>
            <a:r>
              <a:rPr lang="cs-CZ" i="1" dirty="0" smtClean="0"/>
              <a:t>„Slyšel jsem šuškat“</a:t>
            </a:r>
          </a:p>
          <a:p>
            <a:pPr lvl="1"/>
            <a:r>
              <a:rPr lang="cs-CZ" i="1" dirty="0" smtClean="0"/>
              <a:t>„Koláže“</a:t>
            </a:r>
          </a:p>
          <a:p>
            <a:pPr lvl="1"/>
            <a:r>
              <a:rPr lang="cs-CZ" i="1" dirty="0" err="1" smtClean="0"/>
              <a:t>Etc</a:t>
            </a:r>
            <a:r>
              <a:rPr lang="cs-CZ" i="1" dirty="0" smtClean="0"/>
              <a:t>.</a:t>
            </a:r>
          </a:p>
        </p:txBody>
      </p:sp>
      <p:pic>
        <p:nvPicPr>
          <p:cNvPr id="9" name="Zástupný symbol pro obsah 8" descr="98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8891" y="2420888"/>
            <a:ext cx="4265847" cy="2802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„Co si myslíš o konfliktu?“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26902"/>
            <a:ext cx="3888432" cy="5610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5021"/>
            <a:ext cx="4104456" cy="553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Aktivita: </a:t>
            </a:r>
            <a:r>
              <a:rPr lang="cs-CZ" i="1" dirty="0" smtClean="0"/>
              <a:t>Přístup ke konfliktu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Učí žáka rozpoznat druh konfliktu a přistupovat tak k jeho řešení</a:t>
            </a:r>
          </a:p>
          <a:p>
            <a:r>
              <a:rPr lang="cs-CZ" dirty="0" smtClean="0"/>
              <a:t>Aktivity (15 – 45 minut, pracovní list, učební text, tabule):</a:t>
            </a:r>
          </a:p>
          <a:p>
            <a:pPr lvl="1"/>
            <a:r>
              <a:rPr lang="cs-CZ" i="1" dirty="0" smtClean="0"/>
              <a:t>„Souboj“</a:t>
            </a:r>
          </a:p>
          <a:p>
            <a:pPr lvl="1"/>
            <a:r>
              <a:rPr lang="cs-CZ" i="1" dirty="0" smtClean="0"/>
              <a:t>„Můj přístup k řešení konfliktu“</a:t>
            </a:r>
          </a:p>
          <a:p>
            <a:pPr lvl="1"/>
            <a:r>
              <a:rPr lang="cs-CZ" i="1" dirty="0" smtClean="0"/>
              <a:t>„Zrcadlo“</a:t>
            </a:r>
          </a:p>
          <a:p>
            <a:pPr lvl="1"/>
            <a:r>
              <a:rPr lang="cs-CZ" i="1" dirty="0" smtClean="0"/>
              <a:t>„Osobní metr“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871573"/>
            <a:ext cx="4038600" cy="432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„Konflikt v televizi“</a:t>
            </a:r>
            <a:endParaRPr lang="cs-CZ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7" y="1196752"/>
            <a:ext cx="439786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41" y="1196752"/>
            <a:ext cx="4426497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Aktivita: </a:t>
            </a:r>
            <a:r>
              <a:rPr lang="cs-CZ" i="1" dirty="0" smtClean="0"/>
              <a:t>„Jak si lépe porozumět“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Ukázat rozdílnosti v chápání u jiného člověka</a:t>
            </a:r>
          </a:p>
          <a:p>
            <a:r>
              <a:rPr lang="cs-CZ" dirty="0" smtClean="0"/>
              <a:t>Konflikt jako nedorozumění v odlišnostech</a:t>
            </a:r>
          </a:p>
          <a:p>
            <a:pPr lvl="1"/>
            <a:r>
              <a:rPr lang="cs-CZ" i="1" dirty="0" smtClean="0"/>
              <a:t>Hodnoty (morálně správné)</a:t>
            </a:r>
          </a:p>
          <a:p>
            <a:pPr lvl="1"/>
            <a:r>
              <a:rPr lang="cs-CZ" i="1" dirty="0" smtClean="0"/>
              <a:t>Představy a jeho odlišnosti</a:t>
            </a:r>
          </a:p>
          <a:p>
            <a:pPr lvl="1"/>
            <a:r>
              <a:rPr lang="cs-CZ" i="1" dirty="0" smtClean="0"/>
              <a:t>Předsudky (stereotyp, podezření)</a:t>
            </a:r>
          </a:p>
          <a:p>
            <a:pPr lvl="1"/>
            <a:r>
              <a:rPr lang="cs-CZ" i="1" dirty="0" smtClean="0"/>
              <a:t>Komunikační styly (verbální, nonverbální)</a:t>
            </a:r>
          </a:p>
          <a:p>
            <a:r>
              <a:rPr lang="cs-CZ" dirty="0" smtClean="0"/>
              <a:t>Konflikt jako výsledek špatné komunikace</a:t>
            </a:r>
          </a:p>
          <a:p>
            <a:r>
              <a:rPr lang="cs-CZ" dirty="0" smtClean="0"/>
              <a:t>Každý člověk jako </a:t>
            </a:r>
            <a:r>
              <a:rPr lang="cs-CZ" smtClean="0"/>
              <a:t>originalita ve vnímání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Aktivity:</a:t>
            </a:r>
          </a:p>
          <a:p>
            <a:pPr lvl="1"/>
            <a:r>
              <a:rPr lang="cs-CZ" i="1" dirty="0" smtClean="0"/>
              <a:t>„Co je pro mne důležité“</a:t>
            </a:r>
          </a:p>
          <a:p>
            <a:pPr lvl="1"/>
            <a:r>
              <a:rPr lang="cs-CZ" i="1" dirty="0" smtClean="0"/>
              <a:t>„Vnímání“</a:t>
            </a:r>
          </a:p>
          <a:p>
            <a:pPr lvl="1"/>
            <a:r>
              <a:rPr lang="cs-CZ" i="1" dirty="0" smtClean="0"/>
              <a:t>„Názorové ostrovy“</a:t>
            </a:r>
          </a:p>
          <a:p>
            <a:pPr lvl="1"/>
            <a:r>
              <a:rPr lang="cs-CZ" i="1" dirty="0" smtClean="0"/>
              <a:t>„Slepí muži a slon“</a:t>
            </a:r>
          </a:p>
          <a:p>
            <a:pPr lvl="1"/>
            <a:r>
              <a:rPr lang="cs-CZ" i="1" dirty="0" smtClean="0"/>
              <a:t>„Zlomyslný vlk“</a:t>
            </a:r>
          </a:p>
          <a:p>
            <a:pPr>
              <a:buNone/>
            </a:pPr>
            <a:endParaRPr lang="cs-CZ" i="1" dirty="0" smtClean="0"/>
          </a:p>
          <a:p>
            <a:pPr lvl="1"/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„Stará/mladá žena“</a:t>
            </a:r>
            <a:endParaRPr lang="cs-CZ" i="1" dirty="0"/>
          </a:p>
        </p:txBody>
      </p:sp>
      <p:pic>
        <p:nvPicPr>
          <p:cNvPr id="4" name="Zástupný symbol pro obsah 3" descr="1f4fe4e971_77588596_o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7190" y="1784350"/>
            <a:ext cx="332681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Aktivita: </a:t>
            </a:r>
            <a:r>
              <a:rPr lang="cs-CZ" i="1" dirty="0" smtClean="0"/>
              <a:t>„Empatie a aktivní naslouchání“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Naučí žáka překonávat komunikační bariéry</a:t>
            </a:r>
          </a:p>
          <a:p>
            <a:r>
              <a:rPr lang="cs-CZ" dirty="0" smtClean="0"/>
              <a:t>Uvědomění, co je pro komunikaci vhodné</a:t>
            </a:r>
          </a:p>
          <a:p>
            <a:pPr lvl="1"/>
            <a:r>
              <a:rPr lang="cs-CZ" i="1" dirty="0" smtClean="0"/>
              <a:t>Být empatický</a:t>
            </a:r>
          </a:p>
          <a:p>
            <a:pPr lvl="1"/>
            <a:r>
              <a:rPr lang="cs-CZ" i="1" dirty="0" smtClean="0"/>
              <a:t>Nonverbální projev podpory (hlas, </a:t>
            </a:r>
            <a:r>
              <a:rPr lang="cs-CZ" i="1" dirty="0" err="1" smtClean="0"/>
              <a:t>gestika</a:t>
            </a:r>
            <a:r>
              <a:rPr lang="cs-CZ" i="1" dirty="0" smtClean="0"/>
              <a:t>, postoj </a:t>
            </a:r>
            <a:r>
              <a:rPr lang="cs-CZ" i="1" dirty="0" err="1" smtClean="0"/>
              <a:t>etc</a:t>
            </a:r>
            <a:r>
              <a:rPr lang="cs-CZ" i="1" dirty="0" smtClean="0"/>
              <a:t>.)</a:t>
            </a:r>
          </a:p>
          <a:p>
            <a:pPr lvl="1"/>
            <a:r>
              <a:rPr lang="cs-CZ" i="1" dirty="0" smtClean="0"/>
              <a:t>Nedávat zbytečné rady </a:t>
            </a:r>
          </a:p>
          <a:p>
            <a:r>
              <a:rPr lang="cs-CZ" i="1" dirty="0" smtClean="0"/>
              <a:t>„Já X Ty“ </a:t>
            </a:r>
            <a:r>
              <a:rPr lang="cs-CZ" dirty="0" smtClean="0"/>
              <a:t>sdělení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Aktivity:</a:t>
            </a:r>
          </a:p>
          <a:p>
            <a:pPr lvl="1"/>
            <a:r>
              <a:rPr lang="cs-CZ" i="1" dirty="0" smtClean="0"/>
              <a:t>„Zpráva o loupeži“</a:t>
            </a:r>
          </a:p>
          <a:p>
            <a:pPr lvl="1"/>
            <a:r>
              <a:rPr lang="cs-CZ" i="1" dirty="0" smtClean="0"/>
              <a:t>„Dům z plastelíny“</a:t>
            </a:r>
          </a:p>
          <a:p>
            <a:pPr lvl="1"/>
            <a:r>
              <a:rPr lang="cs-CZ" i="1" dirty="0" smtClean="0"/>
              <a:t>„Dobrý a špatný posluchač“</a:t>
            </a:r>
          </a:p>
          <a:p>
            <a:pPr lvl="1"/>
            <a:r>
              <a:rPr lang="cs-CZ" i="1" dirty="0" smtClean="0"/>
              <a:t>„Akvárium“</a:t>
            </a:r>
          </a:p>
          <a:p>
            <a:pPr lvl="1"/>
            <a:r>
              <a:rPr lang="cs-CZ" i="1" dirty="0" smtClean="0"/>
              <a:t>„Červená Karolína“</a:t>
            </a:r>
            <a:endParaRPr 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„Zpráva o loupeži“</a:t>
            </a:r>
            <a:endParaRPr lang="cs-CZ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300299"/>
            <a:ext cx="4345268" cy="499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3351"/>
            <a:ext cx="3611351" cy="51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</a:t>
            </a:r>
            <a:r>
              <a:rPr lang="cs-CZ" smtClean="0"/>
              <a:t>: „</a:t>
            </a:r>
            <a:r>
              <a:rPr lang="cs-CZ" i="1" smtClean="0"/>
              <a:t>Řešení konfliktu“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Shrnutí předchozího a jeho zhodnocení při řešení konfliktu, např.:</a:t>
            </a:r>
          </a:p>
          <a:p>
            <a:pPr lvl="1"/>
            <a:r>
              <a:rPr lang="cs-CZ" i="1" dirty="0" smtClean="0"/>
              <a:t>Formální  X neformální konflikt</a:t>
            </a:r>
          </a:p>
          <a:p>
            <a:pPr lvl="1"/>
            <a:r>
              <a:rPr lang="cs-CZ" i="1" dirty="0" smtClean="0"/>
              <a:t>Povrchní  X hluboký konflikt</a:t>
            </a:r>
          </a:p>
          <a:p>
            <a:r>
              <a:rPr lang="cs-CZ" i="1" dirty="0" smtClean="0"/>
              <a:t>Na základě poznaného umožňuje vlastní způsob řešení konfliktu</a:t>
            </a:r>
          </a:p>
          <a:p>
            <a:r>
              <a:rPr lang="cs-CZ" i="1" dirty="0" smtClean="0"/>
              <a:t>Fáze konfliktu:</a:t>
            </a:r>
          </a:p>
          <a:p>
            <a:pPr lvl="1"/>
            <a:r>
              <a:rPr lang="cs-CZ" i="1" dirty="0" smtClean="0"/>
              <a:t>Prostředí</a:t>
            </a:r>
          </a:p>
          <a:p>
            <a:pPr lvl="1"/>
            <a:r>
              <a:rPr lang="cs-CZ" i="1" dirty="0" smtClean="0"/>
              <a:t>Definice problému</a:t>
            </a:r>
          </a:p>
          <a:p>
            <a:pPr lvl="1"/>
            <a:r>
              <a:rPr lang="cs-CZ" i="1" dirty="0" smtClean="0"/>
              <a:t>Shrnutí poznaného</a:t>
            </a:r>
          </a:p>
          <a:p>
            <a:pPr lvl="1"/>
            <a:r>
              <a:rPr lang="cs-CZ" i="1" dirty="0" smtClean="0"/>
              <a:t>Hledání řešení</a:t>
            </a:r>
          </a:p>
          <a:p>
            <a:pPr lvl="1"/>
            <a:r>
              <a:rPr lang="cs-CZ" i="1" dirty="0" smtClean="0"/>
              <a:t>Pokračování sporu</a:t>
            </a:r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Aktivity:</a:t>
            </a:r>
          </a:p>
          <a:p>
            <a:pPr lvl="1"/>
            <a:r>
              <a:rPr lang="cs-CZ" i="1" dirty="0" smtClean="0"/>
              <a:t>„O co se tu jedná?“</a:t>
            </a:r>
          </a:p>
          <a:p>
            <a:pPr lvl="1"/>
            <a:r>
              <a:rPr lang="cs-CZ" i="1" dirty="0" smtClean="0"/>
              <a:t>„Vytvoření pozitivního ovzduší“</a:t>
            </a:r>
          </a:p>
          <a:p>
            <a:pPr lvl="1"/>
            <a:r>
              <a:rPr lang="cs-CZ" i="1" dirty="0" smtClean="0"/>
              <a:t>„Řešení konfliktů krok za krokem“</a:t>
            </a:r>
          </a:p>
          <a:p>
            <a:pPr lvl="1"/>
            <a:r>
              <a:rPr lang="cs-CZ" i="1" dirty="0" smtClean="0"/>
              <a:t>„Plánování řešení konfliktu“</a:t>
            </a:r>
          </a:p>
          <a:p>
            <a:pPr lvl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„O co se tu jedná?“</a:t>
            </a:r>
            <a:endParaRPr lang="cs-CZ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29383"/>
            <a:ext cx="3661285" cy="512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to konflikt?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b="1" i="1" dirty="0" smtClean="0"/>
              <a:t>„Konflikt je neoddělitelnou součástí našeho života. Podívejme se na každodenní zprávy – konflikty zde najdeme v mnoha různých podobách: od mezinárodních sporů, politických soubojů a incidentů na hranicích, až po osobní rozepře, jež přerostly do násilného napadení nebo dokonce zabití člověka.“ </a:t>
            </a:r>
          </a:p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sz="2000" i="1" dirty="0" smtClean="0"/>
              <a:t>(In: </a:t>
            </a:r>
            <a:r>
              <a:rPr lang="cs-CZ" sz="2000" dirty="0" smtClean="0"/>
              <a:t>RABIŇÁKOVÁ, Dana a Marek MIČIENKA. </a:t>
            </a:r>
            <a:r>
              <a:rPr lang="cs-CZ" sz="2000" i="1" dirty="0" smtClean="0"/>
              <a:t>Konflikt, koření života: průvodce řešením konfliktů pro učitele a studenty středních škol</a:t>
            </a:r>
            <a:r>
              <a:rPr lang="cs-CZ" sz="2000" dirty="0" smtClean="0"/>
              <a:t>. 2., </a:t>
            </a:r>
            <a:r>
              <a:rPr lang="cs-CZ" sz="2000" dirty="0" err="1" smtClean="0"/>
              <a:t>rev</a:t>
            </a:r>
            <a:r>
              <a:rPr lang="cs-CZ" sz="2000" dirty="0" smtClean="0"/>
              <a:t>. </a:t>
            </a:r>
            <a:r>
              <a:rPr lang="cs-CZ" sz="2000" dirty="0" err="1" smtClean="0"/>
              <a:t>vyd</a:t>
            </a:r>
            <a:r>
              <a:rPr lang="cs-CZ" sz="2000" dirty="0" smtClean="0"/>
              <a:t>. Praha: </a:t>
            </a:r>
            <a:r>
              <a:rPr lang="cs-CZ" sz="2000" dirty="0" err="1" smtClean="0"/>
              <a:t>Partners</a:t>
            </a:r>
            <a:r>
              <a:rPr lang="cs-CZ" sz="2000" dirty="0" smtClean="0"/>
              <a:t> </a:t>
            </a:r>
            <a:r>
              <a:rPr lang="cs-CZ" sz="2000" dirty="0" err="1" smtClean="0"/>
              <a:t>Czech</a:t>
            </a:r>
            <a:r>
              <a:rPr lang="cs-CZ" sz="2000" dirty="0" smtClean="0"/>
              <a:t>, 2004, 175 s. ISBN 80-239-3339-6., str. 15)</a:t>
            </a:r>
            <a:endParaRPr lang="cs-CZ" sz="2000" i="1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GIDDENS, </a:t>
            </a:r>
            <a:r>
              <a:rPr lang="cs-CZ" dirty="0" err="1" smtClean="0"/>
              <a:t>Anthony</a:t>
            </a:r>
            <a:r>
              <a:rPr lang="cs-CZ" dirty="0" smtClean="0"/>
              <a:t>. </a:t>
            </a:r>
            <a:r>
              <a:rPr lang="cs-CZ" i="1" dirty="0" smtClean="0"/>
              <a:t>Sociologie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1. Praha: </a:t>
            </a:r>
            <a:r>
              <a:rPr lang="cs-CZ" dirty="0" err="1" smtClean="0"/>
              <a:t>Argo</a:t>
            </a:r>
            <a:r>
              <a:rPr lang="cs-CZ" dirty="0" smtClean="0"/>
              <a:t>, 1999, 595 s. ISBN 80-7203-124-4.</a:t>
            </a:r>
          </a:p>
          <a:p>
            <a:r>
              <a:rPr lang="cs-CZ" dirty="0" smtClean="0"/>
              <a:t>RABIŇÁKOVÁ, Dana a Marek MIČIENKA. </a:t>
            </a:r>
            <a:r>
              <a:rPr lang="cs-CZ" i="1" dirty="0" smtClean="0"/>
              <a:t>Konflikt, koření života: průvodce řešením konfliktů pro učitele a studenty středních škol</a:t>
            </a:r>
            <a:r>
              <a:rPr lang="cs-CZ" dirty="0" smtClean="0"/>
              <a:t>. 2., </a:t>
            </a:r>
            <a:r>
              <a:rPr lang="cs-CZ" dirty="0" err="1" smtClean="0"/>
              <a:t>rev</a:t>
            </a:r>
            <a:r>
              <a:rPr lang="cs-CZ" dirty="0" smtClean="0"/>
              <a:t>. </a:t>
            </a:r>
            <a:r>
              <a:rPr lang="cs-CZ" dirty="0" err="1" smtClean="0"/>
              <a:t>vyd</a:t>
            </a:r>
            <a:r>
              <a:rPr lang="cs-CZ" dirty="0" smtClean="0"/>
              <a:t>. Praha: </a:t>
            </a:r>
            <a:r>
              <a:rPr lang="cs-CZ" dirty="0" err="1" smtClean="0"/>
              <a:t>Partners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, 2004, 175 s. ISBN 80-239-3339-6.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activucitel.cz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- obecné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i="1" u="sng" dirty="0" smtClean="0"/>
              <a:t>„</a:t>
            </a:r>
            <a:r>
              <a:rPr lang="cs-CZ" i="1" u="sng" dirty="0" err="1" smtClean="0"/>
              <a:t>Confligo</a:t>
            </a:r>
            <a:r>
              <a:rPr lang="cs-CZ" i="1" u="sng" dirty="0" smtClean="0"/>
              <a:t>, </a:t>
            </a:r>
            <a:r>
              <a:rPr lang="cs-CZ" i="1" u="sng" dirty="0" err="1" smtClean="0"/>
              <a:t>conflictum</a:t>
            </a:r>
            <a:r>
              <a:rPr lang="cs-CZ" dirty="0" smtClean="0"/>
              <a:t>“ (lat.)</a:t>
            </a:r>
          </a:p>
          <a:p>
            <a:r>
              <a:rPr lang="cs-CZ" i="1" dirty="0" smtClean="0"/>
              <a:t>Střet protichůdných sil, nemožnost ustoupit</a:t>
            </a:r>
          </a:p>
          <a:p>
            <a:pPr lvl="1"/>
            <a:r>
              <a:rPr lang="cs-CZ" dirty="0" smtClean="0"/>
              <a:t>Potřeby (majetek)</a:t>
            </a:r>
          </a:p>
          <a:p>
            <a:pPr lvl="1"/>
            <a:r>
              <a:rPr lang="cs-CZ" dirty="0" smtClean="0"/>
              <a:t>Psychické stavy (přátelství, bezpečí, svoboda) </a:t>
            </a:r>
          </a:p>
          <a:p>
            <a:pPr lvl="1"/>
            <a:r>
              <a:rPr lang="cs-CZ" dirty="0" smtClean="0"/>
              <a:t>Hodnoty (náboženství či životní orientace)</a:t>
            </a:r>
          </a:p>
          <a:p>
            <a:r>
              <a:rPr lang="cs-CZ" dirty="0" smtClean="0"/>
              <a:t>Zátěžová situace pro lidský organismus</a:t>
            </a:r>
          </a:p>
          <a:p>
            <a:r>
              <a:rPr lang="cs-CZ" dirty="0" smtClean="0"/>
              <a:t>Synonyma: rozpor, hádka, nedorozumění, výměna názorů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i="1" u="sng" dirty="0" smtClean="0"/>
              <a:t>Teorie konfliktu </a:t>
            </a:r>
            <a:r>
              <a:rPr lang="cs-CZ" dirty="0" smtClean="0"/>
              <a:t>(sociologie) – neredukovatelnost, vede ke změně – hybatel společnosti</a:t>
            </a:r>
          </a:p>
          <a:p>
            <a:endParaRPr lang="cs-CZ" i="1" dirty="0" smtClean="0"/>
          </a:p>
          <a:p>
            <a:endParaRPr lang="cs-CZ" i="1" dirty="0" smtClean="0"/>
          </a:p>
        </p:txBody>
      </p:sp>
      <p:pic>
        <p:nvPicPr>
          <p:cNvPr id="9" name="Zástupný symbol pro obsah 8" descr="AngerConflic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688033"/>
            <a:ext cx="4038600" cy="2690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konfliktu</a:t>
            </a:r>
            <a:endParaRPr lang="cs-CZ" dirty="0"/>
          </a:p>
        </p:txBody>
      </p:sp>
      <p:pic>
        <p:nvPicPr>
          <p:cNvPr id="5" name="Zástupný symbol pro obsah 4" descr="size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733119"/>
            <a:ext cx="4038600" cy="2599849"/>
          </a:xfr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přirozená součást života </a:t>
            </a:r>
            <a:r>
              <a:rPr lang="cs-CZ" i="1" dirty="0" err="1" smtClean="0"/>
              <a:t>contra</a:t>
            </a:r>
            <a:r>
              <a:rPr lang="cs-CZ" dirty="0" smtClean="0"/>
              <a:t> </a:t>
            </a:r>
            <a:r>
              <a:rPr lang="cs-CZ" u="sng" dirty="0" smtClean="0"/>
              <a:t>negativistický přístup </a:t>
            </a:r>
            <a:r>
              <a:rPr lang="cs-CZ" dirty="0" smtClean="0"/>
              <a:t>(úzkost, strach, vina, lítost </a:t>
            </a:r>
            <a:r>
              <a:rPr lang="cs-CZ" dirty="0" err="1" smtClean="0"/>
              <a:t>etc</a:t>
            </a:r>
            <a:r>
              <a:rPr lang="cs-CZ" dirty="0" smtClean="0"/>
              <a:t>.)</a:t>
            </a:r>
          </a:p>
          <a:p>
            <a:r>
              <a:rPr lang="cs-CZ" dirty="0" smtClean="0"/>
              <a:t>Rozdělení konfliktu:</a:t>
            </a:r>
          </a:p>
          <a:p>
            <a:pPr lvl="1"/>
            <a:r>
              <a:rPr lang="cs-CZ" dirty="0" err="1" smtClean="0"/>
              <a:t>Inter</a:t>
            </a:r>
            <a:r>
              <a:rPr lang="cs-CZ" dirty="0" smtClean="0"/>
              <a:t> X </a:t>
            </a:r>
            <a:r>
              <a:rPr lang="cs-CZ" dirty="0" err="1" smtClean="0"/>
              <a:t>intra</a:t>
            </a:r>
            <a:r>
              <a:rPr lang="cs-CZ" dirty="0" smtClean="0"/>
              <a:t>-personální</a:t>
            </a:r>
          </a:p>
          <a:p>
            <a:pPr lvl="1"/>
            <a:r>
              <a:rPr lang="cs-CZ" dirty="0" smtClean="0"/>
              <a:t>Skrytý X otevřený</a:t>
            </a:r>
          </a:p>
          <a:p>
            <a:pPr lvl="1"/>
            <a:r>
              <a:rPr lang="cs-CZ" dirty="0" smtClean="0"/>
              <a:t>Vnitřně-skupinový X mezi-skupinový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ke konfliktu a jeho řešení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Řešení konfliktu na základě: </a:t>
            </a:r>
          </a:p>
          <a:p>
            <a:pPr lvl="1"/>
            <a:r>
              <a:rPr lang="cs-CZ" dirty="0" smtClean="0"/>
              <a:t>Postoj			</a:t>
            </a:r>
            <a:r>
              <a:rPr lang="cs-CZ" i="1" dirty="0" smtClean="0">
                <a:solidFill>
                  <a:srgbClr val="FF0000"/>
                </a:solidFill>
              </a:rPr>
              <a:t>únik,</a:t>
            </a:r>
            <a:r>
              <a:rPr lang="cs-CZ" i="1" dirty="0" smtClean="0"/>
              <a:t> </a:t>
            </a:r>
          </a:p>
          <a:p>
            <a:pPr lvl="1"/>
            <a:r>
              <a:rPr lang="cs-CZ" dirty="0" smtClean="0"/>
              <a:t>Vzor jednání		</a:t>
            </a:r>
            <a:r>
              <a:rPr lang="cs-CZ" i="1" dirty="0" smtClean="0">
                <a:solidFill>
                  <a:srgbClr val="FF0000"/>
                </a:solidFill>
              </a:rPr>
              <a:t>agrese,</a:t>
            </a:r>
          </a:p>
          <a:p>
            <a:pPr lvl="1"/>
            <a:r>
              <a:rPr lang="cs-CZ" dirty="0" smtClean="0"/>
              <a:t>Zkušenosti		</a:t>
            </a:r>
            <a:r>
              <a:rPr lang="cs-CZ" i="1" dirty="0" smtClean="0">
                <a:solidFill>
                  <a:srgbClr val="92D050"/>
                </a:solidFill>
              </a:rPr>
              <a:t>kompromis, ústup</a:t>
            </a:r>
          </a:p>
          <a:p>
            <a:r>
              <a:rPr lang="cs-CZ" i="1" u="sng" dirty="0" smtClean="0">
                <a:solidFill>
                  <a:srgbClr val="FF0000"/>
                </a:solidFill>
              </a:rPr>
              <a:t>Odsunutí  a eskalace </a:t>
            </a:r>
            <a:r>
              <a:rPr lang="cs-CZ" i="1" u="sng" dirty="0" smtClean="0">
                <a:solidFill>
                  <a:srgbClr val="FFC000"/>
                </a:solidFill>
              </a:rPr>
              <a:t>X</a:t>
            </a:r>
            <a:r>
              <a:rPr lang="cs-CZ" i="1" u="sng" dirty="0" smtClean="0"/>
              <a:t> </a:t>
            </a:r>
            <a:r>
              <a:rPr lang="cs-CZ" i="1" u="sng" dirty="0" smtClean="0">
                <a:solidFill>
                  <a:srgbClr val="92D050"/>
                </a:solidFill>
              </a:rPr>
              <a:t>řešení konfliktu</a:t>
            </a:r>
          </a:p>
          <a:p>
            <a:r>
              <a:rPr lang="cs-CZ" dirty="0" smtClean="0"/>
              <a:t>Pozitivní přístup – </a:t>
            </a:r>
            <a:r>
              <a:rPr lang="cs-CZ" u="sng" dirty="0" smtClean="0"/>
              <a:t>konstruktivismus</a:t>
            </a:r>
            <a:r>
              <a:rPr lang="cs-CZ" dirty="0" smtClean="0"/>
              <a:t>:</a:t>
            </a:r>
          </a:p>
          <a:p>
            <a:pPr lvl="1"/>
            <a:r>
              <a:rPr lang="cs-CZ" i="1" dirty="0" smtClean="0"/>
              <a:t>Nové dovednosti a schopnosti řešení</a:t>
            </a:r>
          </a:p>
          <a:p>
            <a:pPr lvl="1"/>
            <a:r>
              <a:rPr lang="cs-CZ" i="1" dirty="0" smtClean="0"/>
              <a:t>Lepší sociální vztahy</a:t>
            </a:r>
          </a:p>
          <a:p>
            <a:pPr lvl="1"/>
            <a:r>
              <a:rPr lang="cs-CZ" i="1" dirty="0" smtClean="0"/>
              <a:t>Vnímání sebe sama</a:t>
            </a:r>
          </a:p>
          <a:p>
            <a:endParaRPr lang="cs-CZ" dirty="0"/>
          </a:p>
        </p:txBody>
      </p:sp>
      <p:sp>
        <p:nvSpPr>
          <p:cNvPr id="9" name="Pravá složená závorka 8"/>
          <p:cNvSpPr/>
          <p:nvPr/>
        </p:nvSpPr>
        <p:spPr>
          <a:xfrm>
            <a:off x="3563888" y="2420888"/>
            <a:ext cx="360040" cy="1152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ve škole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Často jednodušší základ konfliktu ve škole</a:t>
            </a:r>
          </a:p>
          <a:p>
            <a:r>
              <a:rPr lang="cs-CZ" dirty="0" smtClean="0"/>
              <a:t>Vytvoření dobrého prostředí a průběh výuky:</a:t>
            </a:r>
          </a:p>
          <a:p>
            <a:pPr lvl="1"/>
            <a:r>
              <a:rPr lang="cs-CZ" dirty="0" smtClean="0"/>
              <a:t>Příprava na základě aktivizačních metod ve vzdělávání</a:t>
            </a:r>
          </a:p>
          <a:p>
            <a:pPr lvl="1"/>
            <a:r>
              <a:rPr lang="cs-CZ" dirty="0" smtClean="0"/>
              <a:t>Učitel jako pomocník (diskuze o zkušenostech)</a:t>
            </a:r>
          </a:p>
          <a:p>
            <a:pPr lvl="1"/>
            <a:r>
              <a:rPr lang="cs-CZ" dirty="0" smtClean="0"/>
              <a:t>Pravidla otevřenosti, důvěry a spolupráce </a:t>
            </a:r>
          </a:p>
          <a:p>
            <a:pPr lvl="2"/>
            <a:r>
              <a:rPr lang="cs-CZ" i="1" dirty="0" smtClean="0"/>
              <a:t>Respekt žákovy myšlenky</a:t>
            </a:r>
          </a:p>
          <a:p>
            <a:pPr lvl="2"/>
            <a:r>
              <a:rPr lang="cs-CZ" i="1" dirty="0" smtClean="0"/>
              <a:t>Žádné zesměšňování</a:t>
            </a:r>
          </a:p>
          <a:p>
            <a:pPr lvl="2"/>
            <a:r>
              <a:rPr lang="cs-CZ" i="1" dirty="0" smtClean="0"/>
              <a:t>Princip důvěrnosti ve třídě</a:t>
            </a:r>
          </a:p>
          <a:p>
            <a:r>
              <a:rPr lang="cs-CZ" dirty="0" smtClean="0"/>
              <a:t>Strategie učitele jako kompetence řešení konfliktu = vhodnost postupu (Plamínek):</a:t>
            </a:r>
          </a:p>
          <a:p>
            <a:pPr lvl="1"/>
            <a:r>
              <a:rPr lang="cs-CZ" i="1" dirty="0" smtClean="0"/>
              <a:t>Pasivita</a:t>
            </a:r>
          </a:p>
          <a:p>
            <a:pPr lvl="1"/>
            <a:r>
              <a:rPr lang="cs-CZ" i="1" dirty="0" smtClean="0"/>
              <a:t>Delegace (problém řeší někdo jiný)</a:t>
            </a:r>
          </a:p>
          <a:p>
            <a:pPr lvl="1"/>
            <a:r>
              <a:rPr lang="cs-CZ" i="1" dirty="0" smtClean="0"/>
              <a:t>Náhoda (řešení např. losem)</a:t>
            </a:r>
          </a:p>
          <a:p>
            <a:pPr lvl="1"/>
            <a:r>
              <a:rPr lang="cs-CZ" i="1" dirty="0" smtClean="0"/>
              <a:t>Mediace a facilitace (neutrální odborníci při řešení)</a:t>
            </a:r>
          </a:p>
          <a:p>
            <a:pPr lvl="1"/>
            <a:r>
              <a:rPr lang="cs-CZ" i="1" dirty="0" smtClean="0"/>
              <a:t>Vyjednávání a projednávání (ideální, přímá komunikace)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přístupu žáka ke konfliktu v jeho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Změna přístupu žáka ke konfliktu na základě:</a:t>
            </a:r>
          </a:p>
          <a:p>
            <a:pPr lvl="1"/>
            <a:r>
              <a:rPr lang="cs-CZ" i="1" dirty="0" smtClean="0"/>
              <a:t>Uvědomění (analýza vlastních reakcí)</a:t>
            </a:r>
          </a:p>
          <a:p>
            <a:pPr lvl="1"/>
            <a:r>
              <a:rPr lang="cs-CZ" i="1" dirty="0" smtClean="0"/>
              <a:t>Ochoty (osobní angažovanost pro změnu)</a:t>
            </a:r>
          </a:p>
          <a:p>
            <a:pPr lvl="1"/>
            <a:r>
              <a:rPr lang="cs-CZ" i="1" dirty="0" smtClean="0"/>
              <a:t>Dovednosti (empatie a efektivní komunikace)</a:t>
            </a:r>
          </a:p>
          <a:p>
            <a:r>
              <a:rPr lang="cs-CZ" i="1" dirty="0" smtClean="0"/>
              <a:t>Aplikace výše uvedeného na základě </a:t>
            </a:r>
            <a:r>
              <a:rPr lang="cs-CZ" i="1" u="sng" dirty="0" smtClean="0"/>
              <a:t>modelových situací</a:t>
            </a:r>
            <a:r>
              <a:rPr lang="cs-CZ" i="1" dirty="0" smtClean="0"/>
              <a:t>:</a:t>
            </a:r>
          </a:p>
          <a:p>
            <a:pPr lvl="1"/>
            <a:r>
              <a:rPr lang="cs-CZ" i="1" dirty="0" smtClean="0"/>
              <a:t>Porozumění konfliktu</a:t>
            </a:r>
          </a:p>
          <a:p>
            <a:pPr lvl="1"/>
            <a:r>
              <a:rPr lang="cs-CZ" i="1" dirty="0" smtClean="0"/>
              <a:t>Přístupy ke konfliktu</a:t>
            </a:r>
          </a:p>
          <a:p>
            <a:pPr lvl="1"/>
            <a:r>
              <a:rPr lang="cs-CZ" i="1" dirty="0" smtClean="0"/>
              <a:t>Jak si lépe rozumět</a:t>
            </a:r>
          </a:p>
          <a:p>
            <a:pPr lvl="1"/>
            <a:r>
              <a:rPr lang="cs-CZ" i="1" dirty="0" smtClean="0"/>
              <a:t>Schopnost efektivní komunikace</a:t>
            </a:r>
          </a:p>
          <a:p>
            <a:pPr lvl="1"/>
            <a:r>
              <a:rPr lang="cs-CZ" i="1" dirty="0" smtClean="0"/>
              <a:t>Řešení konfliktů</a:t>
            </a:r>
          </a:p>
          <a:p>
            <a:pPr lvl="1">
              <a:buNone/>
            </a:pPr>
            <a:endParaRPr lang="cs-CZ" i="1" dirty="0" smtClean="0"/>
          </a:p>
          <a:p>
            <a:endParaRPr lang="cs-CZ" i="1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 konfliktů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5156" y="1598414"/>
            <a:ext cx="5381180" cy="475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Pravidla ve třídě pro zasazení modelové situace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i="1" dirty="0" smtClean="0"/>
              <a:t>Stanovte základní pravidla pro třídu.</a:t>
            </a:r>
          </a:p>
          <a:p>
            <a:r>
              <a:rPr lang="cs-CZ" i="1" dirty="0" smtClean="0"/>
              <a:t>První den semináře proberte se studenty jeho organizaci.</a:t>
            </a:r>
          </a:p>
          <a:p>
            <a:r>
              <a:rPr lang="cs-CZ" i="1" dirty="0" smtClean="0"/>
              <a:t>Na počátku nového zopakujte výsledný závěr.</a:t>
            </a:r>
          </a:p>
          <a:p>
            <a:r>
              <a:rPr lang="cs-CZ" i="1" dirty="0" smtClean="0"/>
              <a:t>Nepožadujte po studentech činnost, která je i Vám protivná.</a:t>
            </a:r>
          </a:p>
          <a:p>
            <a:r>
              <a:rPr lang="cs-CZ" i="1" dirty="0" smtClean="0"/>
              <a:t> Nezapomínat na zpětnou vazbu.</a:t>
            </a:r>
          </a:p>
          <a:p>
            <a:r>
              <a:rPr lang="cs-CZ" i="1" dirty="0" smtClean="0"/>
              <a:t>Na závěr shrnout získané poznatky, napsat na tabuli.</a:t>
            </a:r>
            <a:endParaRPr lang="cs-CZ" i="1" dirty="0"/>
          </a:p>
        </p:txBody>
      </p:sp>
      <p:pic>
        <p:nvPicPr>
          <p:cNvPr id="5" name="Zástupný symbol pro obsah 4" descr="original-18188-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6138" y="2475298"/>
            <a:ext cx="4038600" cy="31154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171</TotalTime>
  <Words>774</Words>
  <Application>Microsoft Office PowerPoint</Application>
  <PresentationFormat>Předvádění na obrazovce (4:3)</PresentationFormat>
  <Paragraphs>149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Consolas</vt:lpstr>
      <vt:lpstr>Corbel</vt:lpstr>
      <vt:lpstr>Wingdings</vt:lpstr>
      <vt:lpstr>Wingdings 2</vt:lpstr>
      <vt:lpstr>Wingdings 3</vt:lpstr>
      <vt:lpstr>Metro</vt:lpstr>
      <vt:lpstr>„Konflikt, koření života“</vt:lpstr>
      <vt:lpstr>Co je to konflikt?</vt:lpstr>
      <vt:lpstr>Konflikt - obecné</vt:lpstr>
      <vt:lpstr>Rozdělení konfliktu</vt:lpstr>
      <vt:lpstr>Přístup ke konfliktu a jeho řešení  </vt:lpstr>
      <vt:lpstr>Konflikt ve škole  </vt:lpstr>
      <vt:lpstr>Změna přístupu žáka ke konfliktu v jeho řešení</vt:lpstr>
      <vt:lpstr>Řešení konfliktů</vt:lpstr>
      <vt:lpstr>Pravidla ve třídě pro zasazení modelové situace</vt:lpstr>
      <vt:lpstr>Aktivita: Porozumění konfliktu</vt:lpstr>
      <vt:lpstr>„Co si myslíš o konfliktu?“</vt:lpstr>
      <vt:lpstr>Aktivita: Přístup ke konfliktu</vt:lpstr>
      <vt:lpstr>„Konflikt v televizi“</vt:lpstr>
      <vt:lpstr>Aktivita: „Jak si lépe porozumět“</vt:lpstr>
      <vt:lpstr>„Stará/mladá žena“</vt:lpstr>
      <vt:lpstr>Aktivita: „Empatie a aktivní naslouchání“</vt:lpstr>
      <vt:lpstr>„Zpráva o loupeži“</vt:lpstr>
      <vt:lpstr>Aktivita: „Řešení konfliktu“</vt:lpstr>
      <vt:lpstr>„O co se tu jedná?“</vt:lpstr>
      <vt:lpstr>Literatura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„Konflikt, koření života“</dc:title>
  <dc:creator>Pupýnek</dc:creator>
  <cp:lastModifiedBy>Sterba</cp:lastModifiedBy>
  <cp:revision>27</cp:revision>
  <dcterms:created xsi:type="dcterms:W3CDTF">2014-10-11T11:17:34Z</dcterms:created>
  <dcterms:modified xsi:type="dcterms:W3CDTF">2014-11-13T16:15:37Z</dcterms:modified>
</cp:coreProperties>
</file>