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8" r:id="rId12"/>
    <p:sldId id="269" r:id="rId13"/>
    <p:sldId id="270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8FD8ADB-4813-4D6E-829D-1EBA76587864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9851709-AA3B-4F9A-8B12-03BBA10D1BDF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8ADB-4813-4D6E-829D-1EBA76587864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1709-AA3B-4F9A-8B12-03BBA10D1B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8ADB-4813-4D6E-829D-1EBA76587864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1709-AA3B-4F9A-8B12-03BBA10D1B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8ADB-4813-4D6E-829D-1EBA76587864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1709-AA3B-4F9A-8B12-03BBA10D1B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8ADB-4813-4D6E-829D-1EBA76587864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1709-AA3B-4F9A-8B12-03BBA10D1B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8ADB-4813-4D6E-829D-1EBA76587864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1709-AA3B-4F9A-8B12-03BBA10D1BD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8ADB-4813-4D6E-829D-1EBA76587864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1709-AA3B-4F9A-8B12-03BBA10D1B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8ADB-4813-4D6E-829D-1EBA76587864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1709-AA3B-4F9A-8B12-03BBA10D1B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8ADB-4813-4D6E-829D-1EBA76587864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1709-AA3B-4F9A-8B12-03BBA10D1B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8ADB-4813-4D6E-829D-1EBA76587864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1709-AA3B-4F9A-8B12-03BBA10D1BDF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8ADB-4813-4D6E-829D-1EBA76587864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51709-AA3B-4F9A-8B12-03BBA10D1B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8FD8ADB-4813-4D6E-829D-1EBA76587864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9851709-AA3B-4F9A-8B12-03BBA10D1BD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echkid.cz/" TargetMode="External"/><Relationship Id="rId2" Type="http://schemas.openxmlformats.org/officeDocument/2006/relationships/hyperlink" Target="http://www.mkc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vp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echkid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Multikulturní výchova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Jiří </a:t>
            </a:r>
            <a:r>
              <a:rPr lang="cs-CZ" dirty="0" err="1"/>
              <a:t>E</a:t>
            </a:r>
            <a:r>
              <a:rPr lang="cs-CZ" dirty="0" err="1" smtClean="0"/>
              <a:t>ibensteiner</a:t>
            </a:r>
            <a:endParaRPr lang="cs-CZ" dirty="0" smtClean="0"/>
          </a:p>
          <a:p>
            <a:r>
              <a:rPr lang="cs-CZ" dirty="0" smtClean="0"/>
              <a:t>Kateřina Kyselá</a:t>
            </a:r>
          </a:p>
          <a:p>
            <a:r>
              <a:rPr lang="cs-CZ" dirty="0" smtClean="0"/>
              <a:t>Veronika Moravcová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88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</a:t>
            </a:r>
            <a:r>
              <a:rPr lang="cs-CZ" dirty="0" smtClean="0"/>
              <a:t>komiksu 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7057976" cy="3493008"/>
          </a:xfrm>
        </p:spPr>
        <p:txBody>
          <a:bodyPr/>
          <a:lstStyle/>
          <a:p>
            <a:r>
              <a:rPr lang="cs-CZ" dirty="0" smtClean="0"/>
              <a:t>Přehled základních konvencí EU</a:t>
            </a:r>
          </a:p>
          <a:p>
            <a:r>
              <a:rPr lang="cs-CZ" dirty="0" smtClean="0"/>
              <a:t>Vývoj institucionálního přístupu k rasismu</a:t>
            </a:r>
          </a:p>
          <a:p>
            <a:r>
              <a:rPr lang="cs-CZ" dirty="0" smtClean="0"/>
              <a:t>Postupy při řešení problémů rasismu a xenofobie</a:t>
            </a:r>
          </a:p>
          <a:p>
            <a:r>
              <a:rPr lang="cs-CZ" dirty="0" smtClean="0"/>
              <a:t>Slovníček klíčových definic a pojmů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93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Aktivity pro žáky ZŠ na téma rasismus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27584" y="1772816"/>
            <a:ext cx="7560840" cy="4536504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cs-CZ" u="sng" dirty="0"/>
              <a:t>Názorová </a:t>
            </a:r>
            <a:r>
              <a:rPr lang="cs-CZ" u="sng" dirty="0" smtClean="0"/>
              <a:t>škála</a:t>
            </a:r>
          </a:p>
          <a:p>
            <a:pPr marL="68580" indent="0">
              <a:buNone/>
            </a:pPr>
            <a:r>
              <a:rPr lang="cs-CZ" dirty="0"/>
              <a:t>Cíl</a:t>
            </a:r>
          </a:p>
          <a:p>
            <a:pPr marL="68580" indent="0">
              <a:buNone/>
            </a:pPr>
            <a:r>
              <a:rPr lang="cs-CZ" dirty="0"/>
              <a:t>• obrátit pozornost studentů k tématu rasismu</a:t>
            </a:r>
          </a:p>
          <a:p>
            <a:pPr marL="68580" indent="0">
              <a:buNone/>
            </a:pPr>
            <a:r>
              <a:rPr lang="cs-CZ" dirty="0"/>
              <a:t>• dozvědět se s jakými názory a postoji studenti přicházejí</a:t>
            </a:r>
          </a:p>
          <a:p>
            <a:pPr marL="68580" indent="0">
              <a:buNone/>
            </a:pPr>
            <a:r>
              <a:rPr lang="cs-CZ" dirty="0"/>
              <a:t>• studenti se seznámí s názory spolužáků</a:t>
            </a:r>
          </a:p>
          <a:p>
            <a:r>
              <a:rPr lang="cs-CZ" dirty="0"/>
              <a:t>Pomůcky: cedulky s „ANO“, „NE“, „NEJSEM SI JISTÝ/Á“, série otázek</a:t>
            </a:r>
          </a:p>
          <a:p>
            <a:r>
              <a:rPr lang="cs-CZ" dirty="0"/>
              <a:t>Čas: 15 minut</a:t>
            </a:r>
          </a:p>
          <a:p>
            <a:r>
              <a:rPr lang="cs-CZ" dirty="0"/>
              <a:t>Průběh:</a:t>
            </a:r>
          </a:p>
          <a:p>
            <a:pPr marL="68580" indent="0">
              <a:buNone/>
            </a:pPr>
            <a:r>
              <a:rPr lang="cs-CZ" dirty="0"/>
              <a:t>Protilehlé strany místnosti označíme cedulkami „ANO“ a „NE“, </a:t>
            </a:r>
          </a:p>
          <a:p>
            <a:pPr marL="68580" indent="0">
              <a:buNone/>
            </a:pPr>
            <a:r>
              <a:rPr lang="cs-CZ" dirty="0"/>
              <a:t>doprostřed umístíme cedulku „NEJSEM SI JISTÝ/Á“. Postupně čteme </a:t>
            </a:r>
          </a:p>
          <a:p>
            <a:pPr marL="68580" indent="0">
              <a:buNone/>
            </a:pPr>
            <a:r>
              <a:rPr lang="cs-CZ" dirty="0"/>
              <a:t>jednotlivá prohlášení a po každém z nich požádáme studenty, aby se </a:t>
            </a:r>
          </a:p>
          <a:p>
            <a:pPr marL="68580" indent="0">
              <a:buNone/>
            </a:pPr>
            <a:r>
              <a:rPr lang="cs-CZ" dirty="0"/>
              <a:t>postavili tak, jak to odpovídá jejich názoru. Po každém prohlášení a </a:t>
            </a:r>
          </a:p>
          <a:p>
            <a:pPr marL="68580" indent="0">
              <a:buNone/>
            </a:pPr>
            <a:r>
              <a:rPr lang="cs-CZ" dirty="0"/>
              <a:t>rozestavění se zeptáme, zda někdo chce sdělit komentář či zdůvodnění </a:t>
            </a:r>
          </a:p>
          <a:p>
            <a:pPr marL="68580" indent="0">
              <a:buNone/>
            </a:pPr>
            <a:r>
              <a:rPr lang="cs-CZ" dirty="0"/>
              <a:t>svého postavení. Studentů se aktivně doptáváme. Vlivem komentářů </a:t>
            </a:r>
          </a:p>
          <a:p>
            <a:pPr marL="68580" indent="0">
              <a:buNone/>
            </a:pPr>
            <a:r>
              <a:rPr lang="cs-CZ" dirty="0"/>
              <a:t>i sdělení může dojít k přehodnocení nebo změně názorů a studenti se </a:t>
            </a:r>
          </a:p>
          <a:p>
            <a:pPr marL="68580" indent="0">
              <a:buNone/>
            </a:pPr>
            <a:r>
              <a:rPr lang="cs-CZ" dirty="0"/>
              <a:t>mohou různě přemísťovat.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473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836712"/>
            <a:ext cx="7272924" cy="4995917"/>
          </a:xfrm>
        </p:spPr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cs-CZ" u="sng" dirty="0"/>
              <a:t>Jak </a:t>
            </a:r>
            <a:r>
              <a:rPr lang="cs-CZ" u="sng" dirty="0" smtClean="0"/>
              <a:t>zareagovat</a:t>
            </a:r>
          </a:p>
          <a:p>
            <a:pPr marL="68580" indent="0">
              <a:buNone/>
            </a:pPr>
            <a:r>
              <a:rPr lang="cs-CZ" dirty="0"/>
              <a:t>Cíl</a:t>
            </a:r>
          </a:p>
          <a:p>
            <a:pPr marL="68580" indent="0">
              <a:buNone/>
            </a:pPr>
            <a:r>
              <a:rPr lang="cs-CZ" dirty="0"/>
              <a:t>• zamyslet se nad vlastní reakcí v obtížné situaci</a:t>
            </a:r>
          </a:p>
          <a:p>
            <a:pPr marL="68580" indent="0">
              <a:buNone/>
            </a:pPr>
            <a:r>
              <a:rPr lang="cs-CZ" dirty="0"/>
              <a:t>• zformulovat svoji reakci nahlas</a:t>
            </a:r>
          </a:p>
          <a:p>
            <a:r>
              <a:rPr lang="cs-CZ" dirty="0"/>
              <a:t>Pomůcky: krátký příběh popisují situaci</a:t>
            </a:r>
          </a:p>
          <a:p>
            <a:r>
              <a:rPr lang="cs-CZ" dirty="0"/>
              <a:t>Čas: 20 minut</a:t>
            </a:r>
          </a:p>
          <a:p>
            <a:r>
              <a:rPr lang="cs-CZ" dirty="0"/>
              <a:t>Průběh</a:t>
            </a:r>
          </a:p>
          <a:p>
            <a:pPr marL="68580" indent="0">
              <a:buNone/>
            </a:pPr>
            <a:r>
              <a:rPr lang="cs-CZ" dirty="0"/>
              <a:t>Přečteme nebo převyprávíme žákům situaci popsanou níže. Požádáme dva zástupce, aby představovali neobsloužené hosty restaurace. Reakci hostinského přehrajeme sami v přímé řeči. Přidáme také rekvizity jako stůl a židle v restauraci, jídelní lístek apod. Žáci představují osazenstvo restaurace. Po seznámení se situací vyzveme žáky, aby </a:t>
            </a:r>
            <a:r>
              <a:rPr lang="cs-CZ" dirty="0" err="1"/>
              <a:t>navhrli</a:t>
            </a:r>
            <a:r>
              <a:rPr lang="cs-CZ" dirty="0"/>
              <a:t> možné reakce na tuto situaci. Každý s nápadem předvede nebo řekne svoji reakci. Tu zaznamenáme na tabuli pro pozdější průzkum. Reakce zhodnotíme z hlediska správnosti a prospěchu. (Co bych udělal/a já sám/a? Jaká reakce by byla nejsnazší? Jaká reakce by byla nejobtížnější? Jakou reakci by rádi viděli lektoři dnešní lekce o rasismu?). Zaznamenáme počty příznivců té které reakce</a:t>
            </a:r>
            <a:r>
              <a:rPr lang="cs-CZ" dirty="0" smtClean="0"/>
              <a:t>.</a:t>
            </a:r>
          </a:p>
          <a:p>
            <a:pPr marL="68580" indent="0">
              <a:buNone/>
            </a:pPr>
            <a:endParaRPr lang="cs-CZ" dirty="0"/>
          </a:p>
          <a:p>
            <a:r>
              <a:rPr lang="cs-CZ" dirty="0"/>
              <a:t>Panu Zdeňkovi se podařilo našetřit z platu </a:t>
            </a:r>
            <a:r>
              <a:rPr lang="cs-CZ" dirty="0" err="1"/>
              <a:t>kovoobráběče</a:t>
            </a:r>
            <a:r>
              <a:rPr lang="cs-CZ" dirty="0"/>
              <a:t> na letní dovolenou. Pro sebe a svoji přítelkyni, také Romku, zaplatil týdenní pobyt v Krkonoších v jednom hotelu. Večer se rozhodli strávit v restauraci nedaleko </a:t>
            </a:r>
            <a:r>
              <a:rPr lang="cs-CZ" dirty="0" err="1"/>
              <a:t>hotelu.Hostinský</a:t>
            </a:r>
            <a:r>
              <a:rPr lang="cs-CZ" dirty="0"/>
              <a:t> se jim však omluvil, ať se nezlobí a odejdou. Má totiž negativní zkušenosti s Romy. Již dvakrát při rvačce zničili zařízení restaurace, a proto je neobsluhuje. Pan Zděnek se cítil velmi ponížený, je přeci slušný člověk, tvrdě pracuje a s ničením restaurací nemá nic společného. Pro pana Zdeňka byl už zbytek dovolené poznamenaný tímto incidentem. Byli s přítelkyní nuceni se konfrontovat s faktem, že ač se snaží žít jako „normální lidé“, majoritní společnost jim bude neustále připomínat, že do ní nepatří. (zdroj příběhu www.czechkid.cz)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049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764704"/>
            <a:ext cx="7344932" cy="5067925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cs-CZ" u="sng" dirty="0"/>
              <a:t>Pojem extrém</a:t>
            </a:r>
            <a:endParaRPr lang="cs-CZ" u="sng" dirty="0" smtClean="0"/>
          </a:p>
          <a:p>
            <a:pPr marL="68580" indent="0">
              <a:buNone/>
            </a:pPr>
            <a:r>
              <a:rPr lang="cs-CZ" dirty="0" smtClean="0"/>
              <a:t>Cíl</a:t>
            </a:r>
            <a:r>
              <a:rPr lang="cs-CZ" dirty="0"/>
              <a:t>:  odhalit mnohoznačnost pojmu a vymezit definici z hlediska ideologických postojů i z hlediska běžného života</a:t>
            </a:r>
          </a:p>
          <a:p>
            <a:r>
              <a:rPr lang="cs-CZ" dirty="0"/>
              <a:t>Pomůcky: </a:t>
            </a:r>
            <a:r>
              <a:rPr lang="cs-CZ" dirty="0" err="1"/>
              <a:t>flipchart</a:t>
            </a:r>
            <a:r>
              <a:rPr lang="cs-CZ" dirty="0"/>
              <a:t> nebo tabule s připravenými pojmy extrémní, extremismus</a:t>
            </a:r>
          </a:p>
          <a:p>
            <a:r>
              <a:rPr lang="cs-CZ" dirty="0"/>
              <a:t>Čas: 20 minut</a:t>
            </a:r>
          </a:p>
          <a:p>
            <a:r>
              <a:rPr lang="cs-CZ" dirty="0"/>
              <a:t>Průběh</a:t>
            </a:r>
          </a:p>
          <a:p>
            <a:pPr marL="68580" indent="0">
              <a:buNone/>
            </a:pPr>
            <a:r>
              <a:rPr lang="cs-CZ" dirty="0"/>
              <a:t>Na tabuli napíšeme první pojem EXTRÉMNÍ. Studenti se podílí na jeho vysvětlení. </a:t>
            </a:r>
          </a:p>
          <a:p>
            <a:pPr marL="68580" indent="0">
              <a:buNone/>
            </a:pPr>
            <a:r>
              <a:rPr lang="cs-CZ" dirty="0"/>
              <a:t>Zeptáme se studentů, jak by vysvětlili toto slovo někomu, kdo ho nezná. Jaká jsou </a:t>
            </a:r>
            <a:r>
              <a:rPr lang="cs-CZ" dirty="0" smtClean="0"/>
              <a:t>synonyma </a:t>
            </a:r>
            <a:r>
              <a:rPr lang="cs-CZ" dirty="0"/>
              <a:t>pro slovo extrémní? Jaké spojení se vám vybaví ke slovu extrémní? (např. </a:t>
            </a:r>
            <a:r>
              <a:rPr lang="cs-CZ" dirty="0" smtClean="0"/>
              <a:t>počasí</a:t>
            </a:r>
            <a:r>
              <a:rPr lang="cs-CZ" dirty="0"/>
              <a:t>, sport). Co je opakem extrémního? V případě, že to ještě nezaznělo, dopíšeme </a:t>
            </a:r>
            <a:r>
              <a:rPr lang="cs-CZ" dirty="0" smtClean="0"/>
              <a:t>na </a:t>
            </a:r>
            <a:r>
              <a:rPr lang="cs-CZ" dirty="0"/>
              <a:t>tabuli extrémní = výstřední, krajní, okrajový, hraniční. Vzpomenete si na situaci, </a:t>
            </a:r>
            <a:r>
              <a:rPr lang="cs-CZ" dirty="0" smtClean="0"/>
              <a:t>kdy </a:t>
            </a:r>
            <a:r>
              <a:rPr lang="cs-CZ" dirty="0"/>
              <a:t>někdo něco označil jako extrémní (v televizi, ve škole, doma, používáte toto </a:t>
            </a:r>
            <a:r>
              <a:rPr lang="cs-CZ" dirty="0" smtClean="0"/>
              <a:t>slovo</a:t>
            </a:r>
            <a:r>
              <a:rPr lang="cs-CZ" dirty="0"/>
              <a:t>, někdo z kamarádů)? Našli byste něco extrémního na sobě?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199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zdroje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hlinkClick r:id="rId2"/>
              </a:rPr>
              <a:t>www.mkc.cz</a:t>
            </a:r>
            <a:endParaRPr lang="cs-CZ" sz="1800" dirty="0" smtClean="0"/>
          </a:p>
          <a:p>
            <a:r>
              <a:rPr lang="cs-CZ" sz="1800" dirty="0" smtClean="0">
                <a:hlinkClick r:id="rId3"/>
              </a:rPr>
              <a:t>www.czechkid.cz</a:t>
            </a:r>
            <a:endParaRPr lang="cs-CZ" sz="1800" dirty="0" smtClean="0"/>
          </a:p>
          <a:p>
            <a:r>
              <a:rPr lang="cs-CZ" sz="1800" dirty="0" smtClean="0">
                <a:hlinkClick r:id="rId4"/>
              </a:rPr>
              <a:t>www.rvp.cz</a:t>
            </a:r>
            <a:endParaRPr lang="cs-CZ" sz="1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87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Průřezová témata a Multikulturní </a:t>
            </a:r>
            <a:r>
              <a:rPr lang="cs-CZ" b="1" dirty="0" smtClean="0"/>
              <a:t>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996952"/>
            <a:ext cx="6777317" cy="3508977"/>
          </a:xfrm>
        </p:spPr>
        <p:txBody>
          <a:bodyPr/>
          <a:lstStyle/>
          <a:p>
            <a:pPr lvl="0"/>
            <a:r>
              <a:rPr lang="cs-CZ" dirty="0"/>
              <a:t>PT reprezentují v RVP ZV aktuální problémy současného světa</a:t>
            </a:r>
          </a:p>
          <a:p>
            <a:pPr lvl="0"/>
            <a:r>
              <a:rPr lang="cs-CZ" dirty="0"/>
              <a:t>rozvíjejí postoje a hodnoty</a:t>
            </a:r>
          </a:p>
          <a:p>
            <a:pPr lvl="0"/>
            <a:r>
              <a:rPr lang="cs-CZ" dirty="0"/>
              <a:t>vedou ke komplexnímu vzdělávání žáků</a:t>
            </a:r>
          </a:p>
          <a:p>
            <a:pPr lvl="0"/>
            <a:r>
              <a:rPr lang="cs-CZ" dirty="0"/>
              <a:t>vedou napříč předměty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10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Multikulturalismus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916832"/>
            <a:ext cx="3543909" cy="3627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272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Multikulturní </a:t>
            </a:r>
            <a:r>
              <a:rPr lang="cs-CZ" b="1" dirty="0" smtClean="0"/>
              <a:t>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od 2. pol. 20. století</a:t>
            </a:r>
          </a:p>
          <a:p>
            <a:pPr lvl="0"/>
            <a:r>
              <a:rPr lang="cs-CZ" dirty="0"/>
              <a:t>vytváření způsobilosti lidí chápat a respektovat i jiné kultury než svou vlastní</a:t>
            </a:r>
          </a:p>
          <a:p>
            <a:pPr lvl="0"/>
            <a:r>
              <a:rPr lang="cs-CZ" dirty="0"/>
              <a:t>příležitost k vlastnímu obohacení</a:t>
            </a:r>
          </a:p>
          <a:p>
            <a:pPr lvl="0"/>
            <a:r>
              <a:rPr lang="cs-CZ" dirty="0"/>
              <a:t>zdůrazňuje všelidské hodnoty</a:t>
            </a:r>
          </a:p>
          <a:p>
            <a:pPr lvl="0"/>
            <a:r>
              <a:rPr lang="cs-CZ" dirty="0"/>
              <a:t>snaží se oslabovat etnické či rasové předsudky</a:t>
            </a:r>
          </a:p>
          <a:p>
            <a:pPr lvl="0"/>
            <a:r>
              <a:rPr lang="cs-CZ" dirty="0"/>
              <a:t>UČÍ LIDI ŽÍT SPOLU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0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Multikulturní výchova v RVP </a:t>
            </a:r>
            <a:r>
              <a:rPr lang="cs-CZ" b="1" dirty="0" smtClean="0"/>
              <a:t>ZV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/>
              <a:t>„Průřezové téma multikulturní výchova v základním vzdělávání umožňuje žákům seznamovat se s </a:t>
            </a:r>
            <a:r>
              <a:rPr lang="cs-CZ" dirty="0" smtClean="0"/>
              <a:t>rozmanitostí </a:t>
            </a:r>
            <a:r>
              <a:rPr lang="cs-CZ" dirty="0"/>
              <a:t>různých kultur, jejich tradicemi a hodnotami. Na pozadí této rozmanitosti si pak žáci mohou lépe uvědomovat i svoji vlastní kulturní identitu, tradice a hodnoty.“ (RVP ZV)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06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Multikulturní centrum Praha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sdružení</a:t>
            </a:r>
            <a:r>
              <a:rPr lang="cs-CZ" dirty="0"/>
              <a:t>, které se zajímá o otázky spojené se soužitím lidí z různých kultur v ČR i v jiných částech světa</a:t>
            </a:r>
          </a:p>
          <a:p>
            <a:r>
              <a:rPr lang="cs-CZ" dirty="0" smtClean="0"/>
              <a:t>posláním </a:t>
            </a:r>
            <a:r>
              <a:rPr lang="cs-CZ" dirty="0"/>
              <a:t>je přispět k lepšímu porozumění naší multikulturní společnosti</a:t>
            </a:r>
          </a:p>
          <a:p>
            <a:r>
              <a:rPr lang="cs-CZ" dirty="0" smtClean="0"/>
              <a:t>mnoho </a:t>
            </a:r>
            <a:r>
              <a:rPr lang="cs-CZ" dirty="0"/>
              <a:t>aktivit</a:t>
            </a:r>
          </a:p>
          <a:p>
            <a:r>
              <a:rPr lang="cs-CZ" dirty="0"/>
              <a:t>vzdělávací </a:t>
            </a:r>
            <a:r>
              <a:rPr lang="cs-CZ" dirty="0" smtClean="0"/>
              <a:t>projekty</a:t>
            </a:r>
          </a:p>
          <a:p>
            <a:r>
              <a:rPr lang="cs-CZ" dirty="0">
                <a:hlinkClick r:id="rId2"/>
              </a:rPr>
              <a:t>www.mkc.cz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33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CZECHKID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http://www.czechkid.cz</a:t>
            </a:r>
            <a:r>
              <a:rPr lang="cs-CZ" dirty="0" smtClean="0">
                <a:hlinkClick r:id="rId2"/>
              </a:rPr>
              <a:t>/</a:t>
            </a:r>
            <a:endParaRPr lang="cs-CZ" dirty="0"/>
          </a:p>
          <a:p>
            <a:r>
              <a:rPr lang="cs-CZ" dirty="0" smtClean="0"/>
              <a:t>Komplexní nástroj k zavedení MKV do škol</a:t>
            </a:r>
          </a:p>
          <a:p>
            <a:r>
              <a:rPr lang="cs-CZ" dirty="0" smtClean="0"/>
              <a:t>Reflektovaná životní sociální zkušenost žáka – pozitivní výsledky</a:t>
            </a:r>
          </a:p>
          <a:p>
            <a:r>
              <a:rPr lang="cs-CZ" dirty="0" smtClean="0"/>
              <a:t>Postavy, mapa, dialogy, pro pedagogy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29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Cože? Já, a rasista?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6121872" cy="349300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komiks</a:t>
            </a:r>
          </a:p>
          <a:p>
            <a:r>
              <a:rPr lang="cs-CZ" dirty="0" smtClean="0"/>
              <a:t>doplňkový materiál do výuky</a:t>
            </a:r>
          </a:p>
          <a:p>
            <a:r>
              <a:rPr lang="cs-CZ" dirty="0" smtClean="0"/>
              <a:t>původně vydán Evropskou komisí</a:t>
            </a:r>
          </a:p>
          <a:p>
            <a:r>
              <a:rPr lang="cs-CZ" dirty="0" smtClean="0"/>
              <a:t>problematika každodenního soužití v pluralitní společnosti</a:t>
            </a:r>
          </a:p>
          <a:p>
            <a:r>
              <a:rPr lang="cs-CZ" dirty="0" smtClean="0"/>
              <a:t>Nabídka školení k publikaci (2002-2003)</a:t>
            </a:r>
          </a:p>
          <a:p>
            <a:endParaRPr lang="cs-CZ" dirty="0"/>
          </a:p>
          <a:p>
            <a:r>
              <a:rPr lang="cs-CZ" dirty="0" smtClean="0"/>
              <a:t>určeno žákům druhého </a:t>
            </a:r>
            <a:r>
              <a:rPr lang="cs-CZ" dirty="0"/>
              <a:t>stupně ZŠ a nižších ročníků SŠ, SOŠ a odpovídajících ročníků víceletých gymnázií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764704"/>
            <a:ext cx="1832282" cy="2655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8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komiksu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6985968" cy="349300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Diskriminace založená na předsudcích, stereotypech a nepochopení </a:t>
            </a:r>
            <a:r>
              <a:rPr lang="cs-CZ" dirty="0" smtClean="0"/>
              <a:t>…</a:t>
            </a:r>
          </a:p>
          <a:p>
            <a:endParaRPr lang="cs-CZ" dirty="0"/>
          </a:p>
          <a:p>
            <a:r>
              <a:rPr lang="cs-CZ" dirty="0"/>
              <a:t>příklady diskriminace rasové, genderové, plynoucí z rozdílného vzhledu, věku, sociálního postavení, náboženského vyznání či </a:t>
            </a:r>
            <a:r>
              <a:rPr lang="cs-CZ" dirty="0" smtClean="0"/>
              <a:t>původu</a:t>
            </a:r>
          </a:p>
          <a:p>
            <a:endParaRPr lang="cs-CZ" dirty="0"/>
          </a:p>
          <a:p>
            <a:r>
              <a:rPr lang="cs-CZ" dirty="0" smtClean="0"/>
              <a:t>Vtipné, trefné, přitažlivé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88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209</TotalTime>
  <Words>878</Words>
  <Application>Microsoft Office PowerPoint</Application>
  <PresentationFormat>Předvádění na obrazovce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Century Gothic</vt:lpstr>
      <vt:lpstr>Wingdings 2</vt:lpstr>
      <vt:lpstr>Austin</vt:lpstr>
      <vt:lpstr>Multikulturní výchova</vt:lpstr>
      <vt:lpstr>Průřezová témata a Multikulturní výchova</vt:lpstr>
      <vt:lpstr>Multikulturalismus </vt:lpstr>
      <vt:lpstr>Multikulturní výchova</vt:lpstr>
      <vt:lpstr>Multikulturní výchova v RVP ZV</vt:lpstr>
      <vt:lpstr>Multikulturní centrum Praha</vt:lpstr>
      <vt:lpstr>CZECHKID</vt:lpstr>
      <vt:lpstr>Cože? Já, a rasista?</vt:lpstr>
      <vt:lpstr>Obsah komiksu</vt:lpstr>
      <vt:lpstr>Obsah komiksu +</vt:lpstr>
      <vt:lpstr>Aktivity pro žáky ZŠ na téma rasismus</vt:lpstr>
      <vt:lpstr>Prezentace aplikace PowerPoint</vt:lpstr>
      <vt:lpstr>Prezentace aplikace PowerPoint</vt:lpstr>
      <vt:lpstr>zdroje</vt:lpstr>
    </vt:vector>
  </TitlesOfParts>
  <Company>Private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Cože? Já, a rasista?</dc:title>
  <dc:creator>Lukáš Moravec</dc:creator>
  <cp:lastModifiedBy>Skacelova</cp:lastModifiedBy>
  <cp:revision>12</cp:revision>
  <dcterms:created xsi:type="dcterms:W3CDTF">2014-09-22T18:55:58Z</dcterms:created>
  <dcterms:modified xsi:type="dcterms:W3CDTF">2014-10-07T05:02:05Z</dcterms:modified>
</cp:coreProperties>
</file>