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sldIdLst>
    <p:sldId id="256" r:id="rId2"/>
    <p:sldId id="267" r:id="rId3"/>
    <p:sldId id="257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7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8FD0A-BDA2-4966-A5B7-E5A1D6C378AA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0D7F1-95D1-4AEA-95B4-EF871445041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0D7F1-95D1-4AEA-95B4-EF8714450416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F345C-8D79-4A19-9DCF-67587B1B996F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038AF-A72C-4851-9F43-7687F7AF8E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F345C-8D79-4A19-9DCF-67587B1B996F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038AF-A72C-4851-9F43-7687F7AF8E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F345C-8D79-4A19-9DCF-67587B1B996F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038AF-A72C-4851-9F43-7687F7AF8E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F345C-8D79-4A19-9DCF-67587B1B996F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038AF-A72C-4851-9F43-7687F7AF8E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F345C-8D79-4A19-9DCF-67587B1B996F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038AF-A72C-4851-9F43-7687F7AF8E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F345C-8D79-4A19-9DCF-67587B1B996F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038AF-A72C-4851-9F43-7687F7AF8E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F345C-8D79-4A19-9DCF-67587B1B996F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038AF-A72C-4851-9F43-7687F7AF8E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F345C-8D79-4A19-9DCF-67587B1B996F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038AF-A72C-4851-9F43-7687F7AF8E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F345C-8D79-4A19-9DCF-67587B1B996F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038AF-A72C-4851-9F43-7687F7AF8E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F345C-8D79-4A19-9DCF-67587B1B996F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038AF-A72C-4851-9F43-7687F7AF8E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F345C-8D79-4A19-9DCF-67587B1B996F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038AF-A72C-4851-9F43-7687F7AF8E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DBF345C-8D79-4A19-9DCF-67587B1B996F}" type="datetimeFigureOut">
              <a:rPr lang="cs-CZ" smtClean="0"/>
              <a:pPr/>
              <a:t>22.11.2014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24038AF-A72C-4851-9F43-7687F7AF8E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porady/10604698737-pravo-pro-kazdeho/dily/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uloz.to/xJhPaTY/pravo-pro-kazdeho-street-law-rijen-2006-zi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arbora\Desktop\p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0648"/>
            <a:ext cx="7088752" cy="6336704"/>
          </a:xfrm>
          <a:prstGeom prst="rect">
            <a:avLst/>
          </a:prstGeom>
          <a:noFill/>
        </p:spPr>
      </p:pic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150464" y="3894584"/>
            <a:ext cx="2993536" cy="2963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Monika Kašíková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Barbora Velebová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Martin Vítek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Jana Kučerová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Jan Straka</a:t>
            </a:r>
          </a:p>
          <a:p>
            <a:pPr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Proč hodnotit projekt?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➨ Aby studenti věděli, jak si stoji v plnění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cílů určitého učebního programu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➨ Aby se zjistilo, kteří studenti si zaslouží 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pochvalu/uznáni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➨ Aby studenti měli motivaci učit se a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vzdělávat se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➨ Ke zjištění úrovně schopnosti studentů  </a:t>
            </a:r>
          </a:p>
          <a:p>
            <a:pPr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ve třídě</a:t>
            </a: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➨ Aby se zjistilo, zda-li je látku třeba znovu </a:t>
            </a:r>
          </a:p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    probrat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1143000"/>
          </a:xfrm>
        </p:spPr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Metody interaktivní výuky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805264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Brainstorming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Práce v malých skupinách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Každý učí každého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Modelové situace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Hraní rolí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Simulovaný soud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Soud v trojici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Názorová škála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Vyjednávání v konfliktu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Mediace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Právo pro každého –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Česká televize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7312856" cy="2625080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ceskatelevize.cz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2"/>
              </a:rPr>
              <a:t>/porady/10604698737-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pravo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2"/>
              </a:rPr>
              <a:t>-pro-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kazdeho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dily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cs-CZ" i="1" u="sng" dirty="0" err="1" smtClean="0">
                <a:latin typeface="Times New Roman" pitchFamily="18" charset="0"/>
                <a:cs typeface="Times New Roman" pitchFamily="18" charset="0"/>
              </a:rPr>
              <a:t>Videoarchiv</a:t>
            </a:r>
            <a:r>
              <a:rPr lang="cs-CZ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ClrTx/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1763688" y="3573016"/>
            <a:ext cx="3456384" cy="3024336"/>
          </a:xfrm>
        </p:spPr>
        <p:txBody>
          <a:bodyPr>
            <a:normAutofit/>
          </a:bodyPr>
          <a:lstStyle/>
          <a:p>
            <a:pPr marL="596646" indent="-514350">
              <a:buClr>
                <a:schemeClr val="tx1"/>
              </a:buClr>
              <a:buFont typeface="+mj-lt"/>
              <a:buAutoNum type="arabicParenR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Občan</a:t>
            </a:r>
          </a:p>
          <a:p>
            <a:pPr marL="596646" indent="-514350">
              <a:buClr>
                <a:schemeClr val="tx1"/>
              </a:buClr>
              <a:buFont typeface="+mj-lt"/>
              <a:buAutoNum type="arabicParenR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Ochrana osobnosti</a:t>
            </a:r>
          </a:p>
          <a:p>
            <a:pPr marL="596646" indent="-514350">
              <a:buClr>
                <a:schemeClr val="tx1"/>
              </a:buClr>
              <a:buFont typeface="+mj-lt"/>
              <a:buAutoNum type="arabicParenR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Rodinné právo</a:t>
            </a:r>
          </a:p>
          <a:p>
            <a:pPr marL="596646" indent="-514350">
              <a:buClr>
                <a:schemeClr val="tx1"/>
              </a:buClr>
              <a:buFont typeface="+mj-lt"/>
              <a:buAutoNum type="arabicParenR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Vlastnické právo</a:t>
            </a:r>
          </a:p>
          <a:p>
            <a:pPr marL="596646" indent="-514350">
              <a:buClr>
                <a:schemeClr val="tx1"/>
              </a:buClr>
              <a:buFont typeface="+mj-lt"/>
              <a:buAutoNum type="arabicParenR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Dědické právo</a:t>
            </a:r>
          </a:p>
        </p:txBody>
      </p:sp>
      <p:sp>
        <p:nvSpPr>
          <p:cNvPr id="6" name="Zástupný symbol pro obsah 4"/>
          <p:cNvSpPr txBox="1">
            <a:spLocks/>
          </p:cNvSpPr>
          <p:nvPr/>
        </p:nvSpPr>
        <p:spPr>
          <a:xfrm>
            <a:off x="5364088" y="3573016"/>
            <a:ext cx="3384376" cy="30243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+mj-lt"/>
              <a:buAutoNum type="arabicParenR" startAt="6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Závazkové právo</a:t>
            </a: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+mj-lt"/>
              <a:buAutoNum type="arabicParenR" startAt="6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Náhrada škody</a:t>
            </a: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+mj-lt"/>
              <a:buAutoNum type="arabicParenR" startAt="6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Pracovní právo</a:t>
            </a:r>
          </a:p>
          <a:p>
            <a:pPr marL="596646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+mj-lt"/>
              <a:buAutoNum type="arabicParenR" startAt="6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Občanské soudní řízení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Zdroje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Font typeface="Wingdings" pitchFamily="2" charset="2"/>
              <a:buChar char="§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RABIŇÁKOVÁ, Dana. 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Právo pro každého: učebnice programu "Právo pro každý den - </a:t>
            </a:r>
            <a:r>
              <a:rPr lang="cs-CZ" sz="2800" i="1" dirty="0" err="1" smtClean="0">
                <a:latin typeface="Times New Roman" pitchFamily="18" charset="0"/>
                <a:cs typeface="Times New Roman" pitchFamily="18" charset="0"/>
              </a:rPr>
              <a:t>Street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 smtClean="0"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. 1. Praha: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Partners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Czech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 c2001, 397 s. ISBN 80-238-7914-6  </a:t>
            </a:r>
          </a:p>
          <a:p>
            <a:pPr algn="ctr">
              <a:buClr>
                <a:schemeClr val="tx1"/>
              </a:buClr>
              <a:buNone/>
            </a:pPr>
            <a:r>
              <a:rPr lang="cs-CZ" sz="1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http://uloz.to/xJhPaTY/pravo-pro-kazdeho-street-law-rijen-2006-zip</a:t>
            </a:r>
            <a:r>
              <a:rPr lang="cs-CZ" sz="1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Clr>
                <a:schemeClr val="tx1"/>
              </a:buClr>
              <a:buNone/>
            </a:pP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778098"/>
          </a:xfrm>
        </p:spPr>
        <p:txBody>
          <a:bodyPr/>
          <a:lstStyle/>
          <a:p>
            <a:r>
              <a:rPr lang="cs-CZ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Historie</a:t>
            </a:r>
            <a:endParaRPr lang="cs-CZ" b="1" dirty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052736"/>
            <a:ext cx="7632848" cy="5805264"/>
          </a:xfrm>
        </p:spPr>
        <p:txBody>
          <a:bodyPr>
            <a:normAutofit fontScale="92500"/>
          </a:bodyPr>
          <a:lstStyle/>
          <a:p>
            <a:pPr algn="just">
              <a:buClrTx/>
              <a:buFont typeface="Wingdings" pitchFamily="2" charset="2"/>
              <a:buChar char="§"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Projekt nazvaný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Street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vznikl v USA v 70.letech 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Instruktory byli studenti práv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1974 – vydána první učebnice; vznikla jako výsledek revizí dřívějších textů, důležitou roli sehrála hodnocení a připomínky žáků, učitelů a studentů práv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V současné době je projekt realizován ve více než 30 zemích světa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V ČR je program od roku 1998</a:t>
            </a:r>
          </a:p>
          <a:p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 čem je projekt?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149552"/>
          </a:xfrm>
        </p:spPr>
        <p:txBody>
          <a:bodyPr>
            <a:normAutofit fontScale="92500" lnSpcReduction="20000"/>
          </a:bodyPr>
          <a:lstStyle/>
          <a:p>
            <a:pPr algn="just">
              <a:buClrTx/>
              <a:buFont typeface="Wingdings" pitchFamily="2" charset="2"/>
              <a:buChar char="§"/>
            </a:pP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Základní poznatky o právu</a:t>
            </a:r>
          </a:p>
          <a:p>
            <a:pPr algn="just">
              <a:buClrTx/>
              <a:buFont typeface="Wingdings" pitchFamily="2" charset="2"/>
              <a:buChar char="§"/>
            </a:pPr>
            <a:endParaRPr lang="cs-CZ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§"/>
            </a:pP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Právo = síť společenských vztahů</a:t>
            </a:r>
          </a:p>
          <a:p>
            <a:pPr algn="just">
              <a:buClrTx/>
              <a:buFont typeface="Wingdings" pitchFamily="2" charset="2"/>
              <a:buChar char="§"/>
            </a:pPr>
            <a:endParaRPr lang="cs-CZ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§"/>
            </a:pP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Podnícení o další a hlubší studium práva</a:t>
            </a:r>
          </a:p>
          <a:p>
            <a:pPr algn="just">
              <a:buClrTx/>
              <a:buFont typeface="Wingdings" pitchFamily="2" charset="2"/>
              <a:buChar char="§"/>
            </a:pPr>
            <a:endParaRPr lang="cs-CZ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§"/>
            </a:pP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Obsahuje teoretické znalosti, metodiku pro učitele i  pracovní listy pro studenty</a:t>
            </a:r>
            <a:endParaRPr lang="cs-CZ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1143000"/>
          </a:xfrm>
        </p:spPr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Učebnice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196752"/>
            <a:ext cx="7416824" cy="5400600"/>
          </a:xfrm>
        </p:spPr>
        <p:txBody>
          <a:bodyPr>
            <a:normAutofit fontScale="92500" lnSpcReduction="10000"/>
          </a:bodyPr>
          <a:lstStyle/>
          <a:p>
            <a:pPr algn="just"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Kniha je rozdělena na 6 kapitol, z nichž každá čerpá z jedné oblasti práva</a:t>
            </a:r>
          </a:p>
          <a:p>
            <a:pPr algn="just">
              <a:buClrTx/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Každá kapitola je dělena na lekce</a:t>
            </a:r>
          </a:p>
          <a:p>
            <a:pPr algn="just">
              <a:buClrTx/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knize je celkem 46 lekcí</a:t>
            </a:r>
          </a:p>
          <a:p>
            <a:pPr algn="just">
              <a:buClrTx/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Délka jednotlivých lekcí se pohybuje od jedné do více vyučovacích hodin ve škole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Učitel má k dispozici řadu cvičení a je na něm, které použije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Obsah učebnice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1268760"/>
            <a:ext cx="7602048" cy="5328592"/>
          </a:xfrm>
        </p:spPr>
        <p:txBody>
          <a:bodyPr>
            <a:normAutofit lnSpcReduction="10000"/>
          </a:bodyPr>
          <a:lstStyle/>
          <a:p>
            <a:pPr>
              <a:lnSpc>
                <a:spcPct val="170000"/>
              </a:lnSpc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Obecná část</a:t>
            </a:r>
          </a:p>
          <a:p>
            <a:pPr>
              <a:lnSpc>
                <a:spcPct val="170000"/>
              </a:lnSpc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Občanské právo</a:t>
            </a:r>
          </a:p>
          <a:p>
            <a:pPr>
              <a:lnSpc>
                <a:spcPct val="170000"/>
              </a:lnSpc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Pracovní právo</a:t>
            </a:r>
          </a:p>
          <a:p>
            <a:pPr>
              <a:lnSpc>
                <a:spcPct val="170000"/>
              </a:lnSpc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Rodinné právo</a:t>
            </a:r>
          </a:p>
          <a:p>
            <a:pPr>
              <a:lnSpc>
                <a:spcPct val="170000"/>
              </a:lnSpc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Přestupky</a:t>
            </a:r>
          </a:p>
          <a:p>
            <a:pPr>
              <a:lnSpc>
                <a:spcPct val="170000"/>
              </a:lnSpc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Trestní právo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Struktura lekcí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340768"/>
            <a:ext cx="7498080" cy="5184576"/>
          </a:xfrm>
        </p:spPr>
        <p:txBody>
          <a:bodyPr>
            <a:normAutofit fontScale="92500" lnSpcReduction="20000"/>
          </a:bodyPr>
          <a:lstStyle/>
          <a:p>
            <a:pPr algn="just"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Každá lekce má 2 části: listy pro učitele a pracovní listy pro studenty</a:t>
            </a:r>
          </a:p>
          <a:p>
            <a:pPr algn="just">
              <a:buClrTx/>
              <a:buFont typeface="Wingdings" pitchFamily="2" charset="2"/>
              <a:buChar char="§"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Listy pro učitele – návod, jak dané téma zadávat; správné odpovědi na otázky; doplňující informace</a:t>
            </a:r>
          </a:p>
          <a:p>
            <a:pPr algn="just">
              <a:buClrTx/>
              <a:buFont typeface="Wingdings" pitchFamily="2" charset="2"/>
              <a:buChar char="§"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Pracovní listy – vhodné kopírovat pro každého studenta </a:t>
            </a:r>
          </a:p>
          <a:p>
            <a:pPr algn="just">
              <a:buClrTx/>
              <a:buFont typeface="Wingdings" pitchFamily="2" charset="2"/>
              <a:buChar char="§"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Kapitoly 2-6 obsahují úvod do tématu, který shrnuje informace či pojmy celého tématu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/>
          <a:lstStyle/>
          <a:p>
            <a:pPr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Významnou částí každé lekce je příběh zachycující problematickou situaci</a:t>
            </a:r>
          </a:p>
          <a:p>
            <a:pPr>
              <a:buClrTx/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Příběhy jsou většinou ze života tak, jak se staly mladým lidem</a:t>
            </a:r>
          </a:p>
          <a:p>
            <a:pPr>
              <a:buClrTx/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Hlavním cílem lekce je vtáhnout mladé lidi co nejvíce do příběhu</a:t>
            </a:r>
          </a:p>
          <a:p>
            <a:pPr>
              <a:buClrTx/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Příběhy vedou ke změně postojů k tématu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Značky v knize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Zástupný symbol pro obsah 3" descr="b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r="59621"/>
          <a:stretch>
            <a:fillRect/>
          </a:stretch>
        </p:blipFill>
        <p:spPr>
          <a:xfrm>
            <a:off x="755576" y="2480120"/>
            <a:ext cx="3960440" cy="4377880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l="58333"/>
          <a:stretch>
            <a:fillRect/>
          </a:stretch>
        </p:blipFill>
        <p:spPr bwMode="auto">
          <a:xfrm>
            <a:off x="4788024" y="1484784"/>
            <a:ext cx="4104456" cy="439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28384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Základní struktura vyučovací hodiny</a:t>
            </a:r>
            <a:endParaRPr lang="cs-CZ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Uvedení do tématu a opakování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Seznámení s cíli lekce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Seznámení s průběhem lekce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Interaktivní strategie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(pozitivní vzájemná závislost, vzájemné působení tváří v tvář, osobní zodpovědnost, mezilidské dovednosti, skupinové zpracování)</a:t>
            </a:r>
            <a:endParaRPr lang="cs-CZ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itchFamily="2" charset="2"/>
              <a:buChar char="§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Reflexe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261</TotalTime>
  <Words>431</Words>
  <Application>Microsoft Office PowerPoint</Application>
  <PresentationFormat>Předvádění na obrazovce (4:3)</PresentationFormat>
  <Paragraphs>98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Slunovrat</vt:lpstr>
      <vt:lpstr>Snímek 1</vt:lpstr>
      <vt:lpstr>Historie</vt:lpstr>
      <vt:lpstr>O čem je projekt?</vt:lpstr>
      <vt:lpstr>Učebnice</vt:lpstr>
      <vt:lpstr>Obsah učebnice</vt:lpstr>
      <vt:lpstr>Struktura lekcí</vt:lpstr>
      <vt:lpstr>Snímek 7</vt:lpstr>
      <vt:lpstr>Značky v knize</vt:lpstr>
      <vt:lpstr>Základní struktura vyučovací hodiny</vt:lpstr>
      <vt:lpstr>Proč hodnotit projekt?</vt:lpstr>
      <vt:lpstr>Metody interaktivní výuky</vt:lpstr>
      <vt:lpstr>Právo pro každého – Česká televize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 pro každého</dc:title>
  <cp:lastModifiedBy>Barbora</cp:lastModifiedBy>
  <cp:revision>17</cp:revision>
  <dcterms:created xsi:type="dcterms:W3CDTF">2014-09-23T18:19:31Z</dcterms:created>
  <dcterms:modified xsi:type="dcterms:W3CDTF">2014-11-22T12:37:31Z</dcterms:modified>
</cp:coreProperties>
</file>