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3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1678-7D32-4CB1-8E6A-84214B6ECAE6}" type="datetimeFigureOut">
              <a:rPr lang="cs-CZ" smtClean="0"/>
              <a:pPr/>
              <a:t>16. 12. 2014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452D6-408D-4635-84E1-1E88F52A4C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222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1678-7D32-4CB1-8E6A-84214B6ECAE6}" type="datetimeFigureOut">
              <a:rPr lang="cs-CZ" smtClean="0"/>
              <a:pPr/>
              <a:t>16. 12. 2014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452D6-408D-4635-84E1-1E88F52A4C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9659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1678-7D32-4CB1-8E6A-84214B6ECAE6}" type="datetimeFigureOut">
              <a:rPr lang="cs-CZ" smtClean="0"/>
              <a:pPr/>
              <a:t>16. 12. 2014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452D6-408D-4635-84E1-1E88F52A4C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794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1678-7D32-4CB1-8E6A-84214B6ECAE6}" type="datetimeFigureOut">
              <a:rPr lang="cs-CZ" smtClean="0"/>
              <a:pPr/>
              <a:t>16. 12. 2014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452D6-408D-4635-84E1-1E88F52A4C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946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1678-7D32-4CB1-8E6A-84214B6ECAE6}" type="datetimeFigureOut">
              <a:rPr lang="cs-CZ" smtClean="0"/>
              <a:pPr/>
              <a:t>16. 12. 2014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452D6-408D-4635-84E1-1E88F52A4C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510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1678-7D32-4CB1-8E6A-84214B6ECAE6}" type="datetimeFigureOut">
              <a:rPr lang="cs-CZ" smtClean="0"/>
              <a:pPr/>
              <a:t>16. 12. 2014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452D6-408D-4635-84E1-1E88F52A4C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946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1678-7D32-4CB1-8E6A-84214B6ECAE6}" type="datetimeFigureOut">
              <a:rPr lang="cs-CZ" smtClean="0"/>
              <a:pPr/>
              <a:t>16. 12. 2014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452D6-408D-4635-84E1-1E88F52A4C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192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1678-7D32-4CB1-8E6A-84214B6ECAE6}" type="datetimeFigureOut">
              <a:rPr lang="cs-CZ" smtClean="0"/>
              <a:pPr/>
              <a:t>16. 12. 2014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452D6-408D-4635-84E1-1E88F52A4C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699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1678-7D32-4CB1-8E6A-84214B6ECAE6}" type="datetimeFigureOut">
              <a:rPr lang="cs-CZ" smtClean="0"/>
              <a:pPr/>
              <a:t>16. 12. 2014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452D6-408D-4635-84E1-1E88F52A4C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56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1678-7D32-4CB1-8E6A-84214B6ECAE6}" type="datetimeFigureOut">
              <a:rPr lang="cs-CZ" smtClean="0"/>
              <a:pPr/>
              <a:t>16. 12. 2014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452D6-408D-4635-84E1-1E88F52A4C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565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1678-7D32-4CB1-8E6A-84214B6ECAE6}" type="datetimeFigureOut">
              <a:rPr lang="cs-CZ" smtClean="0"/>
              <a:pPr/>
              <a:t>16. 12. 2014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452D6-408D-4635-84E1-1E88F52A4C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122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71678-7D32-4CB1-8E6A-84214B6ECAE6}" type="datetimeFigureOut">
              <a:rPr lang="cs-CZ" smtClean="0"/>
              <a:pPr/>
              <a:t>16. 12. 2014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452D6-408D-4635-84E1-1E88F52A4C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314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jsns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218" name="Picture 2" descr="http://www.clovekvtisni.cz/uploads/pageblock/1354816508-logo_jpg_js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48680"/>
            <a:ext cx="7305600" cy="5442676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1403648" y="445569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Lenka Adámková, Lenka Klimešová, Zuzana </a:t>
            </a:r>
            <a:r>
              <a:rPr lang="cs-CZ" dirty="0" err="1" smtClean="0"/>
              <a:t>Palková</a:t>
            </a:r>
            <a:r>
              <a:rPr lang="cs-CZ" dirty="0" smtClean="0"/>
              <a:t>, Jana Požárová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6192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Film a aktivity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u="sng" dirty="0"/>
              <a:t>film:</a:t>
            </a:r>
            <a:r>
              <a:rPr lang="sk-SK" dirty="0"/>
              <a:t> </a:t>
            </a:r>
            <a:r>
              <a:rPr lang="sk-SK" i="1" dirty="0"/>
              <a:t>To </a:t>
            </a:r>
            <a:r>
              <a:rPr lang="sk-SK" i="1" dirty="0" err="1"/>
              <a:t>všechno</a:t>
            </a:r>
            <a:r>
              <a:rPr lang="sk-SK" i="1" dirty="0"/>
              <a:t> z </a:t>
            </a:r>
            <a:r>
              <a:rPr lang="sk-SK" i="1" dirty="0" smtClean="0"/>
              <a:t>lásky</a:t>
            </a:r>
            <a:r>
              <a:rPr lang="sk-SK" dirty="0"/>
              <a:t> </a:t>
            </a:r>
            <a:r>
              <a:rPr lang="sk-SK" dirty="0" smtClean="0"/>
              <a:t>(problematika </a:t>
            </a:r>
            <a:r>
              <a:rPr lang="sk-SK" dirty="0" err="1"/>
              <a:t>domácího</a:t>
            </a:r>
            <a:r>
              <a:rPr lang="sk-SK" dirty="0"/>
              <a:t> </a:t>
            </a:r>
            <a:r>
              <a:rPr lang="sk-SK" dirty="0" smtClean="0"/>
              <a:t>násilí)</a:t>
            </a:r>
          </a:p>
          <a:p>
            <a:r>
              <a:rPr lang="sk-SK" b="1" u="sng" dirty="0"/>
              <a:t>aktivity:</a:t>
            </a:r>
            <a:r>
              <a:rPr lang="sk-SK" dirty="0"/>
              <a:t> </a:t>
            </a:r>
            <a:r>
              <a:rPr lang="sk-SK" i="1" dirty="0"/>
              <a:t>nedej </a:t>
            </a:r>
            <a:r>
              <a:rPr lang="sk-SK" i="1" dirty="0" err="1"/>
              <a:t>se</a:t>
            </a:r>
            <a:r>
              <a:rPr lang="sk-SK" i="1" dirty="0"/>
              <a:t> </a:t>
            </a:r>
            <a:r>
              <a:rPr lang="sk-SK" dirty="0"/>
              <a:t>- </a:t>
            </a:r>
            <a:r>
              <a:rPr lang="sk-SK" dirty="0" err="1"/>
              <a:t>seznamuje</a:t>
            </a:r>
            <a:r>
              <a:rPr lang="sk-SK" dirty="0"/>
              <a:t> </a:t>
            </a:r>
            <a:r>
              <a:rPr lang="sk-SK" dirty="0" err="1"/>
              <a:t>žáky</a:t>
            </a:r>
            <a:r>
              <a:rPr lang="sk-SK" dirty="0"/>
              <a:t> s problematikou </a:t>
            </a:r>
            <a:r>
              <a:rPr lang="sk-SK" dirty="0" err="1"/>
              <a:t>domácího</a:t>
            </a:r>
            <a:r>
              <a:rPr lang="sk-SK" dirty="0"/>
              <a:t> násilí a </a:t>
            </a:r>
            <a:r>
              <a:rPr lang="sk-SK" dirty="0" err="1"/>
              <a:t>současně</a:t>
            </a:r>
            <a:r>
              <a:rPr lang="sk-SK" dirty="0"/>
              <a:t> s problematikou </a:t>
            </a:r>
            <a:r>
              <a:rPr lang="sk-SK" dirty="0" err="1"/>
              <a:t>alkoholismu</a:t>
            </a:r>
            <a:r>
              <a:rPr lang="sk-SK" dirty="0"/>
              <a:t>, </a:t>
            </a:r>
            <a:r>
              <a:rPr lang="sk-SK" dirty="0" err="1"/>
              <a:t>žáci</a:t>
            </a:r>
            <a:r>
              <a:rPr lang="sk-SK" dirty="0"/>
              <a:t> </a:t>
            </a:r>
            <a:r>
              <a:rPr lang="sk-SK" dirty="0" err="1"/>
              <a:t>vyhledávají</a:t>
            </a:r>
            <a:r>
              <a:rPr lang="sk-SK" dirty="0"/>
              <a:t> </a:t>
            </a:r>
            <a:r>
              <a:rPr lang="sk-SK" dirty="0" err="1"/>
              <a:t>informace</a:t>
            </a:r>
            <a:r>
              <a:rPr lang="sk-SK" dirty="0"/>
              <a:t> k </a:t>
            </a:r>
            <a:r>
              <a:rPr lang="sk-SK" dirty="0" err="1"/>
              <a:t>faktům</a:t>
            </a:r>
            <a:r>
              <a:rPr lang="sk-SK" dirty="0"/>
              <a:t> a </a:t>
            </a:r>
            <a:r>
              <a:rPr lang="sk-SK" dirty="0" err="1"/>
              <a:t>mýtům</a:t>
            </a:r>
            <a:r>
              <a:rPr lang="sk-SK" dirty="0"/>
              <a:t>, </a:t>
            </a:r>
            <a:r>
              <a:rPr lang="sk-SK" dirty="0" err="1"/>
              <a:t>které</a:t>
            </a:r>
            <a:r>
              <a:rPr lang="sk-SK" dirty="0"/>
              <a:t> s </a:t>
            </a:r>
            <a:r>
              <a:rPr lang="sk-SK" dirty="0" err="1"/>
              <a:t>tímto</a:t>
            </a:r>
            <a:r>
              <a:rPr lang="sk-SK" dirty="0"/>
              <a:t> </a:t>
            </a:r>
            <a:r>
              <a:rPr lang="sk-SK" dirty="0" err="1"/>
              <a:t>tématem</a:t>
            </a:r>
            <a:r>
              <a:rPr lang="sk-SK" dirty="0"/>
              <a:t> </a:t>
            </a:r>
            <a:r>
              <a:rPr lang="sk-SK" dirty="0" err="1"/>
              <a:t>souvisí</a:t>
            </a:r>
            <a:r>
              <a:rPr lang="sk-SK" dirty="0"/>
              <a:t>, každý </a:t>
            </a:r>
            <a:r>
              <a:rPr lang="sk-SK" dirty="0" err="1"/>
              <a:t>obdrží</a:t>
            </a:r>
            <a:r>
              <a:rPr lang="sk-SK" dirty="0"/>
              <a:t> jeden výrok a rozhoduje </a:t>
            </a:r>
            <a:r>
              <a:rPr lang="sk-SK" dirty="0" err="1"/>
              <a:t>se</a:t>
            </a:r>
            <a:r>
              <a:rPr lang="sk-SK" dirty="0"/>
              <a:t> o jeho pravdivosti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95477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408712"/>
          </a:xfrm>
        </p:spPr>
        <p:txBody>
          <a:bodyPr>
            <a:normAutofit fontScale="92500"/>
          </a:bodyPr>
          <a:lstStyle/>
          <a:p>
            <a:r>
              <a:rPr lang="sk-SK" i="1" dirty="0"/>
              <a:t>strom</a:t>
            </a:r>
            <a:r>
              <a:rPr lang="sk-SK" dirty="0"/>
              <a:t> - </a:t>
            </a:r>
            <a:r>
              <a:rPr lang="sk-SK" dirty="0" err="1"/>
              <a:t>slouží</a:t>
            </a:r>
            <a:r>
              <a:rPr lang="sk-SK" dirty="0"/>
              <a:t> k </a:t>
            </a:r>
            <a:r>
              <a:rPr lang="sk-SK" dirty="0" err="1"/>
              <a:t>zamyšlení</a:t>
            </a:r>
            <a:r>
              <a:rPr lang="sk-SK" dirty="0"/>
              <a:t> nad tematikou </a:t>
            </a:r>
            <a:r>
              <a:rPr lang="sk-SK" dirty="0" err="1"/>
              <a:t>domácího</a:t>
            </a:r>
            <a:r>
              <a:rPr lang="sk-SK" dirty="0"/>
              <a:t> násilí, pomocí </a:t>
            </a:r>
            <a:r>
              <a:rPr lang="sk-SK" dirty="0" err="1"/>
              <a:t>myšlenkové</a:t>
            </a:r>
            <a:r>
              <a:rPr lang="sk-SK" dirty="0"/>
              <a:t> mapy </a:t>
            </a:r>
            <a:r>
              <a:rPr lang="sk-SK" dirty="0" err="1"/>
              <a:t>hledají</a:t>
            </a:r>
            <a:r>
              <a:rPr lang="sk-SK" dirty="0"/>
              <a:t> jeho </a:t>
            </a:r>
            <a:r>
              <a:rPr lang="sk-SK" dirty="0" err="1"/>
              <a:t>příčiny</a:t>
            </a:r>
            <a:r>
              <a:rPr lang="sk-SK" dirty="0"/>
              <a:t> a </a:t>
            </a:r>
            <a:r>
              <a:rPr lang="sk-SK" dirty="0" err="1"/>
              <a:t>důsledky</a:t>
            </a:r>
            <a:r>
              <a:rPr lang="sk-SK" dirty="0"/>
              <a:t>, z </a:t>
            </a:r>
            <a:r>
              <a:rPr lang="sk-SK" dirty="0" err="1"/>
              <a:t>pohledu</a:t>
            </a:r>
            <a:r>
              <a:rPr lang="sk-SK" dirty="0"/>
              <a:t> </a:t>
            </a:r>
            <a:r>
              <a:rPr lang="sk-SK" dirty="0" err="1"/>
              <a:t>oběti</a:t>
            </a:r>
            <a:r>
              <a:rPr lang="sk-SK" dirty="0"/>
              <a:t> i </a:t>
            </a:r>
            <a:r>
              <a:rPr lang="sk-SK" dirty="0" smtClean="0"/>
              <a:t>agresora</a:t>
            </a:r>
          </a:p>
          <a:p>
            <a:r>
              <a:rPr lang="sk-SK" dirty="0" smtClean="0"/>
              <a:t>obrys </a:t>
            </a:r>
            <a:r>
              <a:rPr lang="sk-SK" dirty="0"/>
              <a:t>stromu, </a:t>
            </a:r>
            <a:r>
              <a:rPr lang="sk-SK" dirty="0" err="1"/>
              <a:t>větve</a:t>
            </a:r>
            <a:r>
              <a:rPr lang="sk-SK" dirty="0"/>
              <a:t>, </a:t>
            </a:r>
            <a:r>
              <a:rPr lang="sk-SK" dirty="0" err="1"/>
              <a:t>kmen</a:t>
            </a:r>
            <a:r>
              <a:rPr lang="sk-SK" dirty="0"/>
              <a:t>, </a:t>
            </a:r>
            <a:r>
              <a:rPr lang="sk-SK" dirty="0" err="1"/>
              <a:t>kořeny</a:t>
            </a:r>
            <a:r>
              <a:rPr lang="sk-SK" dirty="0"/>
              <a:t>, </a:t>
            </a:r>
            <a:r>
              <a:rPr lang="sk-SK" dirty="0" err="1"/>
              <a:t>kmen</a:t>
            </a:r>
            <a:r>
              <a:rPr lang="sk-SK" dirty="0"/>
              <a:t> - násilí, </a:t>
            </a:r>
            <a:r>
              <a:rPr lang="sk-SK" dirty="0" err="1"/>
              <a:t>kořeny</a:t>
            </a:r>
            <a:r>
              <a:rPr lang="sk-SK" dirty="0"/>
              <a:t> - </a:t>
            </a:r>
            <a:r>
              <a:rPr lang="sk-SK" dirty="0" err="1"/>
              <a:t>důvody</a:t>
            </a:r>
            <a:r>
              <a:rPr lang="sk-SK" dirty="0"/>
              <a:t>, </a:t>
            </a:r>
            <a:r>
              <a:rPr lang="sk-SK" dirty="0" err="1"/>
              <a:t>větve</a:t>
            </a:r>
            <a:r>
              <a:rPr lang="sk-SK" dirty="0"/>
              <a:t> - </a:t>
            </a:r>
            <a:r>
              <a:rPr lang="sk-SK" dirty="0" err="1"/>
              <a:t>důsledky</a:t>
            </a:r>
            <a:r>
              <a:rPr lang="sk-SK" dirty="0"/>
              <a:t>, </a:t>
            </a:r>
            <a:r>
              <a:rPr lang="sk-SK" dirty="0" err="1" smtClean="0"/>
              <a:t>vytvoření</a:t>
            </a:r>
            <a:r>
              <a:rPr lang="sk-SK" dirty="0" smtClean="0"/>
              <a:t> </a:t>
            </a:r>
            <a:r>
              <a:rPr lang="sk-SK" dirty="0"/>
              <a:t>malých </a:t>
            </a:r>
            <a:r>
              <a:rPr lang="sk-SK" dirty="0" err="1"/>
              <a:t>skupin</a:t>
            </a:r>
            <a:r>
              <a:rPr lang="sk-SK" dirty="0"/>
              <a:t> a </a:t>
            </a:r>
            <a:r>
              <a:rPr lang="sk-SK" dirty="0" err="1" smtClean="0"/>
              <a:t>diskuze</a:t>
            </a:r>
            <a:endParaRPr lang="sk-SK" dirty="0" smtClean="0"/>
          </a:p>
          <a:p>
            <a:r>
              <a:rPr lang="sk-SK" i="1" dirty="0" err="1"/>
              <a:t>Existují</a:t>
            </a:r>
            <a:r>
              <a:rPr lang="sk-SK" i="1" dirty="0"/>
              <a:t> </a:t>
            </a:r>
            <a:r>
              <a:rPr lang="sk-SK" i="1" dirty="0" err="1"/>
              <a:t>ideální</a:t>
            </a:r>
            <a:r>
              <a:rPr lang="sk-SK" i="1" dirty="0"/>
              <a:t> </a:t>
            </a:r>
            <a:r>
              <a:rPr lang="sk-SK" i="1" dirty="0" err="1"/>
              <a:t>partneři</a:t>
            </a:r>
            <a:r>
              <a:rPr lang="sk-SK" i="1" dirty="0"/>
              <a:t>? </a:t>
            </a:r>
            <a:r>
              <a:rPr lang="sk-SK" dirty="0"/>
              <a:t>- práce s výsledky </a:t>
            </a:r>
            <a:r>
              <a:rPr lang="sk-SK" dirty="0" err="1"/>
              <a:t>výzkumu</a:t>
            </a:r>
            <a:r>
              <a:rPr lang="sk-SK" dirty="0"/>
              <a:t>, </a:t>
            </a:r>
            <a:r>
              <a:rPr lang="sk-SK" dirty="0" err="1"/>
              <a:t>který</a:t>
            </a:r>
            <a:r>
              <a:rPr lang="sk-SK" dirty="0"/>
              <a:t> </a:t>
            </a:r>
            <a:r>
              <a:rPr lang="sk-SK" dirty="0" err="1"/>
              <a:t>zjišťoval</a:t>
            </a:r>
            <a:r>
              <a:rPr lang="sk-SK" dirty="0"/>
              <a:t> </a:t>
            </a:r>
            <a:r>
              <a:rPr lang="sk-SK" dirty="0" err="1"/>
              <a:t>představy</a:t>
            </a:r>
            <a:r>
              <a:rPr lang="sk-SK" dirty="0"/>
              <a:t> o </a:t>
            </a:r>
            <a:r>
              <a:rPr lang="sk-SK" dirty="0" err="1"/>
              <a:t>ideálních</a:t>
            </a:r>
            <a:r>
              <a:rPr lang="sk-SK" dirty="0"/>
              <a:t> </a:t>
            </a:r>
            <a:r>
              <a:rPr lang="sk-SK" dirty="0" err="1"/>
              <a:t>partnerech</a:t>
            </a:r>
            <a:r>
              <a:rPr lang="sk-SK" dirty="0"/>
              <a:t>, na </a:t>
            </a:r>
            <a:r>
              <a:rPr lang="sk-SK" dirty="0" err="1"/>
              <a:t>základě</a:t>
            </a:r>
            <a:r>
              <a:rPr lang="sk-SK" dirty="0"/>
              <a:t> toho </a:t>
            </a:r>
            <a:r>
              <a:rPr lang="sk-SK" dirty="0" err="1"/>
              <a:t>reflektují</a:t>
            </a:r>
            <a:r>
              <a:rPr lang="sk-SK" dirty="0"/>
              <a:t> vlastní </a:t>
            </a:r>
            <a:r>
              <a:rPr lang="sk-SK" dirty="0" err="1" smtClean="0"/>
              <a:t>představy</a:t>
            </a:r>
            <a:endParaRPr lang="sk-SK" dirty="0" smtClean="0"/>
          </a:p>
          <a:p>
            <a:r>
              <a:rPr lang="sk-SK" dirty="0"/>
              <a:t>na </a:t>
            </a:r>
            <a:r>
              <a:rPr lang="sk-SK" dirty="0" err="1"/>
              <a:t>závěr</a:t>
            </a:r>
            <a:r>
              <a:rPr lang="sk-SK" dirty="0"/>
              <a:t> </a:t>
            </a:r>
            <a:r>
              <a:rPr lang="sk-SK" dirty="0" err="1"/>
              <a:t>mohou</a:t>
            </a:r>
            <a:r>
              <a:rPr lang="sk-SK" dirty="0"/>
              <a:t> </a:t>
            </a:r>
            <a:r>
              <a:rPr lang="sk-SK" dirty="0" err="1"/>
              <a:t>vypracovat</a:t>
            </a:r>
            <a:r>
              <a:rPr lang="sk-SK" dirty="0"/>
              <a:t> </a:t>
            </a:r>
            <a:r>
              <a:rPr lang="sk-SK" i="1" dirty="0" err="1"/>
              <a:t>kodex</a:t>
            </a:r>
            <a:r>
              <a:rPr lang="sk-SK" i="1" dirty="0"/>
              <a:t> cti</a:t>
            </a:r>
            <a:r>
              <a:rPr lang="sk-SK" dirty="0"/>
              <a:t> </a:t>
            </a:r>
            <a:r>
              <a:rPr lang="sk-SK" dirty="0" smtClean="0"/>
              <a:t>– </a:t>
            </a:r>
            <a:r>
              <a:rPr lang="sk-SK" dirty="0" err="1" smtClean="0"/>
              <a:t>např</a:t>
            </a:r>
            <a:r>
              <a:rPr lang="sk-SK" dirty="0" smtClean="0"/>
              <a:t>.: Chceme</a:t>
            </a:r>
            <a:r>
              <a:rPr lang="sk-SK" dirty="0"/>
              <a:t>, aby </a:t>
            </a:r>
            <a:r>
              <a:rPr lang="sk-SK" dirty="0" smtClean="0"/>
              <a:t>chlapci</a:t>
            </a:r>
            <a:r>
              <a:rPr lang="sk-SK" dirty="0"/>
              <a:t> </a:t>
            </a:r>
            <a:r>
              <a:rPr lang="sk-SK" dirty="0" err="1" smtClean="0"/>
              <a:t>dělali</a:t>
            </a:r>
            <a:r>
              <a:rPr lang="sk-SK" dirty="0" smtClean="0"/>
              <a:t>/ </a:t>
            </a:r>
            <a:r>
              <a:rPr lang="sk-SK" dirty="0" err="1" smtClean="0"/>
              <a:t>nedělali</a:t>
            </a:r>
            <a:r>
              <a:rPr lang="sk-SK" dirty="0" smtClean="0"/>
              <a:t> to a to apod.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32656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vzdělávací program </a:t>
            </a:r>
            <a:r>
              <a:rPr lang="cs-CZ" dirty="0"/>
              <a:t>společnosti </a:t>
            </a:r>
            <a:r>
              <a:rPr lang="cs-CZ" b="1" dirty="0"/>
              <a:t>Člověk v </a:t>
            </a:r>
            <a:r>
              <a:rPr lang="cs-CZ" b="1" dirty="0" smtClean="0"/>
              <a:t>tísni</a:t>
            </a:r>
            <a:endParaRPr lang="cs-CZ" dirty="0" smtClean="0"/>
          </a:p>
          <a:p>
            <a:r>
              <a:rPr lang="cs-CZ" dirty="0"/>
              <a:t>o</a:t>
            </a:r>
            <a:r>
              <a:rPr lang="cs-CZ" dirty="0" smtClean="0"/>
              <a:t>d roku 2001 přispívá </a:t>
            </a:r>
            <a:r>
              <a:rPr lang="cs-CZ" dirty="0"/>
              <a:t>k výchově zodpovědných mladých </a:t>
            </a:r>
            <a:r>
              <a:rPr lang="cs-CZ" dirty="0" smtClean="0"/>
              <a:t>lidí</a:t>
            </a:r>
          </a:p>
          <a:p>
            <a:r>
              <a:rPr lang="cs-CZ" dirty="0"/>
              <a:t>výukové materiály </a:t>
            </a:r>
            <a:r>
              <a:rPr lang="cs-CZ" b="1" dirty="0"/>
              <a:t>reagují na situaci ve společnosti a aktuální výzvy u nás i ve </a:t>
            </a:r>
            <a:r>
              <a:rPr lang="cs-CZ" b="1" dirty="0" smtClean="0"/>
              <a:t>světě</a:t>
            </a:r>
          </a:p>
          <a:p>
            <a:r>
              <a:rPr lang="cs-CZ" b="1" dirty="0"/>
              <a:t>důraz na praktickou využitelnost </a:t>
            </a:r>
            <a:r>
              <a:rPr lang="cs-CZ" b="1" dirty="0" smtClean="0"/>
              <a:t>materiálů</a:t>
            </a:r>
          </a:p>
          <a:p>
            <a:r>
              <a:rPr lang="cs-CZ" dirty="0"/>
              <a:t>m</a:t>
            </a:r>
            <a:r>
              <a:rPr lang="cs-CZ" dirty="0" smtClean="0"/>
              <a:t>ateriály vznikají ve spolupráci s učiteli</a:t>
            </a:r>
          </a:p>
          <a:p>
            <a:r>
              <a:rPr lang="cs-CZ" b="1" dirty="0" smtClean="0"/>
              <a:t>Prostřednictvím filmů, diskuzí a výukových aktivit přinášejí</a:t>
            </a:r>
            <a:r>
              <a:rPr lang="cs-CZ" dirty="0" smtClean="0"/>
              <a:t> do škol důležitá témata a konkrétní příběhy.</a:t>
            </a:r>
          </a:p>
          <a:p>
            <a:r>
              <a:rPr lang="cs-CZ" dirty="0" smtClean="0"/>
              <a:t>dokumentární filmy a metodické materiály dostupné online na portále </a:t>
            </a:r>
            <a:r>
              <a:rPr lang="cs-CZ" b="1" dirty="0" smtClean="0">
                <a:solidFill>
                  <a:schemeClr val="bg2">
                    <a:lumMod val="10000"/>
                  </a:schemeClr>
                </a:solidFill>
              </a:rPr>
              <a:t>www.</a:t>
            </a:r>
            <a:r>
              <a:rPr lang="cs-CZ" b="1" dirty="0" err="1" smtClean="0">
                <a:solidFill>
                  <a:schemeClr val="bg2">
                    <a:lumMod val="10000"/>
                  </a:schemeClr>
                </a:solidFill>
              </a:rPr>
              <a:t>jsns.cz</a:t>
            </a:r>
            <a:r>
              <a:rPr lang="cs-CZ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1111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lidská práva</a:t>
            </a:r>
          </a:p>
          <a:p>
            <a:r>
              <a:rPr lang="cs-CZ" dirty="0"/>
              <a:t>m</a:t>
            </a:r>
            <a:r>
              <a:rPr lang="cs-CZ" dirty="0" smtClean="0"/>
              <a:t>ediální vzdělávání</a:t>
            </a:r>
          </a:p>
          <a:p>
            <a:r>
              <a:rPr lang="cs-CZ" dirty="0" smtClean="0"/>
              <a:t>sociální problematika</a:t>
            </a:r>
          </a:p>
          <a:p>
            <a:r>
              <a:rPr lang="cs-CZ" dirty="0" smtClean="0"/>
              <a:t>občanská angažovanost</a:t>
            </a:r>
          </a:p>
          <a:p>
            <a:r>
              <a:rPr lang="cs-CZ" dirty="0" smtClean="0"/>
              <a:t>globální a rozvojové vzdělávání </a:t>
            </a:r>
          </a:p>
          <a:p>
            <a:r>
              <a:rPr lang="cs-CZ" dirty="0" smtClean="0"/>
              <a:t>mnohá další témata (např. i moderní československé dějiny, výuka cizích jazyků, přírodní vědy)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953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AUDIOVIZUÁLNÍ VZDĚLÁVACÍ PORTÁL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tzv. „</a:t>
            </a:r>
            <a:r>
              <a:rPr lang="cs-CZ" b="1" dirty="0"/>
              <a:t>audiovizuální lekce</a:t>
            </a:r>
            <a:r>
              <a:rPr lang="cs-CZ" dirty="0"/>
              <a:t>“ koncipované jako </a:t>
            </a:r>
            <a:r>
              <a:rPr lang="cs-CZ" b="1" dirty="0"/>
              <a:t>hotové výukové </a:t>
            </a:r>
            <a:r>
              <a:rPr lang="cs-CZ" b="1" dirty="0" smtClean="0"/>
              <a:t>balíčky</a:t>
            </a:r>
            <a:endParaRPr lang="cs-CZ" dirty="0" smtClean="0"/>
          </a:p>
          <a:p>
            <a:r>
              <a:rPr lang="cs-CZ" dirty="0" smtClean="0"/>
              <a:t>obsahují </a:t>
            </a:r>
            <a:r>
              <a:rPr lang="cs-CZ" b="1" dirty="0" smtClean="0"/>
              <a:t>dokumentární </a:t>
            </a:r>
            <a:r>
              <a:rPr lang="cs-CZ" b="1" dirty="0"/>
              <a:t>film, nebo sociální spot, a přehledně zpracované aktivity pro práci v hodinách a další informační </a:t>
            </a:r>
            <a:r>
              <a:rPr lang="cs-CZ" b="1" dirty="0" smtClean="0"/>
              <a:t>materiály </a:t>
            </a:r>
            <a:r>
              <a:rPr lang="cs-CZ" dirty="0" smtClean="0"/>
              <a:t>(otázky a odpovědi k filmu, </a:t>
            </a:r>
            <a:r>
              <a:rPr lang="cs-CZ" dirty="0"/>
              <a:t>d</a:t>
            </a:r>
            <a:r>
              <a:rPr lang="cs-CZ" dirty="0" smtClean="0"/>
              <a:t>oprovodné materiály)</a:t>
            </a:r>
            <a:endParaRPr lang="cs-CZ" b="1" dirty="0" smtClean="0"/>
          </a:p>
          <a:p>
            <a:r>
              <a:rPr lang="cs-CZ" dirty="0" smtClean="0"/>
              <a:t>Jednotlivé </a:t>
            </a:r>
            <a:r>
              <a:rPr lang="cs-CZ" dirty="0"/>
              <a:t>lekce jsou zaměřeny na aktuální témata současného </a:t>
            </a:r>
            <a:r>
              <a:rPr lang="cs-CZ" dirty="0" smtClean="0"/>
              <a:t>světa</a:t>
            </a:r>
          </a:p>
          <a:p>
            <a:r>
              <a:rPr lang="cs-CZ" dirty="0"/>
              <a:t>ř</a:t>
            </a:r>
            <a:r>
              <a:rPr lang="cs-CZ" dirty="0" smtClean="0"/>
              <a:t>ada aktivit má oporu v jejich sociologických výzkumech a dotazníkových šetřeních</a:t>
            </a:r>
          </a:p>
          <a:p>
            <a:r>
              <a:rPr lang="cs-CZ" dirty="0" smtClean="0"/>
              <a:t>z </a:t>
            </a:r>
            <a:r>
              <a:rPr lang="cs-CZ" dirty="0"/>
              <a:t>webu </a:t>
            </a:r>
            <a:r>
              <a:rPr lang="cs-CZ" dirty="0" smtClean="0"/>
              <a:t>lze</a:t>
            </a:r>
            <a:r>
              <a:rPr lang="cs-CZ" dirty="0"/>
              <a:t> </a:t>
            </a:r>
            <a:r>
              <a:rPr lang="cs-CZ" b="1" dirty="0"/>
              <a:t>filmy stahovat, ukládat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dirty="0"/>
              <a:t>Registrace na portál je zdarma</a:t>
            </a:r>
          </a:p>
        </p:txBody>
      </p:sp>
    </p:spTree>
    <p:extLst>
      <p:ext uri="{BB962C8B-B14F-4D97-AF65-F5344CB8AC3E}">
        <p14:creationId xmlns:p14="http://schemas.microsoft.com/office/powerpoint/2010/main" val="1902209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PROJEKCE PRO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Mezinárodní filmový festival</a:t>
            </a:r>
            <a:r>
              <a:rPr lang="cs-CZ" b="1" dirty="0"/>
              <a:t> Jeden svět </a:t>
            </a:r>
            <a:r>
              <a:rPr lang="cs-CZ" dirty="0"/>
              <a:t>cílí především na dospělé příznivce dokumentárních filmů o lidských </a:t>
            </a:r>
            <a:r>
              <a:rPr lang="cs-CZ" dirty="0" smtClean="0"/>
              <a:t>právech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dirty="0" smtClean="0"/>
              <a:t>Pro žáky základních a střeních škol </a:t>
            </a:r>
            <a:r>
              <a:rPr lang="cs-CZ" dirty="0"/>
              <a:t>každý rok </a:t>
            </a:r>
            <a:r>
              <a:rPr lang="cs-CZ" dirty="0" smtClean="0"/>
              <a:t>připravují </a:t>
            </a:r>
            <a:r>
              <a:rPr lang="cs-CZ" dirty="0"/>
              <a:t>speciální projekce, a to ve všech festivalových městech po celé České republice.</a:t>
            </a:r>
          </a:p>
        </p:txBody>
      </p:sp>
    </p:spTree>
    <p:extLst>
      <p:ext uri="{BB962C8B-B14F-4D97-AF65-F5344CB8AC3E}">
        <p14:creationId xmlns:p14="http://schemas.microsoft.com/office/powerpoint/2010/main" val="2323345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interaktivní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Nevnucovat jediné správné řešení</a:t>
            </a:r>
          </a:p>
          <a:p>
            <a:r>
              <a:rPr lang="cs-CZ" dirty="0" smtClean="0"/>
              <a:t>Podněcovat k vyjádření vlastních názorů</a:t>
            </a:r>
          </a:p>
          <a:p>
            <a:r>
              <a:rPr lang="cs-CZ" dirty="0" smtClean="0"/>
              <a:t>Dávat pozitivní zpětnou vazbu</a:t>
            </a:r>
          </a:p>
          <a:p>
            <a:r>
              <a:rPr lang="cs-CZ" dirty="0" smtClean="0"/>
              <a:t>Dbát, aby se všichni zapojili, každý měl prostor k sebevyjádření</a:t>
            </a:r>
          </a:p>
          <a:p>
            <a:r>
              <a:rPr lang="cs-CZ" dirty="0" smtClean="0"/>
              <a:t>Neodsuzovat</a:t>
            </a:r>
          </a:p>
          <a:p>
            <a:r>
              <a:rPr lang="cs-CZ" dirty="0" smtClean="0"/>
              <a:t>Stanovit pravidla diskuze</a:t>
            </a:r>
            <a:endParaRPr lang="cs-CZ" dirty="0"/>
          </a:p>
        </p:txBody>
      </p:sp>
      <p:pic>
        <p:nvPicPr>
          <p:cNvPr id="4097" name="Picture 1" descr="C:\Users\Lenka\AppData\Local\Microsoft\Windows\INetCache\IE\ULJT0Z30\MC90008901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4221088"/>
            <a:ext cx="1798625" cy="18095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Rady a doporučení při práci s dokumentárním filmem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Zhlédnout film před projekcí</a:t>
            </a:r>
          </a:p>
          <a:p>
            <a:pPr marL="514350" indent="-514350">
              <a:buAutoNum type="arabicPeriod"/>
            </a:pPr>
            <a:r>
              <a:rPr lang="cs-CZ" dirty="0" smtClean="0"/>
              <a:t>Nezačínat kontroverzními tématy</a:t>
            </a:r>
          </a:p>
          <a:p>
            <a:pPr marL="514350" indent="-514350">
              <a:buAutoNum type="arabicPeriod"/>
            </a:pPr>
            <a:r>
              <a:rPr lang="cs-CZ" dirty="0" smtClean="0"/>
              <a:t>Přítomnost lektora</a:t>
            </a:r>
          </a:p>
          <a:p>
            <a:pPr marL="514350" indent="-514350">
              <a:buAutoNum type="arabicPeriod"/>
            </a:pPr>
            <a:r>
              <a:rPr lang="cs-CZ" dirty="0" smtClean="0"/>
              <a:t>Pozor na očekávání – výsledek nemusí odpovídat </a:t>
            </a:r>
          </a:p>
          <a:p>
            <a:pPr marL="514350" indent="-514350">
              <a:buAutoNum type="arabicPeriod"/>
            </a:pPr>
            <a:r>
              <a:rPr lang="cs-CZ" dirty="0" smtClean="0"/>
              <a:t>Příprava techniky před projekcí</a:t>
            </a:r>
          </a:p>
          <a:p>
            <a:pPr marL="514350" indent="-514350">
              <a:buAutoNum type="arabicPeriod"/>
            </a:pPr>
            <a:r>
              <a:rPr lang="cs-CZ" dirty="0" smtClean="0"/>
              <a:t>Cíl projekce – pochopení souvislostí,</a:t>
            </a:r>
          </a:p>
          <a:p>
            <a:pPr marL="514350" indent="-514350">
              <a:buNone/>
            </a:pPr>
            <a:r>
              <a:rPr lang="cs-CZ" dirty="0" smtClean="0"/>
              <a:t>      odkrytí dalších úhlů pohledů</a:t>
            </a:r>
            <a:endParaRPr lang="cs-CZ" dirty="0"/>
          </a:p>
        </p:txBody>
      </p:sp>
      <p:sp>
        <p:nvSpPr>
          <p:cNvPr id="1026" name="Film"/>
          <p:cNvSpPr>
            <a:spLocks noEditPoints="1" noChangeArrowheads="1"/>
          </p:cNvSpPr>
          <p:nvPr/>
        </p:nvSpPr>
        <p:spPr bwMode="auto">
          <a:xfrm>
            <a:off x="7812360" y="0"/>
            <a:ext cx="1331640" cy="68580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4960 w 21600"/>
              <a:gd name="T17" fmla="*/ 8129 h 21600"/>
              <a:gd name="T18" fmla="*/ 17079 w 21600"/>
              <a:gd name="T19" fmla="*/ 1342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2160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  <a:close/>
              </a:path>
              <a:path w="21600" h="21600" extrusionOk="0">
                <a:moveTo>
                  <a:pt x="3014" y="21600"/>
                </a:moveTo>
                <a:lnTo>
                  <a:pt x="3014" y="0"/>
                </a:lnTo>
                <a:lnTo>
                  <a:pt x="0" y="0"/>
                </a:lnTo>
                <a:lnTo>
                  <a:pt x="0" y="21600"/>
                </a:lnTo>
                <a:lnTo>
                  <a:pt x="3014" y="21600"/>
                </a:lnTo>
                <a:close/>
              </a:path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18586" y="0"/>
                </a:lnTo>
                <a:lnTo>
                  <a:pt x="18586" y="21600"/>
                </a:lnTo>
                <a:lnTo>
                  <a:pt x="21600" y="21600"/>
                </a:lnTo>
                <a:close/>
              </a:path>
              <a:path w="21600" h="21600" extrusionOk="0">
                <a:moveTo>
                  <a:pt x="6028" y="6574"/>
                </a:moveTo>
                <a:lnTo>
                  <a:pt x="15572" y="6574"/>
                </a:lnTo>
                <a:lnTo>
                  <a:pt x="16074" y="6574"/>
                </a:lnTo>
                <a:lnTo>
                  <a:pt x="16326" y="6457"/>
                </a:lnTo>
                <a:lnTo>
                  <a:pt x="16577" y="6339"/>
                </a:lnTo>
                <a:lnTo>
                  <a:pt x="16828" y="6222"/>
                </a:lnTo>
                <a:lnTo>
                  <a:pt x="17079" y="6222"/>
                </a:lnTo>
                <a:lnTo>
                  <a:pt x="17330" y="5987"/>
                </a:lnTo>
                <a:lnTo>
                  <a:pt x="17330" y="5870"/>
                </a:lnTo>
                <a:lnTo>
                  <a:pt x="17581" y="5635"/>
                </a:lnTo>
                <a:lnTo>
                  <a:pt x="17581" y="1526"/>
                </a:lnTo>
                <a:lnTo>
                  <a:pt x="17330" y="1291"/>
                </a:lnTo>
                <a:lnTo>
                  <a:pt x="17330" y="1174"/>
                </a:lnTo>
                <a:lnTo>
                  <a:pt x="17079" y="1057"/>
                </a:lnTo>
                <a:lnTo>
                  <a:pt x="16828" y="939"/>
                </a:lnTo>
                <a:lnTo>
                  <a:pt x="16577" y="822"/>
                </a:lnTo>
                <a:lnTo>
                  <a:pt x="16326" y="704"/>
                </a:lnTo>
                <a:lnTo>
                  <a:pt x="16074" y="704"/>
                </a:lnTo>
                <a:lnTo>
                  <a:pt x="15572" y="587"/>
                </a:lnTo>
                <a:lnTo>
                  <a:pt x="6028" y="587"/>
                </a:lnTo>
                <a:lnTo>
                  <a:pt x="5526" y="704"/>
                </a:lnTo>
                <a:lnTo>
                  <a:pt x="5274" y="704"/>
                </a:lnTo>
                <a:lnTo>
                  <a:pt x="5023" y="822"/>
                </a:lnTo>
                <a:lnTo>
                  <a:pt x="4772" y="939"/>
                </a:lnTo>
                <a:lnTo>
                  <a:pt x="4521" y="1057"/>
                </a:lnTo>
                <a:lnTo>
                  <a:pt x="4270" y="1174"/>
                </a:lnTo>
                <a:lnTo>
                  <a:pt x="4270" y="1291"/>
                </a:lnTo>
                <a:lnTo>
                  <a:pt x="4019" y="1526"/>
                </a:lnTo>
                <a:lnTo>
                  <a:pt x="4019" y="5635"/>
                </a:lnTo>
                <a:lnTo>
                  <a:pt x="4270" y="5870"/>
                </a:lnTo>
                <a:lnTo>
                  <a:pt x="4270" y="5987"/>
                </a:lnTo>
                <a:lnTo>
                  <a:pt x="4521" y="6222"/>
                </a:lnTo>
                <a:lnTo>
                  <a:pt x="4772" y="6222"/>
                </a:lnTo>
                <a:lnTo>
                  <a:pt x="5023" y="6339"/>
                </a:lnTo>
                <a:lnTo>
                  <a:pt x="5274" y="6457"/>
                </a:lnTo>
                <a:lnTo>
                  <a:pt x="5526" y="6574"/>
                </a:lnTo>
                <a:lnTo>
                  <a:pt x="6028" y="6574"/>
                </a:lnTo>
                <a:close/>
              </a:path>
              <a:path w="21600" h="21600" extrusionOk="0">
                <a:moveTo>
                  <a:pt x="6028" y="13617"/>
                </a:moveTo>
                <a:lnTo>
                  <a:pt x="15572" y="13617"/>
                </a:lnTo>
                <a:lnTo>
                  <a:pt x="16074" y="13617"/>
                </a:lnTo>
                <a:lnTo>
                  <a:pt x="16326" y="13617"/>
                </a:lnTo>
                <a:lnTo>
                  <a:pt x="16577" y="13500"/>
                </a:lnTo>
                <a:lnTo>
                  <a:pt x="16828" y="13383"/>
                </a:lnTo>
                <a:lnTo>
                  <a:pt x="17079" y="13265"/>
                </a:lnTo>
                <a:lnTo>
                  <a:pt x="17330" y="13148"/>
                </a:lnTo>
                <a:lnTo>
                  <a:pt x="17330" y="12913"/>
                </a:lnTo>
                <a:lnTo>
                  <a:pt x="17581" y="12796"/>
                </a:lnTo>
                <a:lnTo>
                  <a:pt x="17581" y="8687"/>
                </a:lnTo>
                <a:lnTo>
                  <a:pt x="17330" y="8452"/>
                </a:lnTo>
                <a:lnTo>
                  <a:pt x="17330" y="8335"/>
                </a:lnTo>
                <a:lnTo>
                  <a:pt x="17079" y="8217"/>
                </a:lnTo>
                <a:lnTo>
                  <a:pt x="16828" y="7983"/>
                </a:lnTo>
                <a:lnTo>
                  <a:pt x="16577" y="7983"/>
                </a:lnTo>
                <a:lnTo>
                  <a:pt x="16326" y="7865"/>
                </a:lnTo>
                <a:lnTo>
                  <a:pt x="16074" y="7865"/>
                </a:lnTo>
                <a:lnTo>
                  <a:pt x="15572" y="7748"/>
                </a:lnTo>
                <a:lnTo>
                  <a:pt x="6028" y="7748"/>
                </a:lnTo>
                <a:lnTo>
                  <a:pt x="5526" y="7865"/>
                </a:lnTo>
                <a:lnTo>
                  <a:pt x="5274" y="7865"/>
                </a:lnTo>
                <a:lnTo>
                  <a:pt x="5023" y="7983"/>
                </a:lnTo>
                <a:lnTo>
                  <a:pt x="4772" y="7983"/>
                </a:lnTo>
                <a:lnTo>
                  <a:pt x="4521" y="8217"/>
                </a:lnTo>
                <a:lnTo>
                  <a:pt x="4270" y="8335"/>
                </a:lnTo>
                <a:lnTo>
                  <a:pt x="4270" y="8452"/>
                </a:lnTo>
                <a:lnTo>
                  <a:pt x="4019" y="8687"/>
                </a:lnTo>
                <a:lnTo>
                  <a:pt x="4019" y="12796"/>
                </a:lnTo>
                <a:lnTo>
                  <a:pt x="4270" y="12913"/>
                </a:lnTo>
                <a:lnTo>
                  <a:pt x="4270" y="13148"/>
                </a:lnTo>
                <a:lnTo>
                  <a:pt x="4521" y="13265"/>
                </a:lnTo>
                <a:lnTo>
                  <a:pt x="4772" y="13383"/>
                </a:lnTo>
                <a:lnTo>
                  <a:pt x="5023" y="13500"/>
                </a:lnTo>
                <a:lnTo>
                  <a:pt x="5274" y="13617"/>
                </a:lnTo>
                <a:lnTo>
                  <a:pt x="5526" y="13617"/>
                </a:lnTo>
                <a:lnTo>
                  <a:pt x="6028" y="13617"/>
                </a:lnTo>
                <a:close/>
              </a:path>
              <a:path w="21600" h="21600" extrusionOk="0">
                <a:moveTo>
                  <a:pt x="6028" y="20778"/>
                </a:moveTo>
                <a:lnTo>
                  <a:pt x="15572" y="20778"/>
                </a:lnTo>
                <a:lnTo>
                  <a:pt x="16074" y="20778"/>
                </a:lnTo>
                <a:lnTo>
                  <a:pt x="16326" y="20661"/>
                </a:lnTo>
                <a:lnTo>
                  <a:pt x="16577" y="20661"/>
                </a:lnTo>
                <a:lnTo>
                  <a:pt x="16828" y="20543"/>
                </a:lnTo>
                <a:lnTo>
                  <a:pt x="17079" y="20426"/>
                </a:lnTo>
                <a:lnTo>
                  <a:pt x="17330" y="20309"/>
                </a:lnTo>
                <a:lnTo>
                  <a:pt x="17330" y="20074"/>
                </a:lnTo>
                <a:lnTo>
                  <a:pt x="17581" y="19957"/>
                </a:lnTo>
                <a:lnTo>
                  <a:pt x="17581" y="15730"/>
                </a:lnTo>
                <a:lnTo>
                  <a:pt x="17330" y="15613"/>
                </a:lnTo>
                <a:lnTo>
                  <a:pt x="17330" y="15378"/>
                </a:lnTo>
                <a:lnTo>
                  <a:pt x="17079" y="15378"/>
                </a:lnTo>
                <a:lnTo>
                  <a:pt x="16828" y="15143"/>
                </a:lnTo>
                <a:lnTo>
                  <a:pt x="16577" y="15026"/>
                </a:lnTo>
                <a:lnTo>
                  <a:pt x="16326" y="15026"/>
                </a:lnTo>
                <a:lnTo>
                  <a:pt x="16074" y="15026"/>
                </a:lnTo>
                <a:lnTo>
                  <a:pt x="15572" y="14909"/>
                </a:lnTo>
                <a:lnTo>
                  <a:pt x="6028" y="14909"/>
                </a:lnTo>
                <a:lnTo>
                  <a:pt x="5526" y="15026"/>
                </a:lnTo>
                <a:lnTo>
                  <a:pt x="5274" y="15026"/>
                </a:lnTo>
                <a:lnTo>
                  <a:pt x="5023" y="15026"/>
                </a:lnTo>
                <a:lnTo>
                  <a:pt x="4772" y="15143"/>
                </a:lnTo>
                <a:lnTo>
                  <a:pt x="4521" y="15378"/>
                </a:lnTo>
                <a:lnTo>
                  <a:pt x="4270" y="15378"/>
                </a:lnTo>
                <a:lnTo>
                  <a:pt x="4270" y="15613"/>
                </a:lnTo>
                <a:lnTo>
                  <a:pt x="4019" y="15730"/>
                </a:lnTo>
                <a:lnTo>
                  <a:pt x="4019" y="19957"/>
                </a:lnTo>
                <a:lnTo>
                  <a:pt x="4270" y="20074"/>
                </a:lnTo>
                <a:lnTo>
                  <a:pt x="4270" y="20309"/>
                </a:lnTo>
                <a:lnTo>
                  <a:pt x="4521" y="20426"/>
                </a:lnTo>
                <a:lnTo>
                  <a:pt x="4772" y="20543"/>
                </a:lnTo>
                <a:lnTo>
                  <a:pt x="5023" y="20661"/>
                </a:lnTo>
                <a:lnTo>
                  <a:pt x="5274" y="20661"/>
                </a:lnTo>
                <a:lnTo>
                  <a:pt x="5526" y="20778"/>
                </a:lnTo>
                <a:lnTo>
                  <a:pt x="6028" y="20778"/>
                </a:lnTo>
                <a:close/>
              </a:path>
              <a:path w="21600" h="21600" extrusionOk="0">
                <a:moveTo>
                  <a:pt x="753" y="1291"/>
                </a:moveTo>
                <a:lnTo>
                  <a:pt x="2260" y="1291"/>
                </a:lnTo>
                <a:lnTo>
                  <a:pt x="2260" y="235"/>
                </a:lnTo>
                <a:lnTo>
                  <a:pt x="753" y="235"/>
                </a:lnTo>
                <a:lnTo>
                  <a:pt x="753" y="1291"/>
                </a:lnTo>
                <a:close/>
              </a:path>
              <a:path w="21600" h="21600" extrusionOk="0">
                <a:moveTo>
                  <a:pt x="753" y="2700"/>
                </a:moveTo>
                <a:lnTo>
                  <a:pt x="2260" y="2700"/>
                </a:lnTo>
                <a:lnTo>
                  <a:pt x="2260" y="1643"/>
                </a:lnTo>
                <a:lnTo>
                  <a:pt x="753" y="1643"/>
                </a:lnTo>
                <a:lnTo>
                  <a:pt x="753" y="2700"/>
                </a:lnTo>
                <a:close/>
              </a:path>
              <a:path w="21600" h="21600" extrusionOk="0">
                <a:moveTo>
                  <a:pt x="753" y="4109"/>
                </a:moveTo>
                <a:lnTo>
                  <a:pt x="2260" y="4109"/>
                </a:lnTo>
                <a:lnTo>
                  <a:pt x="2260" y="3052"/>
                </a:lnTo>
                <a:lnTo>
                  <a:pt x="753" y="3052"/>
                </a:lnTo>
                <a:lnTo>
                  <a:pt x="753" y="4109"/>
                </a:lnTo>
                <a:close/>
              </a:path>
              <a:path w="21600" h="21600" extrusionOk="0">
                <a:moveTo>
                  <a:pt x="753" y="5517"/>
                </a:moveTo>
                <a:lnTo>
                  <a:pt x="2260" y="5517"/>
                </a:lnTo>
                <a:lnTo>
                  <a:pt x="2260" y="4461"/>
                </a:lnTo>
                <a:lnTo>
                  <a:pt x="753" y="4461"/>
                </a:lnTo>
                <a:lnTo>
                  <a:pt x="753" y="5517"/>
                </a:lnTo>
                <a:close/>
              </a:path>
              <a:path w="21600" h="21600" extrusionOk="0">
                <a:moveTo>
                  <a:pt x="753" y="6926"/>
                </a:moveTo>
                <a:lnTo>
                  <a:pt x="2260" y="6926"/>
                </a:lnTo>
                <a:lnTo>
                  <a:pt x="2260" y="5870"/>
                </a:lnTo>
                <a:lnTo>
                  <a:pt x="753" y="5870"/>
                </a:lnTo>
                <a:lnTo>
                  <a:pt x="753" y="6926"/>
                </a:lnTo>
                <a:close/>
              </a:path>
              <a:path w="21600" h="21600" extrusionOk="0">
                <a:moveTo>
                  <a:pt x="753" y="8335"/>
                </a:moveTo>
                <a:lnTo>
                  <a:pt x="2260" y="8335"/>
                </a:lnTo>
                <a:lnTo>
                  <a:pt x="2260" y="7278"/>
                </a:lnTo>
                <a:lnTo>
                  <a:pt x="753" y="7278"/>
                </a:lnTo>
                <a:lnTo>
                  <a:pt x="753" y="8335"/>
                </a:lnTo>
                <a:close/>
              </a:path>
              <a:path w="21600" h="21600" extrusionOk="0">
                <a:moveTo>
                  <a:pt x="753" y="9743"/>
                </a:moveTo>
                <a:lnTo>
                  <a:pt x="2260" y="9743"/>
                </a:lnTo>
                <a:lnTo>
                  <a:pt x="2260" y="8687"/>
                </a:lnTo>
                <a:lnTo>
                  <a:pt x="753" y="8687"/>
                </a:lnTo>
                <a:lnTo>
                  <a:pt x="753" y="9743"/>
                </a:lnTo>
                <a:close/>
              </a:path>
              <a:path w="21600" h="21600" extrusionOk="0">
                <a:moveTo>
                  <a:pt x="753" y="11152"/>
                </a:moveTo>
                <a:lnTo>
                  <a:pt x="2260" y="11152"/>
                </a:lnTo>
                <a:lnTo>
                  <a:pt x="2260" y="10096"/>
                </a:lnTo>
                <a:lnTo>
                  <a:pt x="753" y="10096"/>
                </a:lnTo>
                <a:lnTo>
                  <a:pt x="753" y="11152"/>
                </a:lnTo>
                <a:close/>
              </a:path>
              <a:path w="21600" h="21600" extrusionOk="0">
                <a:moveTo>
                  <a:pt x="753" y="12561"/>
                </a:moveTo>
                <a:lnTo>
                  <a:pt x="2260" y="12561"/>
                </a:lnTo>
                <a:lnTo>
                  <a:pt x="2260" y="11504"/>
                </a:lnTo>
                <a:lnTo>
                  <a:pt x="753" y="11504"/>
                </a:lnTo>
                <a:lnTo>
                  <a:pt x="753" y="12561"/>
                </a:lnTo>
                <a:close/>
              </a:path>
              <a:path w="21600" h="21600" extrusionOk="0">
                <a:moveTo>
                  <a:pt x="753" y="13970"/>
                </a:moveTo>
                <a:lnTo>
                  <a:pt x="2260" y="13970"/>
                </a:lnTo>
                <a:lnTo>
                  <a:pt x="2260" y="12913"/>
                </a:lnTo>
                <a:lnTo>
                  <a:pt x="753" y="12913"/>
                </a:lnTo>
                <a:lnTo>
                  <a:pt x="753" y="13970"/>
                </a:lnTo>
                <a:close/>
              </a:path>
              <a:path w="21600" h="21600" extrusionOk="0">
                <a:moveTo>
                  <a:pt x="753" y="15378"/>
                </a:moveTo>
                <a:lnTo>
                  <a:pt x="2260" y="15378"/>
                </a:lnTo>
                <a:lnTo>
                  <a:pt x="2260" y="14322"/>
                </a:lnTo>
                <a:lnTo>
                  <a:pt x="753" y="14322"/>
                </a:lnTo>
                <a:lnTo>
                  <a:pt x="753" y="15378"/>
                </a:lnTo>
                <a:close/>
              </a:path>
              <a:path w="21600" h="21600" extrusionOk="0">
                <a:moveTo>
                  <a:pt x="753" y="16787"/>
                </a:moveTo>
                <a:lnTo>
                  <a:pt x="2260" y="16787"/>
                </a:lnTo>
                <a:lnTo>
                  <a:pt x="2260" y="15730"/>
                </a:lnTo>
                <a:lnTo>
                  <a:pt x="753" y="15730"/>
                </a:lnTo>
                <a:lnTo>
                  <a:pt x="753" y="16787"/>
                </a:lnTo>
                <a:close/>
              </a:path>
              <a:path w="21600" h="21600" extrusionOk="0">
                <a:moveTo>
                  <a:pt x="753" y="18196"/>
                </a:moveTo>
                <a:lnTo>
                  <a:pt x="2260" y="18196"/>
                </a:lnTo>
                <a:lnTo>
                  <a:pt x="2260" y="17139"/>
                </a:lnTo>
                <a:lnTo>
                  <a:pt x="753" y="17139"/>
                </a:lnTo>
                <a:lnTo>
                  <a:pt x="753" y="18196"/>
                </a:lnTo>
                <a:close/>
              </a:path>
              <a:path w="21600" h="21600" extrusionOk="0">
                <a:moveTo>
                  <a:pt x="753" y="19604"/>
                </a:moveTo>
                <a:lnTo>
                  <a:pt x="2260" y="19604"/>
                </a:lnTo>
                <a:lnTo>
                  <a:pt x="2260" y="18548"/>
                </a:lnTo>
                <a:lnTo>
                  <a:pt x="753" y="18548"/>
                </a:lnTo>
                <a:lnTo>
                  <a:pt x="753" y="19604"/>
                </a:lnTo>
                <a:close/>
              </a:path>
              <a:path w="21600" h="21600" extrusionOk="0">
                <a:moveTo>
                  <a:pt x="753" y="21013"/>
                </a:moveTo>
                <a:lnTo>
                  <a:pt x="2260" y="21013"/>
                </a:lnTo>
                <a:lnTo>
                  <a:pt x="2260" y="19957"/>
                </a:lnTo>
                <a:lnTo>
                  <a:pt x="753" y="19957"/>
                </a:lnTo>
                <a:lnTo>
                  <a:pt x="753" y="21013"/>
                </a:lnTo>
                <a:close/>
              </a:path>
              <a:path w="21600" h="21600" extrusionOk="0">
                <a:moveTo>
                  <a:pt x="19340" y="1409"/>
                </a:moveTo>
                <a:lnTo>
                  <a:pt x="20595" y="1409"/>
                </a:lnTo>
                <a:lnTo>
                  <a:pt x="20595" y="352"/>
                </a:lnTo>
                <a:lnTo>
                  <a:pt x="19340" y="352"/>
                </a:lnTo>
                <a:lnTo>
                  <a:pt x="19340" y="1409"/>
                </a:lnTo>
                <a:close/>
              </a:path>
              <a:path w="21600" h="21600" extrusionOk="0">
                <a:moveTo>
                  <a:pt x="19340" y="2700"/>
                </a:moveTo>
                <a:lnTo>
                  <a:pt x="20595" y="2700"/>
                </a:lnTo>
                <a:lnTo>
                  <a:pt x="20595" y="1643"/>
                </a:lnTo>
                <a:lnTo>
                  <a:pt x="19340" y="1643"/>
                </a:lnTo>
                <a:lnTo>
                  <a:pt x="19340" y="2700"/>
                </a:lnTo>
                <a:close/>
              </a:path>
              <a:path w="21600" h="21600" extrusionOk="0">
                <a:moveTo>
                  <a:pt x="19340" y="4109"/>
                </a:moveTo>
                <a:lnTo>
                  <a:pt x="20595" y="4109"/>
                </a:lnTo>
                <a:lnTo>
                  <a:pt x="20595" y="3052"/>
                </a:lnTo>
                <a:lnTo>
                  <a:pt x="19340" y="3052"/>
                </a:lnTo>
                <a:lnTo>
                  <a:pt x="19340" y="4109"/>
                </a:lnTo>
                <a:close/>
              </a:path>
              <a:path w="21600" h="21600" extrusionOk="0">
                <a:moveTo>
                  <a:pt x="19340" y="5517"/>
                </a:moveTo>
                <a:lnTo>
                  <a:pt x="20595" y="5517"/>
                </a:lnTo>
                <a:lnTo>
                  <a:pt x="20595" y="4461"/>
                </a:lnTo>
                <a:lnTo>
                  <a:pt x="19340" y="4461"/>
                </a:lnTo>
                <a:lnTo>
                  <a:pt x="19340" y="5517"/>
                </a:lnTo>
                <a:close/>
              </a:path>
              <a:path w="21600" h="21600" extrusionOk="0">
                <a:moveTo>
                  <a:pt x="19340" y="6926"/>
                </a:moveTo>
                <a:lnTo>
                  <a:pt x="20595" y="6926"/>
                </a:lnTo>
                <a:lnTo>
                  <a:pt x="20595" y="5870"/>
                </a:lnTo>
                <a:lnTo>
                  <a:pt x="19340" y="5870"/>
                </a:lnTo>
                <a:lnTo>
                  <a:pt x="19340" y="6926"/>
                </a:lnTo>
                <a:close/>
              </a:path>
              <a:path w="21600" h="21600" extrusionOk="0">
                <a:moveTo>
                  <a:pt x="19340" y="8335"/>
                </a:moveTo>
                <a:lnTo>
                  <a:pt x="20595" y="8335"/>
                </a:lnTo>
                <a:lnTo>
                  <a:pt x="20595" y="7278"/>
                </a:lnTo>
                <a:lnTo>
                  <a:pt x="19340" y="7278"/>
                </a:lnTo>
                <a:lnTo>
                  <a:pt x="19340" y="8335"/>
                </a:lnTo>
                <a:close/>
              </a:path>
              <a:path w="21600" h="21600" extrusionOk="0">
                <a:moveTo>
                  <a:pt x="19340" y="9743"/>
                </a:moveTo>
                <a:lnTo>
                  <a:pt x="20595" y="9743"/>
                </a:lnTo>
                <a:lnTo>
                  <a:pt x="20595" y="8687"/>
                </a:lnTo>
                <a:lnTo>
                  <a:pt x="19340" y="8687"/>
                </a:lnTo>
                <a:lnTo>
                  <a:pt x="19340" y="9743"/>
                </a:lnTo>
                <a:close/>
              </a:path>
              <a:path w="21600" h="21600" extrusionOk="0">
                <a:moveTo>
                  <a:pt x="19340" y="11152"/>
                </a:moveTo>
                <a:lnTo>
                  <a:pt x="20595" y="11152"/>
                </a:lnTo>
                <a:lnTo>
                  <a:pt x="20595" y="10096"/>
                </a:lnTo>
                <a:lnTo>
                  <a:pt x="19340" y="10096"/>
                </a:lnTo>
                <a:lnTo>
                  <a:pt x="19340" y="11152"/>
                </a:lnTo>
                <a:close/>
              </a:path>
              <a:path w="21600" h="21600" extrusionOk="0">
                <a:moveTo>
                  <a:pt x="19340" y="12561"/>
                </a:moveTo>
                <a:lnTo>
                  <a:pt x="20595" y="12561"/>
                </a:lnTo>
                <a:lnTo>
                  <a:pt x="20595" y="11504"/>
                </a:lnTo>
                <a:lnTo>
                  <a:pt x="19340" y="11504"/>
                </a:lnTo>
                <a:lnTo>
                  <a:pt x="19340" y="12561"/>
                </a:lnTo>
                <a:close/>
              </a:path>
              <a:path w="21600" h="21600" extrusionOk="0">
                <a:moveTo>
                  <a:pt x="19340" y="13970"/>
                </a:moveTo>
                <a:lnTo>
                  <a:pt x="20595" y="13970"/>
                </a:lnTo>
                <a:lnTo>
                  <a:pt x="20595" y="12913"/>
                </a:lnTo>
                <a:lnTo>
                  <a:pt x="19340" y="12913"/>
                </a:lnTo>
                <a:lnTo>
                  <a:pt x="19340" y="13970"/>
                </a:lnTo>
                <a:close/>
              </a:path>
              <a:path w="21600" h="21600" extrusionOk="0">
                <a:moveTo>
                  <a:pt x="19340" y="15378"/>
                </a:moveTo>
                <a:lnTo>
                  <a:pt x="20595" y="15378"/>
                </a:lnTo>
                <a:lnTo>
                  <a:pt x="20595" y="14322"/>
                </a:lnTo>
                <a:lnTo>
                  <a:pt x="19340" y="14322"/>
                </a:lnTo>
                <a:lnTo>
                  <a:pt x="19340" y="15378"/>
                </a:lnTo>
                <a:close/>
              </a:path>
              <a:path w="21600" h="21600" extrusionOk="0">
                <a:moveTo>
                  <a:pt x="19340" y="16787"/>
                </a:moveTo>
                <a:lnTo>
                  <a:pt x="20595" y="16787"/>
                </a:lnTo>
                <a:lnTo>
                  <a:pt x="20595" y="15730"/>
                </a:lnTo>
                <a:lnTo>
                  <a:pt x="19340" y="15730"/>
                </a:lnTo>
                <a:lnTo>
                  <a:pt x="19340" y="16787"/>
                </a:lnTo>
                <a:close/>
              </a:path>
              <a:path w="21600" h="21600" extrusionOk="0">
                <a:moveTo>
                  <a:pt x="19340" y="18196"/>
                </a:moveTo>
                <a:lnTo>
                  <a:pt x="20595" y="18196"/>
                </a:lnTo>
                <a:lnTo>
                  <a:pt x="20595" y="17139"/>
                </a:lnTo>
                <a:lnTo>
                  <a:pt x="19340" y="17139"/>
                </a:lnTo>
                <a:lnTo>
                  <a:pt x="19340" y="18196"/>
                </a:lnTo>
                <a:close/>
              </a:path>
              <a:path w="21600" h="21600" extrusionOk="0">
                <a:moveTo>
                  <a:pt x="19340" y="19604"/>
                </a:moveTo>
                <a:lnTo>
                  <a:pt x="20595" y="19604"/>
                </a:lnTo>
                <a:lnTo>
                  <a:pt x="20595" y="18548"/>
                </a:lnTo>
                <a:lnTo>
                  <a:pt x="19340" y="18548"/>
                </a:lnTo>
                <a:lnTo>
                  <a:pt x="19340" y="19604"/>
                </a:lnTo>
                <a:close/>
              </a:path>
              <a:path w="21600" h="21600" extrusionOk="0">
                <a:moveTo>
                  <a:pt x="19340" y="21013"/>
                </a:moveTo>
                <a:lnTo>
                  <a:pt x="20595" y="21013"/>
                </a:lnTo>
                <a:lnTo>
                  <a:pt x="20595" y="19957"/>
                </a:lnTo>
                <a:lnTo>
                  <a:pt x="19340" y="19957"/>
                </a:lnTo>
                <a:lnTo>
                  <a:pt x="19340" y="21013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7. Lze využít jen část filmu</a:t>
            </a:r>
          </a:p>
          <a:p>
            <a:pPr>
              <a:buNone/>
            </a:pPr>
            <a:r>
              <a:rPr lang="cs-CZ" dirty="0" smtClean="0"/>
              <a:t>8. Reflexe </a:t>
            </a:r>
          </a:p>
          <a:p>
            <a:pPr>
              <a:buNone/>
            </a:pPr>
            <a:r>
              <a:rPr lang="cs-CZ" dirty="0" smtClean="0"/>
              <a:t>9. Práce s mapou</a:t>
            </a:r>
          </a:p>
          <a:p>
            <a:pPr>
              <a:buNone/>
            </a:pPr>
            <a:r>
              <a:rPr lang="cs-CZ" dirty="0" smtClean="0"/>
              <a:t>10. Nenutit všechny dělat všechno</a:t>
            </a:r>
          </a:p>
          <a:p>
            <a:pPr>
              <a:buNone/>
            </a:pPr>
            <a:r>
              <a:rPr lang="cs-CZ" dirty="0" smtClean="0"/>
              <a:t>11. Filmové kluby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2050" name="Picture 2" descr="C:\Users\Lenka\AppData\Local\Microsoft\Windows\INetCache\IE\7LW6IAIP\MC90028657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797152"/>
            <a:ext cx="1791310" cy="1686154"/>
          </a:xfrm>
          <a:prstGeom prst="rect">
            <a:avLst/>
          </a:prstGeom>
          <a:noFill/>
        </p:spPr>
      </p:pic>
      <p:pic>
        <p:nvPicPr>
          <p:cNvPr id="2051" name="Picture 3" descr="C:\Users\Lenka\AppData\Local\Microsoft\Windows\INetCache\IE\HQ9GAQIY\MP900400619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2996952"/>
            <a:ext cx="1573488" cy="1573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cs-CZ" dirty="0" smtClean="0"/>
              <a:t>Představení stránek</a:t>
            </a:r>
            <a:br>
              <a:rPr lang="cs-CZ" dirty="0" smtClean="0"/>
            </a:b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jsns.cz</a:t>
            </a: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916832"/>
            <a:ext cx="7631927" cy="4290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373</Words>
  <Application>Microsoft Office PowerPoint</Application>
  <PresentationFormat>Prezentácia na obrazovke (4:3)</PresentationFormat>
  <Paragraphs>53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systému Office</vt:lpstr>
      <vt:lpstr>Prezentácia programu PowerPoint</vt:lpstr>
      <vt:lpstr>Prezentácia programu PowerPoint</vt:lpstr>
      <vt:lpstr>Témata</vt:lpstr>
      <vt:lpstr>AUDIOVIZUÁLNÍ VZDĚLÁVACÍ PORTÁL</vt:lpstr>
      <vt:lpstr>PROJEKCE PRO ŠKOLY</vt:lpstr>
      <vt:lpstr>Zásady interaktivní výuky</vt:lpstr>
      <vt:lpstr>Rady a doporučení při práci s dokumentárním filmem</vt:lpstr>
      <vt:lpstr>Prezentácia programu PowerPoint</vt:lpstr>
      <vt:lpstr>Představení stránek www.jsns.cz  </vt:lpstr>
      <vt:lpstr>Film a aktivity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JEDEN SVĚT NA ŠKOLÁCH</dc:title>
  <dc:creator>Lenka</dc:creator>
  <cp:lastModifiedBy>HOME</cp:lastModifiedBy>
  <cp:revision>12</cp:revision>
  <dcterms:created xsi:type="dcterms:W3CDTF">2014-10-20T13:54:56Z</dcterms:created>
  <dcterms:modified xsi:type="dcterms:W3CDTF">2014-12-16T16:28:17Z</dcterms:modified>
</cp:coreProperties>
</file>