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7" r:id="rId7"/>
    <p:sldId id="273" r:id="rId8"/>
    <p:sldId id="272" r:id="rId9"/>
    <p:sldId id="261" r:id="rId10"/>
    <p:sldId id="262" r:id="rId11"/>
    <p:sldId id="265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83CD-4805-4688-A9E2-675B9021CA2F}" type="datetimeFigureOut">
              <a:rPr lang="cs-CZ" smtClean="0"/>
              <a:pPr/>
              <a:t>23.12.2014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3309-A3EA-48D7-8AD6-C0B1FB1E1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source=images&amp;cd=&amp;cad=rja&amp;uact=8&amp;ved=0CAcQjRw&amp;url=http://www.pohranici.cz/trojmezi.php?TID=1&amp;TUser=1&amp;Search=&amp;LimitOd=150&amp;ei=cF5VVIqTFoPgOIz0gLAL&amp;bvm=bv.78677474,d.d2s&amp;psig=AFQjCNED9sQ0G1QKY4SJEtkYoHzSH53PTA&amp;ust=141496720585719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ved=0CAcQjRw&amp;url=http://www.ceskatelevize.cz/ct24/domaci/106013-cesti-studenti-patraji-po-zmizelych-sousedech-z-2-svetove-valky/&amp;ei=xF9VVO2uCIjdPdTlgOAG&amp;bvm=bv.78677474,d.d2s&amp;psig=AFQjCNED9sQ0G1QKY4SJEtkYoHzSH53PTA&amp;ust=14149672058571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z/url?sa=i&amp;rct=j&amp;q=&amp;esrc=s&amp;source=images&amp;cd=&amp;cad=rja&amp;uact=8&amp;ved=0CAcQjRw&amp;url=http://www.zspohurecka.cz/?page=zmizeliSousede&amp;ei=es9XVP2NE4n5yATO14KoCQ&amp;bvm=bv.78677474,d.aWw&amp;psig=AFQjCNEnZmAkfhxKn7smZ_bWookXsV7NQA&amp;ust=1415127223057914" TargetMode="External"/><Relationship Id="rId4" Type="http://schemas.openxmlformats.org/officeDocument/2006/relationships/hyperlink" Target="http://www.google.cz/url?sa=i&amp;rct=j&amp;q=&amp;esrc=s&amp;source=images&amp;cd=&amp;cad=rja&amp;uact=8&amp;ved=0CAcQjRw&amp;url=http://www.zspolesovice.uhedu.cz/doc/1732/&amp;ei=ll9VVPu8K8r2O-mygeAK&amp;bvm=bv.78677474,d.d2s&amp;psig=AFQjCNED9sQ0G1QKY4SJEtkYoHzSH53PTA&amp;ust=141496720585719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ved=0CAcQjRw&amp;url=http://www.guide-prague.eu/cz/nejvyznamnejsi_prazske_pamatky/&amp;ei=T9ZXVJaaHNGUyATo04DoDw&amp;bvm=bv.78677474,d.aWw&amp;psig=AFQjCNGe8oC80G0qHGFwdvRLyFGzMvrgOw&amp;ust=1415128996795944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ved=0CAcQjRw&amp;url=http://www.zmizeli-sousede.cz/&amp;ei=MV5VVIjGLoSHO5qFgfgF&amp;bvm=bv.78677474,d.d2s&amp;psig=AFQjCNED9sQ0G1QKY4SJEtkYoHzSH53PTA&amp;ust=14149672058571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CAcQjRw&amp;url=http://www.sklisen.cz/sahaweb/index.php?Page=6&amp;Detail=078.txt&amp;ei=V8BXVPClCIOjyASpmoL4Aw&amp;bvm=bv.78677474,d.d2s&amp;psig=AFQjCNFieCKNPJiu99EhUL3dL8UMcALloQ&amp;ust=1415123336016570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z/url?sa=i&amp;rct=j&amp;q=&amp;esrc=s&amp;source=images&amp;cd=&amp;cad=rja&amp;uact=8&amp;ved=0CAcQjRw&amp;url=http://www.praguecityline.cz/praha-pro-mimoprazske&amp;ei=N8BXVLwhhbfJBLuBgpAN&amp;bvm=bv.78677474,d.d2s&amp;psig=AFQjCNFieCKNPJiu99EhUL3dL8UMcALloQ&amp;ust=141512333601657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ved=0CAcQjRw&amp;url=http://bruntalsky.denik.cz/kultura_region/knihovna_sousede_zmizeli200711.html&amp;ei=DtdXVOTWB8SRyATilYK4Cg&amp;psig=AFQjCNG0liPSPR4T_gAgD1s9WtwPAUcK1A&amp;ust=141512922370195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ved=0CAcQjRw&amp;url=http://www.jewishmuseum.cz/cz/czsoused.htm&amp;ei=4NdXVOr1NZSzyASbjIHQCg&amp;psig=AFQjCNG0liPSPR4T_gAgD1s9WtwPAUcK1A&amp;ust=14151292237019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CAcQjRw&amp;url=http://pardubicky.denik.cz/galerie/zlata_hvezda_brusel.html?mm=817467&amp;ei=fstXVKzcEIr1yASh0IDgBw&amp;bvm=bv.78677474,d.aWw&amp;psig=AFQjCNGH7VCJxOmL3sirQVo9ljLISitS-Q&amp;ust=14151262441761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Zmizelí sousedé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6148" name="Picture 4" descr="https://encrypted-tbn3.gstatic.com/images?q=tbn:ANd9GcRa4n0Z-N5LwdFpKf5WNo2Dm74TBX3YwjvGg_lzBwxSO5jhE1P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5545225" cy="34432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857356" y="6215083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Jana Hvězdová, Kateřina </a:t>
            </a:r>
            <a:r>
              <a:rPr lang="cs-CZ" dirty="0" err="1" smtClean="0"/>
              <a:t>Iliasová</a:t>
            </a:r>
            <a:r>
              <a:rPr lang="cs-CZ" dirty="0" smtClean="0"/>
              <a:t>                           Brno,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b="1" dirty="0" smtClean="0"/>
              <a:t>            </a:t>
            </a:r>
            <a:r>
              <a:rPr lang="cs-CZ" sz="4800" b="1" u="sng" dirty="0" smtClean="0"/>
              <a:t>O NÁS – (z webových stránek „Zmizelí sousedé“)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endParaRPr lang="cs-CZ" sz="4800" dirty="0" smtClean="0"/>
          </a:p>
          <a:p>
            <a:r>
              <a:rPr lang="cs-CZ" sz="4800" b="1" dirty="0" smtClean="0"/>
              <a:t>Realizace projektu: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Oddělení pro vzdělávání a kulturu</a:t>
            </a:r>
            <a:r>
              <a:rPr lang="cs-CZ" sz="4800" dirty="0" smtClean="0"/>
              <a:t> </a:t>
            </a:r>
            <a:br>
              <a:rPr lang="cs-CZ" sz="4800" dirty="0" smtClean="0"/>
            </a:br>
            <a:r>
              <a:rPr lang="cs-CZ" sz="4800" dirty="0" smtClean="0"/>
              <a:t>- tvorba specializovaných seminářů, projektů, dílen a dalších pořadů, koncepční a organizační spolupráce, propagace a odborná supervize projektu, tvorba webových stránek, finanční zajištění, prezentace výstav. Podpora činnosti o.s. Zapomenutí</a:t>
            </a:r>
            <a:br>
              <a:rPr lang="cs-CZ" sz="4800" dirty="0" smtClean="0"/>
            </a:br>
            <a:endParaRPr lang="cs-CZ" sz="4800" dirty="0" smtClean="0"/>
          </a:p>
          <a:p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Partnery projektu jsou: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Památník Terezín, Institut Terezínské iniciativy, Terezínská iniciativa, Židovská obec v Praze, Federace židovských obcí v České republice </a:t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Finanční podpora: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Ministerstvo školství, mládeže a tělovýchovy, Ministerstvo kultury České republiky, Česká rada pro oběti nacismu, Nadační fond obětem holocaustu, Městská část Praha 1, Magistrát hlavního města Prahy, </a:t>
            </a:r>
            <a:r>
              <a:rPr lang="cs-CZ" sz="4800" dirty="0" err="1" smtClean="0"/>
              <a:t>Task</a:t>
            </a:r>
            <a:r>
              <a:rPr lang="cs-CZ" sz="4800" dirty="0" smtClean="0"/>
              <a:t> </a:t>
            </a:r>
            <a:r>
              <a:rPr lang="cs-CZ" sz="4800" dirty="0" err="1" smtClean="0"/>
              <a:t>Force</a:t>
            </a:r>
            <a:r>
              <a:rPr lang="cs-CZ" sz="4800" dirty="0" smtClean="0"/>
              <a:t> </a:t>
            </a:r>
            <a:r>
              <a:rPr lang="cs-CZ" sz="4800" dirty="0" err="1" smtClean="0"/>
              <a:t>for</a:t>
            </a:r>
            <a:r>
              <a:rPr lang="cs-CZ" sz="4800" dirty="0" smtClean="0"/>
              <a:t> </a:t>
            </a:r>
            <a:r>
              <a:rPr lang="cs-CZ" sz="4800" dirty="0" err="1" smtClean="0"/>
              <a:t>int</a:t>
            </a:r>
            <a:r>
              <a:rPr lang="cs-CZ" sz="4800" dirty="0" smtClean="0"/>
              <a:t>. </a:t>
            </a:r>
            <a:r>
              <a:rPr lang="cs-CZ" sz="4800" dirty="0" err="1" smtClean="0"/>
              <a:t>Cooperation</a:t>
            </a:r>
            <a:r>
              <a:rPr lang="cs-CZ" sz="4800" dirty="0" smtClean="0"/>
              <a:t> on Holocaust </a:t>
            </a:r>
            <a:r>
              <a:rPr lang="cs-CZ" sz="4800" dirty="0" err="1" smtClean="0"/>
              <a:t>Education</a:t>
            </a:r>
            <a:r>
              <a:rPr lang="cs-CZ" sz="4800" dirty="0" smtClean="0"/>
              <a:t>, </a:t>
            </a:r>
            <a:r>
              <a:rPr lang="cs-CZ" sz="4800" dirty="0" err="1" smtClean="0"/>
              <a:t>International</a:t>
            </a:r>
            <a:r>
              <a:rPr lang="cs-CZ" sz="4800" dirty="0" smtClean="0"/>
              <a:t> </a:t>
            </a:r>
            <a:r>
              <a:rPr lang="cs-CZ" sz="4800" dirty="0" err="1" smtClean="0"/>
              <a:t>Visegrad</a:t>
            </a:r>
            <a:r>
              <a:rPr lang="cs-CZ" sz="4800" dirty="0" smtClean="0"/>
              <a:t> </a:t>
            </a:r>
            <a:r>
              <a:rPr lang="cs-CZ" sz="4800" dirty="0" err="1" smtClean="0"/>
              <a:t>Fund</a:t>
            </a:r>
            <a:r>
              <a:rPr lang="cs-CZ" sz="4800" dirty="0" smtClean="0"/>
              <a:t>, </a:t>
            </a:r>
            <a:r>
              <a:rPr lang="cs-CZ" sz="4800" dirty="0" err="1" smtClean="0"/>
              <a:t>American</a:t>
            </a:r>
            <a:r>
              <a:rPr lang="cs-CZ" sz="4800" dirty="0" smtClean="0"/>
              <a:t> </a:t>
            </a:r>
            <a:r>
              <a:rPr lang="cs-CZ" sz="4800" dirty="0" err="1" smtClean="0"/>
              <a:t>Jewish</a:t>
            </a:r>
            <a:r>
              <a:rPr lang="cs-CZ" sz="4800" dirty="0" smtClean="0"/>
              <a:t> Joint </a:t>
            </a:r>
            <a:r>
              <a:rPr lang="cs-CZ" sz="4800" dirty="0" err="1" smtClean="0"/>
              <a:t>Distribution</a:t>
            </a:r>
            <a:r>
              <a:rPr lang="cs-CZ" sz="4800" dirty="0" smtClean="0"/>
              <a:t> </a:t>
            </a:r>
            <a:r>
              <a:rPr lang="cs-CZ" sz="4800" dirty="0" err="1" smtClean="0"/>
              <a:t>Committee</a:t>
            </a:r>
            <a:r>
              <a:rPr lang="cs-CZ" sz="4800" dirty="0" smtClean="0"/>
              <a:t>, </a:t>
            </a:r>
            <a:r>
              <a:rPr lang="cs-CZ" sz="4800" dirty="0" err="1" smtClean="0"/>
              <a:t>The</a:t>
            </a:r>
            <a:r>
              <a:rPr lang="cs-CZ" sz="4800" dirty="0" smtClean="0"/>
              <a:t> </a:t>
            </a:r>
            <a:r>
              <a:rPr lang="cs-CZ" sz="4800" dirty="0" err="1" smtClean="0"/>
              <a:t>Hidden</a:t>
            </a:r>
            <a:r>
              <a:rPr lang="cs-CZ" sz="4800" dirty="0" smtClean="0"/>
              <a:t> </a:t>
            </a:r>
            <a:r>
              <a:rPr lang="cs-CZ" sz="4800" dirty="0" err="1" smtClean="0"/>
              <a:t>Child</a:t>
            </a:r>
            <a:r>
              <a:rPr lang="cs-CZ" sz="4800" dirty="0" smtClean="0"/>
              <a:t> </a:t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b="1" dirty="0" smtClean="0"/>
              <a:t>Další spolupráce: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Katedra Pedagogiky FF UK Praha</a:t>
            </a:r>
            <a:br>
              <a:rPr lang="cs-CZ" sz="4800" dirty="0" smtClean="0"/>
            </a:br>
            <a:r>
              <a:rPr lang="cs-CZ" sz="4800" dirty="0" smtClean="0"/>
              <a:t>Fakulta Základy humanitních studií FF UK Praha</a:t>
            </a:r>
            <a:br>
              <a:rPr lang="cs-CZ" sz="4800" dirty="0" smtClean="0"/>
            </a:br>
            <a:r>
              <a:rPr lang="cs-CZ" sz="4800" dirty="0" smtClean="0"/>
              <a:t>Pedagogická fakulta Univerzity Palackého v Olomouci</a:t>
            </a:r>
            <a:br>
              <a:rPr lang="cs-CZ" sz="4800" dirty="0" smtClean="0"/>
            </a:br>
            <a:r>
              <a:rPr lang="cs-CZ" sz="4800" b="1" dirty="0" smtClean="0">
                <a:solidFill>
                  <a:srgbClr val="FF0000"/>
                </a:solidFill>
              </a:rPr>
              <a:t>Pedagogická fakulta Masarykovy Univerzity Brno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509120"/>
            <a:ext cx="2980166" cy="22322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 smtClean="0"/>
              <a:t>Zkušenosti koordinátorů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cs-CZ" sz="1400" dirty="0" smtClean="0"/>
              <a:t>Malá skupinka dvou až tří účastníků projektu se </a:t>
            </a:r>
            <a:r>
              <a:rPr lang="cs-CZ" sz="1400" b="1" dirty="0" smtClean="0"/>
              <a:t>často spřátelí s někým, kdo přežil </a:t>
            </a:r>
            <a:r>
              <a:rPr lang="cs-CZ" sz="1400" b="1" dirty="0" err="1" smtClean="0"/>
              <a:t>šoa</a:t>
            </a:r>
            <a:r>
              <a:rPr lang="cs-CZ" sz="1400" dirty="0" smtClean="0"/>
              <a:t>, nebo byl jeho očitým svědkem a je ochoten vyprávět o tom. Když se to podaří, </a:t>
            </a:r>
            <a:r>
              <a:rPr lang="cs-CZ" sz="1400" b="1" dirty="0" smtClean="0"/>
              <a:t>poskytne časem nejen vzpomínky, ale i fotografie, dokumenty, jména a příběhy</a:t>
            </a:r>
            <a:r>
              <a:rPr lang="cs-CZ" sz="1400" dirty="0" smtClean="0"/>
              <a:t>. Tato detektivní práce trvá někdy i několik měsíců. </a:t>
            </a:r>
          </a:p>
          <a:p>
            <a:r>
              <a:rPr lang="cs-CZ" sz="1400" dirty="0" smtClean="0"/>
              <a:t>„Často máme pocit, že za těmito lidmi </a:t>
            </a:r>
            <a:r>
              <a:rPr lang="cs-CZ" sz="1400" b="1" dirty="0" smtClean="0"/>
              <a:t>dosud nikdo s tak opravdovým zájmem nepřišel</a:t>
            </a:r>
            <a:r>
              <a:rPr lang="cs-CZ" sz="1400" dirty="0" smtClean="0"/>
              <a:t>, </a:t>
            </a:r>
            <a:r>
              <a:rPr lang="cs-CZ" sz="1400" b="1" dirty="0" smtClean="0"/>
              <a:t>natož někdo tak mladý.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Zdá se nám, že ta práce má cenu, protože </a:t>
            </a:r>
            <a:r>
              <a:rPr lang="cs-CZ" sz="1400" b="1" dirty="0" smtClean="0"/>
              <a:t>taková setkání jdou více do hloubky </a:t>
            </a:r>
            <a:r>
              <a:rPr lang="cs-CZ" sz="1400" dirty="0" smtClean="0"/>
              <a:t>než pouhá přednáška pro třídu. </a:t>
            </a:r>
            <a:br>
              <a:rPr lang="cs-CZ" sz="1400" dirty="0" smtClean="0"/>
            </a:br>
            <a:r>
              <a:rPr lang="cs-CZ" sz="1400" dirty="0" smtClean="0"/>
              <a:t>Nepřinášejí jen zajímavou činnost, poznání, zkušenost, změny postojů dnešním mladým lidem. Přinášejí něco, co bylo naše tajné přání na počátku projektu, v jehož splnění jsme skoro nedoufali</a:t>
            </a:r>
            <a:r>
              <a:rPr lang="cs-CZ" sz="1400" b="1" dirty="0" smtClean="0"/>
              <a:t>. Zmírňují utrpení, výčitky a bolest té nejstarší generace</a:t>
            </a:r>
            <a:r>
              <a:rPr lang="cs-CZ" sz="1400" dirty="0" smtClean="0"/>
              <a:t>. „</a:t>
            </a:r>
            <a:br>
              <a:rPr lang="cs-CZ" sz="1400" dirty="0" smtClean="0"/>
            </a:br>
            <a:r>
              <a:rPr lang="cs-CZ" sz="1400" dirty="0" smtClean="0"/>
              <a:t>Jak říká český současný spisovatel Arnošt </a:t>
            </a:r>
            <a:r>
              <a:rPr lang="cs-CZ" sz="1400" dirty="0" err="1" smtClean="0"/>
              <a:t>Lustig</a:t>
            </a:r>
            <a:r>
              <a:rPr lang="cs-CZ" sz="1400" dirty="0" smtClean="0"/>
              <a:t>, který sám přežil Osvětim, </a:t>
            </a:r>
            <a:r>
              <a:rPr lang="cs-CZ" sz="1400" b="1" dirty="0" smtClean="0"/>
              <a:t>„projekt Zmizelí sousedé dává tomuto utrpení smysl. „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Pokud práci zpracují jako výstavu, stane se trvalou připomínkou zmizelých sousedů v místě. </a:t>
            </a:r>
          </a:p>
          <a:p>
            <a:r>
              <a:rPr lang="cs-CZ" sz="1400" dirty="0" smtClean="0"/>
              <a:t>Pokud ji zpracují podle parametrů v jeden reprezentativní panel, stane se součástí společné výstavy, která putuje po ČR, Slovensku, USA, Itálii aj. 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99176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Projekt vyžadující aktivitu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Zmizelí sousedé pomáhají i učitelům zapojit se do současné </a:t>
            </a:r>
            <a:r>
              <a:rPr lang="cs-CZ" b="1" dirty="0" smtClean="0"/>
              <a:t>školské reformy</a:t>
            </a:r>
            <a:r>
              <a:rPr lang="cs-CZ" dirty="0" smtClean="0"/>
              <a:t>. Místo učení zbytečností a biflování se děti naučí komunikovat, vyhledávat informace a samostatně je zpracovávat. Židovské muzeum půjčuje školám i </a:t>
            </a:r>
            <a:r>
              <a:rPr lang="cs-CZ" b="1" dirty="0" smtClean="0"/>
              <a:t>kamery</a:t>
            </a:r>
            <a:r>
              <a:rPr lang="cs-CZ" dirty="0" smtClean="0"/>
              <a:t>, aby studenti mohli své pátrání natáčet, a pomáhá jim s </a:t>
            </a:r>
            <a:r>
              <a:rPr lang="cs-CZ" b="1" dirty="0" smtClean="0"/>
              <a:t>webovými stránkami</a:t>
            </a:r>
            <a:r>
              <a:rPr lang="cs-CZ" dirty="0" smtClean="0"/>
              <a:t> s výsledky pátrání.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Školení pro pedagogy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/>
              <a:t>Židé, dějiny a kultura </a:t>
            </a:r>
            <a:r>
              <a:rPr lang="cs-CZ" sz="1400" dirty="0" smtClean="0"/>
              <a:t>(400 Kč , 4 denní kurz) </a:t>
            </a:r>
          </a:p>
          <a:p>
            <a:pPr>
              <a:buNone/>
            </a:pPr>
            <a:r>
              <a:rPr lang="cs-CZ" sz="1400" dirty="0" smtClean="0"/>
              <a:t>Tradice a zvyky židů, Dějiny židů, Holocaust/</a:t>
            </a:r>
            <a:r>
              <a:rPr lang="cs-CZ" sz="1400" dirty="0" err="1" smtClean="0"/>
              <a:t>šoa</a:t>
            </a:r>
            <a:r>
              <a:rPr lang="cs-CZ" sz="1400" dirty="0" smtClean="0"/>
              <a:t>, Antisemitismus, Stát Izrael a  současnost</a:t>
            </a:r>
          </a:p>
          <a:p>
            <a:pPr>
              <a:buNone/>
            </a:pPr>
            <a:r>
              <a:rPr lang="cs-CZ" sz="1800" b="1" dirty="0" smtClean="0"/>
              <a:t>Jak vyučovat o holocaustu </a:t>
            </a:r>
            <a:r>
              <a:rPr lang="cs-CZ" sz="1400" dirty="0" smtClean="0"/>
              <a:t>(1 den, s návštěvou Terezína, 500 </a:t>
            </a:r>
            <a:r>
              <a:rPr lang="cs-CZ" sz="1400" dirty="0" err="1" smtClean="0"/>
              <a:t>kč</a:t>
            </a:r>
            <a:r>
              <a:rPr lang="cs-CZ" sz="1400" dirty="0" smtClean="0"/>
              <a:t>)</a:t>
            </a:r>
          </a:p>
          <a:p>
            <a:pPr>
              <a:buNone/>
            </a:pPr>
            <a:r>
              <a:rPr lang="cs-CZ" sz="1400" dirty="0" smtClean="0"/>
              <a:t>Akreditace od  Ministerstva školství – na konci pedagog obdrží certifikát.</a:t>
            </a:r>
          </a:p>
          <a:p>
            <a:endParaRPr lang="cs-CZ" sz="1400" dirty="0" smtClean="0"/>
          </a:p>
          <a:p>
            <a:pPr>
              <a:buNone/>
            </a:pPr>
            <a:r>
              <a:rPr lang="cs-CZ" sz="1600" b="1" dirty="0" smtClean="0"/>
              <a:t>Židovské muzeum v Praze </a:t>
            </a:r>
            <a:r>
              <a:rPr lang="cs-CZ" sz="1600" dirty="0" smtClean="0"/>
              <a:t>má svou pobočku </a:t>
            </a:r>
            <a:r>
              <a:rPr lang="cs-CZ" sz="1600" b="1" dirty="0" smtClean="0"/>
              <a:t>v Brně </a:t>
            </a:r>
            <a:r>
              <a:rPr lang="cs-CZ" sz="1600" dirty="0" smtClean="0"/>
              <a:t>-  tř. Kpt. Jaroše 3, Brno </a:t>
            </a:r>
            <a:endParaRPr lang="cs-CZ" sz="1600" dirty="0"/>
          </a:p>
        </p:txBody>
      </p:sp>
      <p:sp>
        <p:nvSpPr>
          <p:cNvPr id="4098" name="AutoShape 2" descr="data:image/jpeg;base64,/9j/4AAQSkZJRgABAQAAAQABAAD/2wCEAAkGBxQTEhUUEhQVFBUXGBcYFxcVFxcYGBcYFxccFxcYFxgaHCggGB0lHBcYITEhJSkrLi4uGCAzODMsNygtLisBCgoKDg0OGhAQGCwcHBwsLCwsLCwsLCwsLCwsLCwsLCwsLCwsLCwsLCwsLCwsLCwsLCwsLCwsLCwsNzcsLCwsN//AABEIALcBEwMBIgACEQEDEQH/xAAbAAABBQEBAAAAAAAAAAAAAAADAAIEBQYHAf/EAE8QAAECAwMHCAUIBggGAwAAAAECEQADIQQSMQUGIkFRYXETMnKBkaGxwSNCgrLRFCQzUmJzkvAHNEOzwuEVFlNjk6Kj8UR0g4TD0hcl0//EABoBAAMBAQEBAAAAAAAAAAAAAAABAgQDBQb/xAArEQEBAAEDAwIEBgMAAAAAAAAAARECITEDBBJBcSIyUdEjJDM0gfATFMH/2gAMAwEAAhEDEQA/AMRmzarQu1crJkiat1lV43ZY5R3KlahUlu6N78kygvnWmzSfupZmt+O7FDmAhpM0ghLzMS31RR9T4dvVtpE28HwxDA4dlOwxzt3VGLzuyUtFmUpdrtE5eiQnRTKPpEAlSA+F5wHFeEc8mLUKEdYjqGfVLOracf8AEl+Uc2AqBQbzgH27orTwVaPI2TLbPlpUkLShgEqK0SnAFGbTUN7GLFOZk5VZs6SNmlNnHvCR3xorOGSACaABuAamD8YIFnGo8O4ReE5UH9VZKE6c+aTX6KWiXqJ9YKIwilzvmuR0VHF/2gjZZT5nX/CaRh87QyjuQR/qRWMQuTs8C4HFH7t4y0ajPDZsXL/dGMzE1RhgM2DmATQ5iaJyJKjfZrZas0iztOnISbyiwN4sWaiHjBSJQ2R07IMhCZEshCAbiCSEhySKl2xjj1LMbtXQlt2E/rfZj9GmfO+7kqPvNDxnGtX0VhtB+8KJQ73iQucdsJM6IxI0Y1fVF/pK3K5tmkSvvJ18/wCSAqFvUNKfZ5f3ctS+9bRYKUWxgYXBmH/jv1Q7SCFWYKVfVfDqZrxEqY6mGD4tBbPPSjKVlUsskItBJ3CSsx5bDpyOn/4pg84jzsnfKMoWeWVrli5MUVS2CmAJYEggPhhhGucPM1c1pp+eKFKPJoUrFmSpT11g3SOEAm50TThKI43UdbLKonS8y7MnnTLRM6UxI/doTB5ObNhR+xKvvJs1Y676yBAWzOT84Z2u4kb5nnKCTFevOJSiRy0l9iXmHsWTG+kZKsiC8uzSEnaJUsE9bOeMTpdoYaCQBUC62qm5oNxs5mmfPVRHypT/ANlZlpB4KQlonW1U8WSYJsqamgCFTGvLKgoENi4piA7743/ypTh2D7dXfEHOBQuIUrmomoU5dhcUFasObiYNww5zTtswlcyRLvqqrlJ2vfcvRNk5k2r1lWOXsuhUw96E+MbA5QCkoWmqVpCwRrBAI4YiAz57ihB34ttfhBgZZ+RmVMHPtoA2S5VzxmHwg8rMqz+vabRM9pAHVdlv3xcIWkJpg7U1PXVjsaG7yCOk4pxAgwEBGalhSaomLP25s46nwCm7tcGGRrIkEoskl9RVLQrbXSfZEmaASGqRiG5tH1OT3a9kOWSAx36mamoP+aQYIPIaQOVADDlVUAAA4DVFmo0pFbkgPyv3q/GLJaYZBPCh4lwoA5Hm/lEokKRKQuaVLUp0G6RQamNccHi4k2i3K5kpSBqC8eo3EeMX+R5aZaCmWAlLuAMK4xNKzHN0ywGclitSJBXPU4KgLrgmpBp6RQAdIw2CMWqaI6Zn+smzD7xPgqOcKk3iEs5JAApiaCpwhwmss+diQhLILhIBLJGAahvcdXVDTncpRZKQ+zlAruCCY0uRslSZCAlMiU4FVqSlSyTiSojDdhFqi1KAoQltQAHYIrctmGTbrZNa7IWRiLsqc2zcnAmra4r87zpq4Ef6ivhG/wAp2tZlkFRqQk9ZYs35xjnudJeaeKR3zPhD3xuD88cSPto/dRmo0eePPPSR+7MZyJ1GYTAlwVQgS8YV4Ocj2eOl5JV6CV92n3RHNJEdCyar0MroJ90Rk612jf2szasiqseFTRXZXmESJpSSDcUxGIN0sRBLPYEywFAqJIreUpWreYejTdWi6vo6a+pNPU06MfMnmZSBJwgN+PULpHK1o8XtrrMkdN/9NfxiRkWuVJW6RM74DN+kldfun4wXIkwDKaCaAWaYTwePR08PE181v5gr+R/vA3LUcHY48agf7RTWjOWTeICkkg/3ngER5/T4bRQtXRRM8wO9oaIuCtiWKnPtM5Z9jQkqIGsjCngNWwNFIrLK9UuYNpMpPa5miu9oDNyqo/s1/wCLJQH3ulR74AvZs3YW4nyiozomzVSCiUVImKUgIOpibqwtwyQUqo+siIxyrMA9Ub1TEq9xAiLPyuoomm/JvJCFC6qdRpqXKnVgxODGA13YrEJctMtLhKAwx1bVa/KJalXQ6lUcMw7Nrig1fGMRMzhTrtErqQF/vFGBIzjQkuLRX7MmWk9qCDCyMNrNnoIqsODrWUY0wLH/AGx2JE1NGUHH1AFa6VDnb3xh15zJOM60noqUke6YGMspXhLtE3iVqJ66GDIb3lwMQtq4pW3eLr/DqgabchRuhXBygPsADgvXBtsYdKlq5lgmHiiYf44n2KRbCtLWPk0XkupQa6lw6mILsIMhtskSSAu8wKpkwgEhyL5YtFldH1h2QKWkAAfnHvhwhpOujb3H4R7HjiFATKWRDJGs8YOVE0jEoteU1rWLPpywo3VBMtmc3aqbVEhGS8rrxXc9tCfdjnbHXCXn+hrKn71PuL+Ec5VGoziyDbZcoLtE4LdTJQZhUXYlwFADB9bxj5kxQLFNesQ9NKuwpmA4cXpV9h17Y9NoAqXG+6acS0YPIditdpS6EIKR681S2V0SXCmarRapzOtRxNkSeje/gi/KFhb222y1MkLSolaSzgHHYak9UY7OMvNPTlf+SNJIzPtAIKrRLABBITLxAqz0jNZZrOG9cjv5SDORgs8TpnpDuChGceNHnhzvaPiqM40TeTNJgS8YLAl4xN4OcjSI6Bkw+il9BHuiOfSY3+TT6KX0Ue6Ix9xxHpdnzTsqK+bzegrwMFRabyANwMRMpq9BM6JgOTZj0+yI6dLVjpai60z3GhYyzDnhkuE9YyXU34SLR9NKG5Z7Ej4xWZVs8xVqlCSxmLFwApvAg1qNgx3M+qLVQefK3Imn92PONbm5k26OXCheWLtUAlISpQoX1/DZHrTh8/eVTJzTt7MbZLA2JC28oL/Uaern2w9UsHxMa4FWtZ6gPMGPWP1ld3kIScson9H49a1TjwAT4QVGYEn1ptoVxmN5RpCjee0/GATUFtfWVfGAZU6cwbHrStXSmPHtozTscmXNUiQl+TUCLyjeDPdNdZAiwUgawT7Sv/aGLuAF0JrQ0FQaEHaN0ABsObdjQlPoZBoNI1emNRrxiWmw2NPqWZPsS/hEeWiWGCZaBwSKQcK2ADqEAHlz7OKJVK9kDyg3y1ODqPBJPlETl1aoegqOuAsj/KxsmfgI8RDVW0fUmHqhhB2wI3tb9sMZS06qecOaIBQY8IbGGSeePfCiA2/vhQA3JeQJFnBTKSpIUXPpJhcsz1NKRM+SJ2HrUs+JjicvLM9X7e0f4yx4GDhM9VfTq4qmmJxPordd5+zQbSZTAoSEFnUGUUuTQ41huZ2bNmtJWVqmBcspN0FN1jgS6XNUmnDbGWt0tUs6SVpJD6V4H/NjCyZlidJWVSZikEi6SAkuHdqgjEQU3axkpP1l9oHgmF/RKNsz8R8o5lIy7b5gpMnqG1CfNKY9mWvKBxXa+vlB5Qyw8yxlqZKtU5IWeTRMUgAklglTPi704bopMqK9KD9qR/GfOPcrWOakFc1MwXiXUtKgSo1NSKmIcqZeMt/ryh1BwO4w6E3PA6XtK7iYzrxf51nT9uZ70UBETeTNgK8YMYCrGFeD08jS43thPokdFPgIwSY3tnOgngPCMPc8R6fZTeg5VPoJnCImRZgJVuCYNldXoV8POIOQDVfBPnB0/wBHV/forq/udH9+q9SqkJCoFLNIdKjK21Yk+nl/dzPGX8IuJWdqbMhMsyVLYEuladaicGcRUH9YRulr95HwjpeQcgyZlmkr+T2daylV5cyWCom8wdTOaeUe0+crDzv0jJ1Wc9cwD+GIc79J7YSUjjNHwEdclZGSG+b2UCjtLHX6uyJEqxqSebICdiUMeo4bYW42cZH6RpyubIQeBUfAx4rPS2LGhZ+yVNX4GO12aUtLXlII1gIAcsd+1tWqJM46JbYdkG5bOEpy9lElxZln/tp8NXlLKyubZZrf8tMHVUR2adzjok1LUmtjtduzdHl0nFGG1K+r1oeCy40i0ZZVQWVY4ygn3iIf8ny4qnJTBwFn+MdklyhXQSPZbXvxqHhEtgAPzwgwPJx0ZKy2cUTRvv2YeEyCJzbyscZqxxnn+EmOtKXFbbJiHF93qQz7dx3N174MF5OanNDKZxnU+1aJjV6jDUZh252VaJY2tOmE9foxHRimXdNCQk1Gk+zbsGEDVyYLhKiXGpRwO/Hm9fbDwPJhP/j+e2lah1qW2+EP0ZqNTaEv92T/ABxv5gS50VHF2DvQKLcS3XD0MwZxuNG6oPFPlXPv/jEf24/wj/7x5HQuuFBiDyrlua+SFyponKuAJe4q86CWKVMpBOAJoceqNkrKLkMSoBRDoBUCRQpKggpoUrc3gAWBLmIqpIvlV1alqIB5t8BKmRRJ0Ui+V32dlNraGaRqFKpoHBaEFF6+60EKQupc4gBL706Ml+ki1Fc2Wk3C0t7yQfWUaO5fAbNcZGzI0qxqM/nNpDvzEsCas6mN31BqArQA4kxRZGSkzkhQBSVAEElIYlqqGDO/VDDb/o/tCgJkt0VuqQlVHPrs1eaA+xh17BU9NWZICmYEG8SUsSE4UIPtAmKmw5Ck2e9MFCb6Ryywm8CW0TQJcbiW4xYiY6lKBlpbRBF4aWBBUG0RoClXJBaFsbKfpGN5VnlkFuUutgC9y8QdfOZ2GuMIbKETpTGhXLx9knxjd55SwFWYs5VPcqLFxeBDKAFGu7Topclq4y0h5sn7xHhLh3ggs6Tp+3M/hiii6zkOl7czwRFMYi8mYYAsVg5gS4Lwenk9MbiWrQTwHhGGjZIOiOqMXcTOHp9nzTMrn0K+A8REHIZqv2fOJmV1ehV1eIiHkEc/2f4oWj9G/wB+iurPzWj2+63kqpBAcYDKh4U9IzYzW+8LdR+cp6C/FMdYyDMAssh5ZXoHmgn1nA2f7RycD5ynoL8Ux1fI6vm0gcqJejhStTtj2XzNWQmJLDkVsdqaAqIBeuxyeEecqn+wV+BO3a7aoZJmYgTgoljqoGP8j1QdM5gb0xJD0qA27f8AzhkalYY3ZLbNFAdkkjhs4q4wjalNduEDCl1hqpuh4tI1LSfa/nDF2kFwFJNMAYCCmAuTyT1UxviocjAmhOPWIGmXR+SY6XrilWAJ3gkuN8MnAuTdGJI0CTjjzq8aYwxKSG0Q7NzGbXt3q7d0ASpZx0Sn2gX7MI8UofkwJIbUOoNR6Q1S4Cr1ShEcqU4bDXUg44iPVLiFa5qaOQDvTeerN2kYQEOpS/svxVDVCZqu68QeryiGhaSxdJD3Q0vF9JhXY/fDl23XygoKsnc5PYCYeAkJSvW3UP5wxUqY9FADgPjAvlDYzNV7mjDB+2FLnm819yMQw2f7GGR3JTPrdw+MKH8tChBlJtlTcYzJwSlBQyjLZLgXlEKQWpQkioUGBeJCrAbxVytpBKUpdKJDsNIJB5N1B1YB6nbBboSkertKSwSzAgXdK6+JoaY4R5yqQwu3cHAFQAk1UAVAhgEONb1pEuzn+fNjMueQJq1kpSfSICSzkYhqOCcBjrxjP5KTO5VAQU3ryQknC84Z9z7Y02faUC0OEqSopQouwSxSAAE4pNDTY0U+bUkrtUpKSlJvpIJ1XVO7a8MNcOk3sxFsly+VXPs8ygLJl3rxUQWRg4J1hnA3RMlWa3qSCZllWosQFpUGvFK2cJwoKN4Q7OE/NVj+7LkqdT/VUWBcvUADXUDC4kq0UC8TopIFQks1bwBYHbsiTYfOiXNeR8oXIvBYUlMvlHIo50gEhNHoA5JjIzvp5Q2TR4S42GfCvT2Yg3nCyDfK6AECp4OaYk1NGyU0fOZY/vj7suKCHnCdIdJfeERTmLXLx0x+fVRFdIGl1K90xF5ADwM4wacKwFUF4VOTxhGxTgIycyXdJScQWLbRv1/yjXDCMXcej0+y9UPK6vQr9nxEByAaTPZ84tLPkz5StFnvXOVmIReu3rrkVuuH4OIsstZn/wBG3Hncryt/9lybcmQn66ne8+psIUn4F9/srXfzWn2+6uQa7IcE1EClF4kAVH51xmnLbq4XQ/WR0Fe8I6tkGc1mki6s6HqgNidpEcoT+sex/HHS8lJHIyXvvcAdLsOLR7T5qr4ThsUOI3tqjwzxsVi2A24muFYrUFIILzC20LIwI4a/CCfLB9r8CvhAnCYLQC1Fh9ow41hs5YY1iIq2AYk/hV8I8XPdLg0p4wB6qWHJuJxfnYnbhT88YCpA+oPxfyiILTLClHlFA3mIJ1heADMz04dsOTa0i8b5LCr15oBJFK0Ic74AMZY+oPxdv53R7QYeMV95I/bKptUNuGEPSbwosn+ZChxpTgYCqUoiIk1bEbdt1Ste0Q+XQAOTvOMRp6HI9Jcpg/GvceyAnoUGIOtv2a9W2HIbAgPuSQKfk9sDMsgNyodTMSxwIBbu6zHglaX0oO6mth2v4wyHKRDSBAwHH0icGemIdzxwpuj1NBVSS2Jw1O/nDB0KHXDCgCkFqQkG+ohIUaEFD1IrtQAWCSHN14CbZLSQStASFBRWFBKCokB3Be/gLpLG6aM0WWWSUiSUKF1UwJWaHRKVJAfp3RQPEBaEvWWharoczJaVqLtUkJca6MO5oh1YDPS2ImWjRKCAlIJCrzlnIKsC2FG84q83p8tNplmYsBIWkkm7RjRyaAO1dWOqLLPkA2pY5OWkBmCUpSWKQReuh33HB4hZoZKlzrSEqliZRRuklIJSHDkVZ602QUOgZeyhKmWVaZc1KhdDJC0lwCkvgFY7CXOOEXtjushVLxQnmBBuuA7K9VwgBvsgUo8BWTbGAoJs1l0CQs3QlMsXSoFarmLAONV7Hae0ZBs0wC/Z0swSDLUpLgCh0GYMNuyEbJZ7hrRIBFQhYJuqHqqu6RAfXQUDARl1D53L+9V7qPhF/nNZpUmfKly5ZSVIWvSmrWpLoWGIJYO3HwjPqPzyX94rwT8Iqkr8u88fn1UiK6QsJUCd/eDE7LatMfnUPhFYoxF5M+0zbynEClDSHEeMeAw6QdNHTT4iC8Kl3Fm/SL6R8TGvQmnZGRmF5q+mr3jGxl4GMPc8x6fY8X+ELKUsmWycSpIDYu+qGWCyrQCFhVWIvPgRqeDW6cUJQtPOTMQocUqcd4gtmtsyaCqaSSLqUvsAGHXD0/oX3+ytX7qe33e2dMTEDDq8YDZ0waUajiPGMuPia7fhq0l/rJ+7HvmOk5OWoSZTKYcmihQVbXqPzSOZyj86I/uh76o6PYCeRlMknQRUKKRgca8NWuPafN1OvzPrIOzRIOG88YcpUz7Gryf+LtERFTVD1Jn4nNSRt2AHH1uJhyrYQHKFjCjAmr7Du74EphVu8IFOVTDZ4iI/yunNVidVaB38uLQjaH24gV46qVgGQZk2bXmbudvZ9mrvgS5kx+ag0bYSKU7vDZCuJrji+itO063B1mkIIYuCssxqoF6VcE74YGN3FhhsHFobeG4Q2XZywN5ftNqDVbt64KUcIRBFUAtIBaiDojFKianUodVOuJRl8IjT1GjTLuiKFJI11dvywhwPAxxEstQUI3ax0e+CypSKG6mnNbZ2UhqlKLNMTsLtUnd1GkJCZoxUk46txYdrQB6qyI+qPy58SY8NlR9X8/knthgE0a0Hi+w1pvbvjx5r/s9e3qgJKaFEQrm/VQfaI7rp8YUGAhZ0JANlljRTfUo0vMJSeVDAvrSIj2cX+TUklIWyjRQURdBAGCk4OStzVtbRIznSpU+zBN1wJ5F57tUpSQWrgSIj2Kz2l7y1SCkE3Up5RJIdxeUSX4XesRNdNPDnWeJBtc5tqXxNbo1mpiXmAxmTEKu3VIDhamQSmYi6FULuSza8NcV2dsqeietU5CQpRxQ1w3QwugVAAahrEfNO3T5doTyMpC1qISAotiQSxwSWBD6neCqdiUKEkKIDhMyYlK3K1apaNK6CEmo2YAUMkOVMl2JDrl0BNVKdRBWC7UpQDVGcm5StMhBM6yIQlKQm/Z50kKQMQlImAMME7S2uJ6MsLCby7Da0qIxKUzACMKCYVbDgDSAMlns4tcnRKByc03Tdd1coSTdJxBDDUGGphm0frkvpTD2A/CLvOdd+1y1plzZaLigOUlKluq5MKmCqYnVxq7mjkH51L4zT78OkrMtHTHA+JHlFZMwixy0dMcD76vhFeYm8mZLFBDpIJWlvrA9hEeGPJa2Wk7FA94hXg5yLJU6z0vONpKVSMVJGn7XnGyl0EYe65j1Ox4v8f9DtUxKQhS3uiYkqZnbc8TJ9slTADJvMKG82O5oqMuK9EOkPOG5DPo1dLyEPTfwL7nqn5ue33XMlUElGo4jxiJKVjB7MXWnpJ94RnnzNev5atZA+dq+6T7646PYZAMqUXVRCcDTD+cc6sv61MP8Ady/emRd2+zW5SJS7JPUkXSFJJQ1FG6RfB1FvZEew+dsaeYWdJVMFcbyHwUPrb3w1CPA7HTWd7Eto6rp3v1a4xJVllOsL4os58BAZuV8qo50hC95s5PuEQZTh0K+raA+AuqDV1x5MBau0YU1xzxGdeURVVkl0/uZ6f490OXn/AGgc+yJ/GpOHFJgyMNsZU18JZ4s+Bby7IaZUxuYgmmoVDcIxUn9JCgSTYxVnKbQ+G4yvOHDP2T60i0jgtKm4EkQZLFbH0g/Ztsb8htUO+UzA7yzwpv8A5dsZGXn9Zjim2J4iUcOCz+TEmTnzZHDzpoGsKlKPugwZGK00q1KJLpu8ddTCmzMKTGYVQaVc4dWMVUrPaxK/4hukiaPFENRnTZj/AMRKwas274gMYCxVuJ4Y1mOATUAmgfWKmoo+rjDvlyMCS4xdJfrpuitl5dkqwnyzh+2lHft/LxJk25KsF3uCpStY+r+cd0MJHyxH1u2njxh3LJOsau/CBImg+qT7I8vzWEqYnWkjU5QfFoZCpWCHBcbRCgSAhqJDcCO6FDCBnItrRKLJZMtRJWWSkcrLcv8AWABIG0CDuOc6iQKAEl+oU7nxitypb5c22ISF6KZKi1Uqvld26EkAuUl+oRIVN5oSBg2k6pjuACyT1k3g1I511k2cwztmk2ucSCNKgJegDBn1Ug+Ykom1oIc3XU231TwYKKuCTDM7QPlUziKMxFGAO2gBffhCzI/XJbVqpxuCSXO4EA9UFN0PL6yUovOSZ0nnHRS6kKISKPRLvjjXULMXi5N5qAqSVS1FSSRcDgXUuNtXJwimzhDiQ1QmfLJqfWWzEGoOlg1MItlTkKuglIP4FaZUEoQJiSdMJU7MWq4BhBic7Vk21D3voyaqvDSScKsNmAww1nMWNXzpHCb/ABxpc5yDbEszmUCWvAOQWa8Aw2CMxZP1hB+xNPfMiqSsyoXWOB/eLiGYmZTGnwB99URDEXkzFCALxiQYjqxg1cHp5GsvOTxHjG0HN64xljGmnpJ8RGwlYRh7j0er2XFV+Wz6IdIeBjzIivRq6XkIk2qQlbBZISC5us5ocH4w+XZ0IDS75Sa6YSC+zRJejVpCln+LHrl08NX+x5Y2wPJNIk5PGmnpJ8REKQaRNyWfSJ6QjlpnxO/UvwX2XFiT84mn7Esd643eSR6GX0EntEYawfTTjuQO4nzjd5K+glfdo90R69fO1JeGKh5hhxhEjW9EwoVySkoXRitN9ONaAg4PriqSq3Jf0lmXsBTPl9vpViL3UeERDDkFuFNMnWs/SWSyzB9mca9S5PnEZah6+SeuX8kW/wDmSe6NCY8Bg8U+TMTTZDSZk+0I4Wct2ylREmJyTgtMyX00WpPikiNmDAreppZLlksqmsJN4jrAbrgwfkz1mzNsc1AmSlrKFYKSoMWLUdL4jXHi/wBH0g4LmDjcP8MaOwBITogB1LJAGsqJMGNqSFXHF5nbW23uhHu51nPmQmTIXNQsquhyFJGDsag0xGqIuRswZk2QmYVIQFOWLu2p6UfHhG9zgIMpqnTlhtVZqHJGvhvizmAVqm9VirVjikY8KO0ActOY09xdMopOCwth3i9XcDD/AOq1sQpkLPszgBwGkDrGrXHUyAaKuFOFU86laeURjZwXukJrihuDNUeMAcz/AKCyj9eeP+4P/wCkKOkf0cv+2V+FHlCgyB7VZQtJScCCK63p1xnrdmiVF0T58p8bq1FJGy6VUoGpGoKnhqhvPb8YR5cuy/mXOTeUmclSQKlfo6AMHLtuimzczOmWtawlSUhDXlGuLtdAxwOvVjGiz9ta1WgyrxuJCTd1EkO57Ykfo2ngTZsogG8lKg4+qSCH9ofhgsNdy8w5QCRyk9w1b6TUaxo0rWJtqyPaktyNqURgpM4ONzFIBTFwZY2twJj0XvrHgWhBzrLeT56J6ZlpmSStYuhKFEqISGe6RQVrqrGXsKXn8JUw/wCZfxibl/KBXlRZJcBYlV1BAAKRuvhXbEPJn0x+5X4kxQVeUx6Q9fvqiGYmZS5/51knziGqJ9SDVADjB1QNCXMFmypRbGNNPST4iNfJwigyJk7lJ8pAU16YgOQ7OoVxjpZzDn+quUrrUk+63fGXrdPVeI9Dteto0y5uGOWfGDy+bF9PzGtowk3x9haD3XngS827UhOlZ5w/6avIRw1aLJw26erot2sUyERLycGmp4w1UogkEMdhoeyC5OT6ZHE+6YnR88Pq38O+1WmTvpJx3o9xJ843mTPoZX3cv3BGEyadOf00/u0RvbAlpUsbEJ90R6r5+ivDTDjAyYCJ6Hh5GIgWHZw8SRzVRGuB3YPtasVpTqeqLRFsFtTOQJiCSC+o6ixx3+BiUBAbLZky0hCAyQ7DiSTjvMUkcCIuVfoyKl2Sw2qLDDjEsQC2ep00+Z8oDhtlGiOD9tYz2WLeZVsvPRKK4sXDVA6UaKxcxHRT4CMbnMXtMz/pjw+EZ+pcRq7eS6r7NeJaZoSVMU6KxhiCFJrxAMQrfmsiYStE+0Sypibs1RB6lPsiJmvlAFJQssq+QkF6hhr4iNIqtGoceHnsipczLnr03Rqwzv8AVm0Po5QnEJppBKjqoTerRseqHScjZQTzbZKWRgFS26qYdUXAmEKL0LsCSAG1NdBcn7RHxhz8rBICVTVJVXSKSyiKMaEJD9bRSUUS8pjXYjvJmeSYUDVlC1q0pa5RQea5S7b9KPYeCaEQ54QVthvCIybleda3ts/pAdiEiGZnT7ttl7yU/iSR5wzOM/Op5P8AaK8YBmup7ZJ6afGKDsl6HJiOHgqVRIcRyuP/ALKb/wA1M7OWMGyZ9MrdIPgPjEecXyhMJr6eaf8AUUX84mZAk3p6wG/VziWFEpOMVTUeUvpDwT7gPnEQxOygn0h4I/dpgHItj2RONwjBBOH8oalLFomEbeoRIs2Spsw0QEilV0ocKAXi+phWGSfmal7ZZ/vE9xeO/SBHFs3MmpkTZc1alFSCSAi6wI2lfOA14AbSaR0izZwjaMQNJCnrgHDBzi2yJtOaW6ydqi2EYmwZygVZJo+gtKiQ7OAWGO+L2TnJKI0hMRuKX9x4JTwk5VQlQAUlKuIB8Yx+ceS5CZSpiZMtKwzKShKTVQBwGxxF/actyVEi+kbLxuvwBaKXOKcFSFMQRTDiINrRmxz3J50p5+0P3aY6HZ6IT0R4Rzqwft+mfcTHQ5JUUpLJqAWBOsYVDd8WmvVKgTx4tZ+qrqD+68CFpTrLH7WiewwsjA6ear87IC8ezbqklL0OLFte0VHVABk4NozJqfavfvL0VLhNgsepgfyOaObNB6ctyetK0AdkNInjFEtQ3TFA/hKCP80PyLxSLsAtymSDrCkN1qA8CYYLWpPPlTE/hX3IUT3QObaBMKEpLG9eIUlSTdQlSnZQBxCQ++DIwJYiQhHRT4Ricsqe0TD/AHiR2OY0cjLDy0KEtbKSlQZjQgEO7amweMnaZl6YpR1zCa9Enzjh1WztpvTbFaChcpWq/eODslTnHcI26ssSTLvKUwJu1oX2BjjwrGBl4o4E9sSbPal8mq6o3woKSHABZixpqIBHARGjViu3X6flM+sbKzZckzF3eUSDVk31CmslLYcTESXbZJtRlzQLpSFpmEBUtKnUnTThdZSdLEEvg4OYTntopRNuzqOq+gaJfAY3jQF2GOoxVW+03lFYDAqVTUA7JHZ4GO+cTLDJvhYZWyVaUTpieTtIAUW5JCly7pLpKFI0SCCDSFHljtswIDLWBXAkDHYKQoMw93Tgd0KFChJcgziV84nE/wBrM98wfMaxrXakKSl0oLqLigYtR3NWwhQoZurIeH3THkKJJxWzoKrcu6xeZO1DA3jR8OIY8Iusj5BnJUuaUsnkwgaSXJ0QWY05prwhQod2P0DVmxaJq/Ry0pF0AkqASCKVqVHsOEWaMx5coPMUuetibiGlpptUS7YYN8FChZOIEuzBKtFCUuQkJSBiMEuol8RVTs76RrB0kM4IZipzewwJ2sTQ+sp20Q8KFDCRJS1QCKpHqgueZQUdiCBzU7y8SZc1w9CNLaAQOc+u6Hqeco7oUKEYqpldb0O/SondeOrUkYVg9lmKSWSShiU6JIqmpFDzUs+1RhQoQSf6XmCqVqusFEqCVEpdhzgdJZ6kgaoDMyqpZKVoljVeSkhRWAVKAL4ABsKwoUBVW2Hmzj9tXgB5Rv5S9FPAeEKFFpppVDeWIhQoAbeScUp7BD0y0bCOBV8YUKEBUp2KV1sfKGqCtoJ3uPB4UKGA1oUS6k6OoBVTvLtSIlqlIIKQCgqxUjRUBtdJxhQoAlWGRLTLShD3UgJD7AGD9kc2nl1qP2ph7EiFCjl1Grt/VHRzk9B4amaUoccO2FCjk1pk/N/5eEzUFMqcpLmhEuakFiu6Po1g4toqdwASYz9oF2qS4BKTvLkhwd3hChRp1TZ5kvxVsM18imZZpawlwSvFVaTFDyhQoUEK8v/Z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0" name="Picture 4" descr="http://img1.nelso.us/75671ebf8a528715ae57261c96ee619f_36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2618910" cy="349188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067944" y="357301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Užitečné odkazy: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www.zmizeli-sousede.</a:t>
            </a:r>
            <a:r>
              <a:rPr lang="cs-CZ" dirty="0" err="1" smtClean="0">
                <a:solidFill>
                  <a:srgbClr val="FF0000"/>
                </a:solidFill>
              </a:rPr>
              <a:t>cz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www.</a:t>
            </a:r>
            <a:r>
              <a:rPr lang="cs-CZ" dirty="0" err="1" smtClean="0">
                <a:solidFill>
                  <a:srgbClr val="FF0000"/>
                </a:solidFill>
              </a:rPr>
              <a:t>jewishmuseum.cz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www.holocaust.</a:t>
            </a:r>
            <a:r>
              <a:rPr lang="cs-CZ" dirty="0" err="1" smtClean="0">
                <a:solidFill>
                  <a:srgbClr val="FF0000"/>
                </a:solidFill>
              </a:rPr>
              <a:t>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účastníků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b="1" u="sng" dirty="0" smtClean="0"/>
              <a:t>* Zmizelí sousedé - objevený Petr </a:t>
            </a:r>
            <a:r>
              <a:rPr lang="cs-CZ" sz="1400" b="1" u="sng" dirty="0" err="1" smtClean="0"/>
              <a:t>Kien</a:t>
            </a:r>
            <a:r>
              <a:rPr lang="cs-CZ" sz="1400" u="sng" dirty="0" smtClean="0"/>
              <a:t> 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(Biskupské gymnázium Varnsdorf)</a:t>
            </a:r>
            <a:br>
              <a:rPr lang="cs-CZ" sz="1400" dirty="0" smtClean="0"/>
            </a:br>
            <a:r>
              <a:rPr lang="cs-CZ" sz="1400" i="1" dirty="0" smtClean="0"/>
              <a:t>"Vše začalo návštěvou Památníku Terezín - věděli jsme, že ve Varnsdorfu žilo 211 Židů, neměli jsme však o žádném z nich více informací. V Památníku nás zaujal Petr </a:t>
            </a:r>
            <a:r>
              <a:rPr lang="cs-CZ" sz="1400" i="1" dirty="0" err="1" smtClean="0"/>
              <a:t>Kien</a:t>
            </a:r>
            <a:r>
              <a:rPr lang="cs-CZ" sz="1400" i="1" dirty="0" smtClean="0"/>
              <a:t>, židovský malíř, který chodil do stejné školy jako my.“</a:t>
            </a:r>
          </a:p>
          <a:p>
            <a:r>
              <a:rPr lang="cs-CZ" sz="1400" b="1" u="sng" dirty="0" smtClean="0"/>
              <a:t>* </a:t>
            </a:r>
            <a:r>
              <a:rPr lang="cs-CZ" sz="1400" b="1" u="sng" dirty="0" err="1" smtClean="0"/>
              <a:t>Holokaust</a:t>
            </a:r>
            <a:r>
              <a:rPr lang="cs-CZ" sz="1400" b="1" u="sng" dirty="0" smtClean="0"/>
              <a:t> a Litomyšl </a:t>
            </a:r>
            <a:r>
              <a:rPr lang="cs-CZ" sz="1400" dirty="0" smtClean="0"/>
              <a:t>(Základní škola Litomyšl)</a:t>
            </a:r>
            <a:br>
              <a:rPr lang="cs-CZ" sz="1400" dirty="0" smtClean="0"/>
            </a:br>
            <a:r>
              <a:rPr lang="cs-CZ" sz="1400" i="1" dirty="0" smtClean="0"/>
              <a:t>"Když se dnes ohlédnu zpět, musím přiznat, že jsem na začátku neměla vůbec tušení, do čeho jsem se to vlastně pustila, když jsem své žáky nadchla pro projekt Vzdělávacího a kulturního centra Židovského muzea v Praze "Zmizelí sousedé". Věděla jsem, že nemohu mít ambice vytvořit se třináctiletými dětmi odbornou práci. </a:t>
            </a:r>
            <a:r>
              <a:rPr lang="cs-CZ" sz="1400" b="1" i="1" dirty="0" smtClean="0"/>
              <a:t>Chtěla jsem je ale naučit některým zásadám vědeckého bádání, jako je shromažďování faktů, jejich třídění a kritické hodnocení</a:t>
            </a:r>
            <a:r>
              <a:rPr lang="cs-CZ" sz="1400" i="1" dirty="0" smtClean="0"/>
              <a:t>. Zdálo se mi ideální využít k tomu téma </a:t>
            </a:r>
            <a:r>
              <a:rPr lang="cs-CZ" sz="1400" i="1" dirty="0" err="1" smtClean="0"/>
              <a:t>holokaustu</a:t>
            </a:r>
            <a:r>
              <a:rPr lang="cs-CZ" sz="1400" i="1" dirty="0" smtClean="0"/>
              <a:t>, na nějž stále, ač téměř šedesát let po válce, narážíme.„</a:t>
            </a:r>
          </a:p>
          <a:p>
            <a:r>
              <a:rPr lang="cs-CZ" sz="1400" b="1" u="sng" dirty="0" smtClean="0"/>
              <a:t>Mgr. Barbora </a:t>
            </a:r>
            <a:r>
              <a:rPr lang="cs-CZ" sz="1400" b="1" u="sng" dirty="0" err="1" smtClean="0"/>
              <a:t>Voldřichová</a:t>
            </a:r>
            <a:r>
              <a:rPr lang="cs-CZ" sz="1400" b="1" u="sng" dirty="0" smtClean="0"/>
              <a:t> ZŠ Sto</a:t>
            </a:r>
            <a:r>
              <a:rPr lang="cs-CZ" sz="1400" b="1" dirty="0" smtClean="0"/>
              <a:t>ky </a:t>
            </a:r>
            <a:r>
              <a:rPr lang="cs-CZ" sz="1400" dirty="0" smtClean="0"/>
              <a:t>„</a:t>
            </a:r>
            <a:r>
              <a:rPr lang="cs-CZ" sz="1400" i="1" dirty="0" smtClean="0"/>
              <a:t>Podíváme-li se na Zmizelé sousedy </a:t>
            </a:r>
            <a:r>
              <a:rPr lang="cs-CZ" sz="1400" b="1" i="1" dirty="0" smtClean="0"/>
              <a:t>z pohledu RVP </a:t>
            </a:r>
            <a:r>
              <a:rPr lang="cs-CZ" sz="1400" i="1" dirty="0" smtClean="0"/>
              <a:t>pro základní vzdělávání, snadno zjistíme, že zapojením se do projektu si žáci pod vedením pedagogů vyzkouší </a:t>
            </a:r>
            <a:r>
              <a:rPr lang="cs-CZ" sz="1400" b="1" i="1" dirty="0" smtClean="0"/>
              <a:t>na mnoha úrovních všechny klíčové kompetence</a:t>
            </a:r>
            <a:r>
              <a:rPr lang="cs-CZ" sz="1400" i="1" dirty="0" smtClean="0"/>
              <a:t>. Díky obsahu projektu Zmizelí sousedé a aktivitám, které zapojené skupiny podniknou, rozvíjejí žáci vše, co potřebují pro své další celoživotní uplatnění.“ 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encrypted-tbn1.gstatic.com/images?q=tbn:ANd9GcRWFaV0GG-pX-BdlhQ3YeqUKLOizu-Bd-6tAv2wQNAey1yx21W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68" cy="174999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4" y="0"/>
            <a:ext cx="7143800" cy="714380"/>
          </a:xfrm>
        </p:spPr>
        <p:txBody>
          <a:bodyPr>
            <a:normAutofit/>
          </a:bodyPr>
          <a:lstStyle/>
          <a:p>
            <a:r>
              <a:rPr lang="cs-CZ" sz="3200" u="sng" dirty="0" smtClean="0"/>
              <a:t>Projekt židovského muzea v Praze</a:t>
            </a:r>
            <a:endParaRPr lang="cs-CZ" sz="32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509120"/>
            <a:ext cx="8013576" cy="1008112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5122" name="AutoShape 2" descr="data:image/jpeg;base64,/9j/4AAQSkZJRgABAQAAAQABAAD/2wCEAAkGBxQSEhUUEhQVFBUVFBUUFRQUFBUVFBUUFhQWFhYUFhcZHCggGBolHBgUITMhJSkrLi4uFx8zODMsNygtLisBCgoKDg0OGhAQGiwkHyQsLCwtLCwsLCwsNCwsLCwsLCwsLCwsLCwsLCwsLCwsLCwsLCwsLCwsLCwsLCwsLCwsLP/AABEIANgA6QMBIgACEQEDEQH/xAAbAAABBQEBAAAAAAAAAAAAAAABAAIEBQYDB//EAD8QAAICAQMCBAUCBAQEBAcAAAECAxEEABIhEzEFBiJBFCMyUWFCcSQzUoFDYpGhBzRTsRZEVGQVJWNyktHh/8QAGQEBAQEBAQEAAAAAAAAAAAAAAAECAwQG/8QAJBEBAQACAQMEAgMAAAAAAAAAAAECEQMhMTISE0FRIoFhccH/2gAMAwEAAhEDEQA/APWtLR0tfOvUWlpaWqhaGjoHQHS0NHRQOlpaOgGho6B0C0dC9IaA6WofhniCzh2QEBJZIrNeoxnazLR7brHP9J1L0s10C0tLSvWQtEaGjoFoaOlpQhpaQ0dANLS0hqgjR0NHQLS0dDVA0tHS0QNLS0tANLSJ0DoDojVRm+YIop1gbdvZS5IW0jG1mHUb9JIRqHvR1XeWvFMifIkLlel0lfpBKMBc3GjSX6pCnrYUNu5e/fXScd1s21Glpa5ykhTtFtRoE0Ca4BPtz76wH6a2uWJI5RTIoRyoLoG3hW9wGobh+aGoPiXjccM0EBDNJO1IiCyFH1SN9kHudX023UFZ5u8UkUpBjttkdoi7gWVR5giqB/U53c+wRjrSZLlVYqNxCsVA7kgGgP76wcXiqCTIy5AzLDPLQUEtJLEhijgjH6iqCRz7Ay/g61Xgme5ig+JKieYM4jX2HLhfztUqC3Fn7XWumeGpE27+A4hhxooz9SoN33Lt6nJ/JYsdTjo6rPFPGY4KVjulf+XAlGWQ88Kv24NseBRJ7a5auVVy8z+OJh47yty1ERp+qSSvSo/7k+wBOofiXjbYOCkuQerNsRQq0plnYfSo9hf+gGst4t4lI8kmPNA/x2QejAvLY0WOSpZ0lA7UDuNXYrgVqwm8JnlzJkkV23wJF8QwrHiicEzDHS76h9Kc/wBO4n213nHjJPV/abWXlmfKDOcudHWOMdUhBHHHMx39NXv1bUIBJ+4HcHWi8Pzo541liYPG1lWHYgErY/Fg6w/j3gcEKQYz9aZJWZRv3S7EALsqIooyuTtDNyNxN8aPh3iTTZP0UcV3hxcGJxwyrsafJccIoBIAPA5rca0y45l+UN6egaF689wfEnUvm5Do07yS4eMgLJBGkTHqsxPNXGxJPJ2gDvrUeG+JumIJs5o4iNxduY0C7z0zTG1JXadvfnXLPisWVcM4AJJoAWSeAAO50zEyllRZI2DI6hlYdmU9iPxrB+J+IDxiUYuK5bEURyZUycK4J3CC+98Cx/mF9qN74ykjz4uJCGjiHz5XTcoEcNCOC1qtzleL5CnV9rXS9/8ADaf4j5hghfpvIDIbqNbZ7C7q2rZ5BvtqifzlIKCwhncjZFbJ6eoooPIqh5ChJ2jsR78kcPDsWeXrzJJEHlmluQY8hcRwSmJI90coJHpvb+/fXeTwjKMbb5YJIz9UbYszA2wbeVaa3NACzyOa10mGE7putZiZYf8ASysO6PQYfuAe351K1gfJU0hyJUMqzIqoyMIDGypI8qiIlmLFI2QAAn3/ABreoDQvk+5Ar/b21yzx9N0so6Wlo6wG6WjoaAHUXOzREAWDEe5VbCiwCzH2Au/9dSTrzrL8TXLmdZZFZDO0EWDLIkQ3wq9yy8EurMOE7difsOnHh6ktaifzThh1AyYWa2ARJAzMe1AA8m+P31bYkyugKmxXcmz/AHOsB44XQiLpEqICTLMsVTMNwZghG1dgsmh6gVqqvTPJfiCxzxoj1FLDdEyGF5OoEHwwe2VaYWPos8djrreKencTaT4l4V1oZ1mSRWyfE4lu9rmJXRFKkfoCB6/c63GBhpCgSMUos8kkknksxPLMfcnWfPiS5PiCwIGrEDTO/wCl5CDEqL/Vt3NZ9jWoHj3iU8oklx5zEseRHi46qqsJ8gyKjmS+SgZiu0VyjEnSzLLUVqM/xmCFGeWVFVXEbHcDUhqk4/VyOPzpuR4mFyI4KLNIjyEjsiJQ3N+5IA/Y/bWFwvATJi5smOOt1JmXHVmoPtMcc8xJ7PIY2F+wHHfVj4ngJDuysvL6HXQR5KggEqLZYYWvcgUMVO0Em74JvT28e202jSeLk5oyVmRVZHXZID01wIn9WSCK9byBgo9xt+2u3hGDkzZM2RIrQGZumkr7d64q8xwwKPpZvU7M1EXVHvqH4tnErAiY8EaxBWimynJmgirakvSRbUtVKN24n2FaM0mUZLbLSK40LMYAsiY67g8z7pG6Z5IUHkk8jvrprp0Gm8P8vxQBt7PIgDogkFiKOQ+tFoW24sbc2T76sfCfA48eym9mIC7pHZ2CD6YwT2Qew/JPc6wfialQ8hlyEChAQ+ZKvTXeCrPR5yJB9MQqgQTrW+TSQMlCXKplSJGHdpCqKkVLber3J/vrlnjlre1aBtUHjAhx5RmOyxkJ05WYfVCCSAD7EMb/AGvvrQPrBeeUjfKhWUIVXGnPzH6Yt3jjtXKsoai31cc9xrnxTeWip8vnXG+qPIVlIKooRmaSVtoRUFDf7mgeb1xfziXlkhhgyGlj6ZdDGqMFb6mUOwJrv7324u9VEhdUWIvMUlQCKGUIjUosCIsWgnND6bQ0LB05nDK0boW6Zt1RRKUofW2HMSyLQPMTsOONd/bx+jdXsXnGIOschMUlHek8bwM1LZ6e70HsSfURQ4J1Y+K+FdYLJjy9CQN1UlQBkcldvzUBAlUrxyeOCDrJNlVEAxilx2QP8y3w3Ru1klnxX7jjevpPbUTwzAfE6rYs8sMfDHHcdYYoIBspdyQtz8yMjb9jzU9ud50NrtfKmRF0ZOpHlvFPLN0XUQQBpixZ0NOVZWawTfuKF3qrn8VeRZp5Ejny8dptsR3DGwlRigkfcPVIwG4cWQw7Czq/8N8z1MYskxxOQhVd5aN0ahHJFNtAYN6rBog0PfV/lTp60cWAlsCLBRuD+41m55S/lDX0zWVmr4dHDjQ7TkTbpCzg8kkGWcqvMjFm4Qd79gNaLy+Z+gnxRBl9RbauzjcdlqCQrbdtgE8++qM+A46Sj4XqYsyhlMkUd7oyocoeoCJF4XheQf76mYnyvV8RLKziMk5KMIxGfVwqKqqxBr/vrOWrOgf5OB6MhP8A6rL49h/Eydq1eHVF5DQDCTbVb5yKrsciUjt+K1fMNc+TyqxQ+Gi/Ecsj2hxEN2B/jMSOOfq1odUHgzFszMaxQ6Kj8jpKR/uZNaCtM+/6hC0tLS1kDQ07TToG6xvl/wAPXJiyFYgqMrNQK8asNzTWJNr+6mx+b1s9Z/yQ26CU/wDvMz/bIcca64WzG3+krB+KYsMM6p0wYAYsad4/SiZDyArIISxRBwqkc2G/y86IO0fiESsStxZKxAEgi5YVCFnZuDQoAAV2GtJ5i8GjzYHx5SwRiLK8G1NjuPvrBeI5mSuRCjRQTzDGMLQySbV3LOoWRVUNfUpTtoUFPPGvRjl64nZcYHlebGR5Wyo4Zwzp1+nvQ47NahkLCpN5Z7v6m99aWHwyCOONNu4YzKylgSVcD+YT9/UST+TrF5HmHPYbGhx0QKxMnXll3CN9m4Kqhn3vSqt2xB764ZeC8+xMmZ8mWwTCG6UCsKdsU7SQ4sDezWFUDiyNS4ZXyptfTec0kkMOIY3baZHmclIMeO63Of8AENhjSkA1yR31nhjoXmmYvMxaNg8gBd2evh4I1ql6km2Tb7KEB78Wk9OojWp9727j0JlSoBtiXk1ixCtx7Uu0WSdRix9J6mxKkkEtUdoBGRnt3AJBZIh+x7AAaxknYcpJ5Adx2tKWkdHZ6j+IiAWfLdu4giWkUcfQ3ILDTcHDVF2IVCKDkSSSC7bcS2dkKf1dxFGftuPYU5onNrGtMxiRIzTbWKh4ccgjmKJKmkHdmev3LMWKkbXVXeVWlodeaMASZcw94YSPSONx2qK2gmobk49LJtjO4wTO5eQdPGieNgqzkizK4ZpDXqZjRNAa1XkuY7slT2+IJB21dY+OO99x78e+svNBvjlBAGyJy3X5igaRCxyZ+2/KksUn6Bt5HvpvJ9mTJ+tR1Y2q/SS2JATYP6iTfGscnjVjTvrDecLXMgYkKrY+QlmUw2d0TbQxtd1AkBhtNEHuNbl9Yzze8hycZY7spOBt2ktcRJQq4CuPT9IYE/j348Xkt7KIIBujClQ1u8JRAxXuZWxrMUw9y8RU66RtujFMk0cZFkXKkRuyTRE+KwN8guB30xUXaVWgkdMQDJ04msU7wH52G3+ZCy82eNc5ZKcNJvJYM0WQkiCX1svCOAUyIyQbHB72hOvSjnkJMd5xemZNoL47SeueFwFLJMpCyrZG2Tbu9ie41D8MyRI7/BhIpogOnFKenKjkjqRqg4Yl++2lcHkKfVqZ4jCJVEiypCeoHjy8YfJaXaVuSO/ky8hSpIDV3P066byzFZwnVjtJJdrGq2kdSNa3x2VKzR0UJ5UerV30QMYvII5Ix0pCHjkw3Cz47RtTTRRg0RICu7pXfer7l0fhibOnE0kSyNcYgyJFKbWBcYxYhZUtTuhYK623fjRy16ldbZYCyrO9l0EYpGkKenJh7gTjlAwsA8iSY95KEBmkXeYztkmI4tumR081OxDqQ4HF2DqUcx4aruRtEsgsNFJK8n46hxMhlZCw43I547XpYfgULb1ECObt0YJkFfvuimCThbHYMfwdPVQ9RMlED0qR1FoGgPhMgb1UH2jc/jUgFX2jsYiDamSWNKH60asjFN+6kgfkazuqt/IcC9FGQqCYIlZVUKV2FlCkEkrVHggEbubPOtTJdcVftYsf3Gsz/wAPwpx43HBeMnuG31LJbh63MLPcn3HAOtOx15eTyrUZ7y0ScjOXeSUnhXcw9RAgjJ9hxyQD+NaXWa8tThsnNbcCHlg2Hi2/hI2/7Xx+DrS3pyd0haWjoayBoHRvQOigNZ7yNfw8hJu8zMr9viZO+tANUHkVax5B/wC8zPav/Mya6Y+N/SL19ee+JZDPmO7oIqwysjLJGqlTO4UtP9UKtR7Asew7WfQpO331594i3/zKViirIMfHpggeRXZ5dwgTaOq57dQ8LVngVrfF8lQ3EnVQKOAbbaCkrybBHBHFH/grs6gXcbUb3NcakhwopTvXadwiBUTIn1Y2Mb9EC8lpDQZjye9c1XcFVaPUR+S/o6d7pm6h5MX/AFJu8hpVoch3VBVmBBGxHYyLQaNSQs0saniD/pY4+o8nvrvWUfJyUSFZJlIWdFjhxlUh5ozymNFGPUmOt25rc/PAFAycuwSZGVZHVZSJAF9EXbJmFnpY8X6Ie5ZeTZOhjR9JpZi7CUgfE5JXfIo5EeFjjkCdrBIW6LVXbTGCgH09EKVZ43YyssjBSsmW1nr5HYJALo0TfsDZRywG4lyi7QScmOFnDCm42z5DD7ggEHgJoMQP+mKALFvVGoibaAQO8GP2Uf4kpPajoCRyR016bh/plYB1ZwDO0rrfz+mTZHEaE82wASbVoKyqgVXSR6CBUJ25bKW/ljbthivkgsdUSJ4Plsu1EWOJ5KyCelAJFY/EZI46mTJyQvG279+bjyfGxfIkAX+ZCLYvYrEg/wDy4P476oo5GEby9EhkiadYpmJ6IKn+My9oJkmavStWAvce2l8jxFTkAVsDwkf1MxxMfk8dv/2dc8/Gq0r9+/IF1+Dx/wB9Yfz3KvWxBJW0Tuqnp9Rdz47hVZCRdGjakHkVR1umGsR5qhUZMG09Ni0js5iDq6tBKsnAFyEKBamuKo3rjxeS3srZ5iBudt6xX6hIweGgD6ciurB+UlUqbrdWmy3bx9zIOUaIfNWt5aTHDbMkEc9WEg33U8jTCFJjMbQxlkPSfe5x5tvAMGQPXjN7FGsWao6inKEa9PKVcdQUppUBgkY8+uG6jN18yIg+oEqO2vTIy6xRoiKYwkYtowIzULkMLjjmPZixb5Mq1dihVlfFKGELDZ06dYnBhWMk+lomNnFlsjsWjbcO27UtoHDSFlYyBLKoytP0dvDxyMNubFfcOoZb9yBfHaGiVT03hkA6ZsriSseNsZsthT3a0CVJHYXQAGJVZ/0utMx2mPaW4DSxrZgZvV86PdG1nctHSkaMKEbaqlgwpQ6s1Ft4hFJJ7nqQMrfdbsaiYsBgiCK8jpC3y1lO3IxeoQoQSD+XtskMbjdeLW9WUxIV6AI/xmMXymocDMxO6MeKmTg8N240oYg3KrK6yQ3ZIJy8YHa3MgNTY5tidx3gcakJY6bs4UKQYmkltR6ePh88X6e/olXnseNRoY9tEKqRgqsRDkRgELxjZyj0L3AjkFc0KrUvHXa9X62B3gsuLlP6KLbT8nLHYX/ezrKrXyE6iEXIpZohKy0ga2aRml9Leqw6+raAePvQ0zSB1O0k8d14v39LdtZvySd2PBXZIkjuk3qNqkI4AoWp9uOT9xrVHj7Cv9K15uTyqxn/AAf5eVmDazXLAq8gn/lks2as+nnueNaTWW8owhcjNBNscj0kEkNH0ISoF39IKjvrVacncgaOlpawGnQvR0K0U3VB5He4JeQf4vLPB9jkyUf9j/pq8kbvR5Avtu/29+x1SeQ6+EoCgMjKAHIoDJkoV7ftrpj439IvX15/4wbzsvfz/CwKsXpUzRhpS++X/DhDfWft/od/Jrzh4o4srIWONC+zFIRqPz2aZ23QqfnSbjYFhR3sAa3w/JT8g+jc7LbqslyKQrqvCzzJY2YsZvZF3c/k6dkSbT6iwLFZQCtzsx9IypI/aRjSRRexo/p4bGjKWZpI9ysHmyH9ccBX7f8AqMkdgBSx2KH9SWcrIFRZEdjaBhvmDsvzJ5mPpGQU4VWNRrbHuF13ZEsV2AWZFPTXpqHMDMGJhgviTJIJLytwt2eODyU9L0geuKk6i+tYHkPK4556+U9lS7cg8mhweuOhWMEBgrM0abGLz5JkO7pY7munFwd01W1M3AAOuQk2cLVKBCr45uNHfcDh4SnvNXDTE8biTVUIqPklQShSNz1GXYWZkDIVkMbSd2jQ1JK/63cL7a7xvuchUMjb+p6xxNloRvyJCOBjQjZQB7jaORrhktIp6OIqtLL045JU2rFjRH1osbEkN01DNVXZLn6gNGOGNYUUEyxsojiDBjJ4iwsqvfjHBLUl0fUxNXekFxujlZXDRkSfxMydQzTFKdoIxzM5sqCOEVQBu9tZ5TWpsrgj1wkj2AOJBtH5qjrJZSXvJBZhDLEvTYKqRRoxeON69MKnh5QLdqUAAa1HlSZRkZKkrueRGvdRr4bGC+muxs+/41z5PGrGpfWG80veTjKoXcrSSybpCjgpjPsTegOxiu5gbI4PFa2870LonkCgLPJq/wBtYDzTKsmTDsdJB1gdqpKzoywTA7tjA9xYZeR3ogc8uLutQXyFk3hXJ3pvmBQNKUUfVk46nZlRmiOpHTfvR1HjiicWgV0ZhC0BYdJivG3HlJ9Nc/JkAPsCANRPMnjKY0aSywGfqsqrL123RdM9kyEX10LHIR/6g2rXMS3LbRIpjGyQbFyjERuYSY5X5yKwu69zxfq16ezKsMToBNjRFo4X2NiFgk0G4hSwZAWDhT3oAg/rrVhBKshmliaOVfUkxdVcWVCuuXCncUqjrx+1bl4J0poysRnAMkUfUQSwd+l2dSrW0J7/AC23Ia/RwRyXHgmHxKuUkVQRnYoZHWmr+Kx7JKWoBYFlNE+nTY6wBt8QEgFRhYlYgOwb61xcj+XNHyPlNfajtIFGF9u1wg2Qv0928wnHZhVBmtsYkV8tt0bbhTC9cTntFGPiulU5IGUlS+HZe5jxLGOYZK43gdxZvtrvjbUK7Td+mupeRTJfUx8o+nJiPp+UwNcj226lHbGBDMoVt7AfSEE0i0DcuOx6OT+Xjazt1IgQujLFsKBipMMazQq18iTBlIeFgeKRu/tqEsa9MhioijcESdMNjB9v0z45YNjuCzDcpVb54utS4gQ8TTRqHKj1SSEMoagvSzUG5LP6JODdBjrKr/yLkA48ScFlx4bITZtWiFVh7E0x2+wOtJrNeSiogjIFOYyKZyS1TShQW+lmCr3A9j7avc3KWJSzuFF0GYEgE3Qoe2vNyT8qsUXlSdXyM4x8J8UFraVO9MeJWFEekAqf34r86gEc89u/41jvJMsrT5nV2bxkndsBKMvw8O1ka+ARtPNnWy05JrIhaOho6wG6GiNA6KYzVzzx9hZ/01nPJMO7HViWpcjLIAZgCTkSCyAaZa9iNaGZWIIU7WIoNV7T96sXX2vVL5FcnE9VEifJUkCh6ciQcD2H410njUXcmvO4wvxWUQHgVlxoumELZU4uZtsTB7QOACSeQP6e+vRX15zlszZuZtXamzGiaVwdx4e4wynewIo7V5bta99b4vkpjyO0sKxKCSCsMUdLj46Rd+mTYLgtTT0QvCqCdLHiiBWPmQSBiqqp351EdQC+IsUHbbEkyVZJH1PkjBVwSqooCzl32oEAofElTSqBe3FQ836iL13VmZtsKSB3jV5JHYRzSxi6ViL+Fx+/b1HnavG7XdlHbvKzuAWJhnni3OELD/ksBasu3u3saodgvDMlCSLGOnDI6iAQqodsbHYUsKL9L5Eln9uLsLbdvjaVTHdrccMgUKits4gwIySpYrdzMSFBNk0QORxxGGRpCCl/EyIzOY2kKscSBq3PPITGC/1fTVcAIHrhqB02i3JaRMsRJ3d2OEjmuo7MAZX7UCDQAA5sw6wmkBd33wjpDbGyRhm+GjevTjJyZJf1EkdhWmfEp1HjbaDDDTY8bbUgiriAsLCE2TJJ9iEXdqSy8uWosqKxVvloiVwZgf5OMvG2H6nIs9+AQLdB1TdU8Tu7qgWSZBGRUYahj4qCgCeWs0LO43nk+JOvkOABI0gB9rT4bGYCr7AseK99UeXBaTDY8lQl5eqdpkJDMs2Sf8NALZIR+5AHbReTgTLlcMF67UTwHJhxxyPuAO/5P76xn41Wlm7d6/P/AH76wHnKNFycV5XtuuemJJCIkQxSDhkG5CSAd3NEjkga9BkGsZ5zsz4YDEXPQBdokDLHIQTIAdpPAHHJFc3WuXFfyW9mb8Sy4IiuTkCNljdmdJF3zAyxNFG1A7MpLI+aKahR7HXTDXqY8UhiixjOUlhjMdISK2fxdlkk27SvAqqojXDzD4UciCXGZjC6ukkhKrtQbuJJoh9Kn/rRcNXqAo66+X/Czj46Y+9ZJFWUuIxvYxs+6xjudmXDzYZSGA4HOvT01/LPykJDIcvq/PWcAxyqZEiyJo9lxvDCPlzbOCWY2fVwKA00rGX37xG0TOeqiPEiM4thlQj1YzbT/MB2E0SPbUozUhLdNscdwweXDDL+a6uC4I7Hco/vrkljpiqah8P6x1VWvUmPlkbMpCLqN9poV7azsQ28T6DlM1UxmmBCZSqJsHJHBBmQgAMdosjbdX9tSB4cID8lo8USLyh+f4blEt6QLrpE2e9GzXqrT4XQb4+BHy0qGHdHuJH/ADWHw0LcqepGdvuQNcZYZYzugeNN1IYJFSTHyhdhoZRSyPsDrtYK/aya5oj5EwjlV8pZcB4/QkqytPhyq3BieQLuQWWpWsCvcCtWWKyxg0wSNzyF2NAST9RUgQzKT3I6Tcci9c4CqrJtESWAkkExd8XaCQqrKRuxj2HTkFWKH31OxUZXVUPza2qjFI8vpi9qksenmpXHNEf1XqWi08gIOhFt2lRERwmyvnSFSqGyEKk1Rqu160sq87hwQCLAG4ivp5/NH+2s95EiqCM+5jIYbq2ss0orpCwv7gntXtrSnXl5L+VajJ+VoI4p85RtpshJCU4MbvAgYMBwr3ZNcDd7a14Osn5ahEWVmhmYF542IL7yWkhAFsB9lsD2/trWKK//ALzq8vkkO0tDR1hTdA6OgdRTHFg81x3FWPzzqh8hteL2FGbIPHIs5El8+/70NXz9ieTXNDua5oaz/kGTfih64M2SVPuVbJkIP7EVrc8ajQSa87yYyc7NeQE7TAFDMsKhOkaL5F/LiNkUBvbkdteivrBeJsBn5FLGXIxQjupmZXEch+Vjj63qvUaA9zrpxfKVzC8xm6G7bE4hsihezAxqND7zPZ4+3YHG61xBAAr75UaViqNtotnzg3K5FDoqaqgTR05+HYFm6rja4Eo+Icn6RkZI9OKl3UUdm7q+2mzvDHtjm2SUoMeIjCLHQi/VKsnqaj3dx3qlJ11DusGAdGcxOBH8UFAlkUjjHwYQPShrlh9vf6hAy2loCDpwvHvWFWPoxl7TSj2kkA3lpm9IPpFmyWyStJJKQShFdbKkSRIYkkUA4+KrEMbCLdUXJFV7MgxtqiOGoMWKnymljLTmlLKzm6DklNsBsjgkdlOtaQ+Iqqsq7xHAYrkcDc7qFZHIP1SsT8uKjtLb25IGpZcoSNqR7Lm2O9x41kbcrLr+bkE2Qt3YUD7jhsKuCAYXjWkSuoMVZLpq/wAXOls//bf2ssIuwENWWcxIhEh6vFyA0RPk2eZT6Iv81cgPEUuGYEbVVHdhI5ADSC1kyaPzclyF2xdkG2/Ya13lMXJl8kFclgyWCPXDjsDfcUOK7cnWS8QRUglp4QVWWPewZoxMyFZIcYEgyTt6g8x7E9u4Gw8oJXxfH/nGHJs/yIOCfxrnyeKzuv21lfO8KlccMCR8Wt0nVP8ALk/wyCG/b7a1bayfnuFjFHtv/msXkS9Ngeso9Bqge3J+51x4vKLeyjkFJG7Mske4LHJZCBmO2oci9+LJZrpyblv02L1yaKm2DedjFiNhWWFgGO6aBCCl0amhPPupGu7yne4k9Eu1xIxiHzEv0jNxQSGWhXWQke/p7a5Rx2YyBR21FH1Raq1Fv/h+X9Lr/wDRcc9uBWvShmHmSK3WkYLIyKq5cTBknA56ckRO2Wu3BWT/ACjXYLHVsyY4lJBkFT+HTsL9MiMB05CSQb2tagWe2uxqRpFYOWqpWhQCRloAfF4LD1UON63Y7VqEcKRN8uLKq7zUrRq2VhTUAo60TEvA4AANbgB37cOlRJdGUqslKVIEZeRgEJPAxszvGSpHy5RzdWRodEgurjY5FzVAvrBFXl4oJWVOB86M3+1HUDHzViCl1+HikZmUxqcnwycMvSIkVbMJN1tDVYB57alvMg2C402Go4pJG6aPe0/D5AqTGNbvS4/ABGllUWYKFkcBEACRy9QPCATtIhzFto1b/pyqV5A410SJwVhpHQgyDHkTvW0qYowSBQ/xIWI5vZp0aNHJR6kcpuQelC5+9xD5eWKu3j2yVXGnxopjBUrHHvsmMNNhb6vcUsS4b3zYrafvqC+8jxKMXGIJDHHBKGzQLk8ki7BJHPJ99aFtUHkhCcLHbcGuMUbLAkO/q3k26kHi/wB9X515eTyqxjPKqumbmoyrJawyxsCqsy+pCrCqVlNrXBCqo1uBrNO4/wDiiAEerDk3FSL3RzxUr/2kP+utKNXku7L/AAFpaWjrAZoHR0DornIePfmh6e/Jqxqk8it/Bp3oPMAT7gTPR/uNXy99UXkc3hRH79Qj9jIxGuk8L+k+V42sFn0udmFT9YxEaGK0nlO1ydrKC2yiCaAv7itb1tef5+4ZmZuZFDfCoxNxKVKPtUsCZJPf5aVuPuNb4vlKbNIOmyhYoIuI5FioKSCaWaYCi4JI6cQZ7r1C+OcOCAzCNFVlX1MEWFo1ItmLURiggAliXlI/pq9Sgu0qAGV1S0HpGUIv8q/y8KHjufUQPvrh0lKxDagj6lwijIpluy0ERpsqX3Mz0ouwCOddQ2Jt/REas24kxlPS20g2cZG/kxckHIb1GzVkjUfIy0QKZJIljBKRFKVOsW5XFD/zJOfVkvwDyB31KkJ2uQpp32MC25ppDwVyJV5lbuBBHwKosATUdYQG6ksnVlLBI2KAw4wUnbHBEpKy5A/pXgGr+nmwRsjBZiaZowIXZY6KwRK49c036itK3qYh5SSKVbuZDNuNRiRnmW6YdHIyFFAA0LxMNbv7nmgSfU0Rj1EhVVH9cjnrbJ+EVm4/iswgKAg9KcDk6ZlbmWVVYY8Syr8TK/zJZrCmp3BG6U3tEC3wQDQO3VQ7JZVx2CsArQOiSLGblW66GLF/hYw9O6Q9wb/Otd5Tr+INjc2VO1X3C9NCa+wK1f41kvEf5c5tV+XUm56dTRKCZ1+qU+nbjrSr762PlZ/TOOTWVPz7G2B/151z5PFYu21lv+IAvFVSCwbJxVIARiR8QnAD8EnWimy0UAs6qCdoLMFs3VC+51l/PGUjxRopWRvjMdCgUS+tXBKMhIW6s0xHbXLjn5Rb2U0zGipKusTcq+8CLk0arrYbdqYbk/YaHTsHsVmb9TRss33UsB0MntxfTkoVfvp/QBBZWrptQeMNJHCwoFTH/PxD96LKO/I41yilbgybC8lAvCFYTjuC0fEWYNgFkbXHsuvQjueT022t0+yssjPHx7KD18YduVMin8DTQyO3UVj1d23dGBl2Lqt8JjnFUPqHFe+hIo4juE1ysLqYyGu12QZBDR2R3jl/tooGkIEkeyVRueBm+KeI8+oxuEl/SaeJz/fUESTGdizxTshoozRH4qBrFXkxUsoYUR6w1XydCOQjpdZdhZCEkiVnxZGoh4kZWLoKAPHpPIKcakyycq7jd8zZHKsh6iMP0plEBkIrmKcc9tx12mo9XdSEkNKTHtjexQOZj9429utGa7NdCtXYjwLQZIwrq9uuOQrI1U1xRqQHuiepEVZSeU07w/JR3M0TzJIahZHcpIrx87YpmGyc0fol5IrkVWuhxyW2ba3qrGNjHI77eepERxlhaHIKSDvZ7aUal9gey0gOPTMQ0pVT8tZXFMwAJ6U67gRw3uYi+8iZDtiw7lYjZzI6hGslmojsaurXj9taF3uxZFEc1396F99YDyz4s0KwnaBHInRa7Do+Iq423aBRZpCg3A7QL41E8Y8xZaQRM7Q08fpLxnaJWLRMs7b6XZyQwFMx2+ni+WXFcsui7WmNls+csiRv0ymT3VoyxWXG3EuTZUbTxQvbXvrfJ25/2Ff7a8gaaSPKZtruzeHMCryJckk6R0yKoClrUK3Y/MTk2Br0byvN8sQ7CpxwkDeouAUjX09QgdQgEAmuDY1eXDUlJV1o6WlrzqZprHTtQ/FJZEikaJOpIEYxoSBucD0iz+dWRXYv7Crq6vn8H9r1Qf8AD5wPDsRSRuEEdj8tdD9+Dqiys4SyiaJmHxEGMjFdysrwZqLLEwu0PzqIPI1A8O8Xlx8YmMiPZHUUEq7kWLFkcSOTYCGQnarH+gcc8eicV9OmdvTjrz7IyXPimWF2h1hx406aB8h1YyNUe87Y+/qciuBxqywvHZw7+tMlWyMWGGl6NLMnUkY0W3FUINfjVHFmdbJypSaUw48cw/lwb1lmjKuwt5Aa4Rfq7XWrhhcd7LXcIgj2jpsu/mt0uOswqhwN2dkcHjhRtAoVycmYqzu/UZ2aOIrutxf0pPMn8sEkH4eEXzze7jpGjGR3LkGOLYVBEMcCd/Ww3DGG3b8tCZCKsjin48bblWBbfb6WWPpEIQeIVN/DRk95Wt3o0DwRoRp8Y7iXCKY49hWxFHBFy1SFT8mOj/LUl5PcgcAlgL/EYBJPQfpsaBdu2FjX2Qetu/79mjApF2uVclWQehJBy7Y6PfVkA+rIkalJ+9rrm1kIAPSz7lVQXEkgILSANzkyDj5r7Y19Jo1psRwCSojUNIqERsAIvl82MZP/AC0Fg7p29RHa+Dox5NmMRVIVBIaFQkEMZHqaDd24u8h/zts8a6SgtZ3FlMnzQi9XqSkbUi3GviJxX4jQdwa02aIRIysAFEo3KPVDHI/CiZiR8XkMdtJwqllvgWaIeQ3y3H0qkbGMK21alsUN4va5sbz8yUk1tXWu8Cm6YyyRRXKn9IBaqSNgOPauasd9ZPxDMj+bEJFkm6ZZkj/iJeo/eNVX6pSqjfJ2RaVRrt4oWMeS6wS9SaXJ6N3FMwfHhVqVqGzYshJPI2D30ym+gZDH8WWyJlErTpvSJ4+sY8XuiCAkF1IAYyRHcCxBBq9RhB/CuSVkCTpGvpFdKHLidQIpTvYqZJV57gcnRTxLEmx/4aa422CJFK9eGY0iKYGrcd5FOhB55ur1eZXl+Y+Hyxtc8zwFXYtteSVpQ0ooqByLAa+yrq267/aIRxQkjBY1jdH3sI0ZWG7guU/nQE19cZkTua76HXv6iNspsN8kxTHkMsiEiOYg871KScAECuZMflrMlJTfFjxAkIGU5E0fpFFWBVY3BNgr/e65tofKrM8plnnIkQI9NCqzAAgs6Kn1dvVd8AaxcsZ3qquOVypW320WC7ushj4NtjTqGaMH+hyQK51BPieMQFEuOKVZFi6+6GQBqDY0n8zGlDV6aI9qN3rWYHk7DjCDoI/TBVOpul2LfAXqE1wBdat4fD4k+iKNPyiKp54PIF6x7uJpgcXLlmt4oMl2ki9MrQqh7V8PmK5VMgDsHUdiR7WZ8fgGXIBSQ4iqh6YZmyXx5TxugK7OmlX6CSD9hrbhBZNCz3Puf306tYvN9RdMKvkVna5Z3/wyyxqIYSQwZ5ERGuOViB6lI4rnkjUbM8LVJZIsdMaWcI8siTPJ12eQkxPHOxLbgqL+k9q3a9DrUHxLwqKcASoG2m1PZkYdmRhyp/IOrjzXfU08qxc95MJTCxMyM4YSBWkSafOhNSAbRZp2AHsfxqz+HKNUU0axyI0cePNHueUMdmTkRlmXaWlP03TVfF6vMvyWxclJA0Ukqyzwz7pTI0alI2EzWynbt4o8qBeq/wAR8MzseTfB08owrGUieMxyMEieG1cMVBp+RS3sH5139eN7VlTYXiAmmx5mVUyMWFcOIS8I+Ux2vLvHpBiRHYpZPNXwDrdeS8PYpIeRlG5RvZiZCW3NM8ZA6blzJwPv78ar/BfKSvGkeZApREbbGZBKplkYtLKw2gK5JNUOAavWxxYdiKgJIUUCauh27DXLl5JekJHbS0tLXnac9c5NdNQvFIHeMrFIYn4KvtDAEG6ZT3U+44P5GrFYDzOuLLkY+VFJtLrMBNGm5Q8a9RZmPbcjQ1tblt340zGlkj3M+2IoYBUknTgYIiscR73WDuMgk7kubHFGvmQ08MjFJGqWdWYrN0o5F6k1i9zoh+scSKeaKakyyoFMeRIRE2P1chmZezShTG3a5DEkUYr7k692tTTDkufHjw7n2wbJZ0jX+a8RyW/nvtFKFhpUF01ijVa0PgnlpnkaRJjBEIYosdcd43EewSIwfcpHWXd9Q4BYj21P8reCuQJ5nSTr1Iyqu1EVFCwQoOQyKt9/fnWtA1y5OXXSLIzKeUz04o2yptsTBlCrCtuvZ39B3Nfqs+/Oux8qx7HTrZGyQs0o6xuRmqyz1v7ADgjjjtrQaVa4+5l9rpm//B2OVZW6jB0SNx1ZArRpe1K3cKLPpHHJ0/8A8LQA7gZg20JuGRNu2A2Evde0fbtq/OmNqe5l9rpnk8nYQ2fIU7N5XczNRc2zcn6j9++pEHlbDWqxYeCSPlggE9yAeL1b1ojU9eX2aRV8OjWIxBFCMCpVQEBB7/TWsX54x2jkaQmoXijTlWMaXkKcott7FotvJ9lbW/0Nawz9N2ljyvwrwyF8s5UceKEjhainrTZM6qhc8BZFh3igeO5769AxvG8beIVkWwQi9zHu22EEn0ltvtd64+a5UhxJpWRD043K7lFBm4B7cDcRZ1hIRH0I8WVjbOVIhBVpJlBkGQikMCxIDbqjv9u/bXuzdTs9Z0dVvlzNabFgkfh3hjdx7gsoNke186steWzV00bWjpaOoFpaWhoDoVo6WgFaVaOjoAorTtDR0QtHQ0r1Rz01hpw0DqKpvMfl6LNiMctg9lkTiRAfqCt7AiwR2N6o/CPIUK5YyHiSokVEV7kZ5F/xy5Pq4oURwQfatbUDThrpjyZSalSw8aOgNHWQDoHTjpuoGnTDpzaYdRoNQ/GPE1xoXmeyEF7V+p2PCoo92JIAH51LJ1lfMeUZMiCFOemGyCofpuzqTHEse4FWa97ANQOwfe9bwx3UqTh+NZAUzSJFPAaIOGxkeHj1K6n+ZXclaP8Al1oIJldVdCGVgGVgbBBFgjWDzM8LvcxxzTUqgxyPh5zFm2pHJHt9R3HuDR71xrY+BYbQ40MTm2SJFY3dsF559+ffW88ZJtIp/wDiFmxxYZ6sgjWSaBCxo0OsjNwe42q3Gs54llh4TEJ1UygfLEzI4ilsuwjUuo2JvalcDjsO2p3miV5cpowAwRseDsDsTIBaVyCDZICqKHYEWLJ03/h54RAzSZS4qRCXqiMjkNEMhirlCBsuloC+Eu+ddsZMMN1PltvCkQRJ0wwUqCN9h6IsAg8jj29tSzoaOvHbtoho6GloDoaOhqA6Who6BaF6OkBoCDo6aBp2qhaGlobtA3Q07QrRSGnDTRp2qHDSGkNLRCOho6WimHTCNdDphGoImdkLGjyOdqopd2PYIo3Mf9AdeS4mfmSyTZKdOZcgES4kytGNiFBjxxsOep8wc8UWX769Q8wYYliKMrshsSLGaZoyrK61+oEEihzzxzrJeFeWWmeaGaWWSFZYp+qyPFJL6QEx7IrYmwElaJJ7D39PDcccbalXvk/EkdEysj1O6fKBbqHHhYL8pW2jcWIJZ+59I5q9aULQoaUcYUUBQ9h7D8D7DTq1xyy9V2qr8S8Bx52V5okdlFAkc0LoEjkgWePydT8eBUVURQqqAqqopVA7AD2GupGlrNtvQDRGgNEagWlp2gRoBpaOlWoANHSrR1QL0tLR1AL0gdI6GgJ0K0dLQLQ0tLWga0RpaWqDpaWloFpaWloBpp0NLUDDp66GlorppaWlqoWgdLS1KBo6WlqKI0TpaWqhp0r0tLUUdK9LS0A07S0tEI6aRpaWgWhelpaiv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233488"/>
            <a:ext cx="27813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data:image/jpeg;base64,/9j/4AAQSkZJRgABAQAAAQABAAD/2wCEAAkGBxQSEhUUEhQVFBUVFBUUFRQUFBUVFBUUFhQWFhYUFhcZHCggGBolHBgUITMhJSkrLi4uFx8zODMsNygtLisBCgoKDg0OGhAQGiwkHyQsLCwtLCwsLCwsNCwsLCwsLCwsLCwsLCwsLCwsLCwsLCwsLCwsLCwsLCwsLCwsLCwsLP/AABEIANgA6QMBIgACEQEDEQH/xAAbAAABBQEBAAAAAAAAAAAAAAABAAIEBQYDB//EAD8QAAICAQMCBAUCBAQEBAcAAAECAxEEABIhEzEFBiJBFCMyUWFCcSQzUoFDYpGhBzRTsRZEVGQVJWNyktHh/8QAGQEBAQEBAQEAAAAAAAAAAAAAAAECAwQG/8QAJBEBAQACAQMEAgMAAAAAAAAAAAECEQMhMTISE0FRIoFhccH/2gAMAwEAAhEDEQA/APWtLR0tfOvUWlpaWqhaGjoHQHS0NHRQOlpaOgGho6B0C0dC9IaA6WofhniCzh2QEBJZIrNeoxnazLR7brHP9J1L0s10C0tLSvWQtEaGjoFoaOlpQhpaQ0dANLS0hqgjR0NHQLS0dDVA0tHS0QNLS0tANLSJ0DoDojVRm+YIop1gbdvZS5IW0jG1mHUb9JIRqHvR1XeWvFMifIkLlel0lfpBKMBc3GjSX6pCnrYUNu5e/fXScd1s21Glpa5ykhTtFtRoE0Ca4BPtz76wH6a2uWJI5RTIoRyoLoG3hW9wGobh+aGoPiXjccM0EBDNJO1IiCyFH1SN9kHudX023UFZ5u8UkUpBjttkdoi7gWVR5giqB/U53c+wRjrSZLlVYqNxCsVA7kgGgP76wcXiqCTIy5AzLDPLQUEtJLEhijgjH6iqCRz7Ay/g61Xgme5ig+JKieYM4jX2HLhfztUqC3Fn7XWumeGpE27+A4hhxooz9SoN33Lt6nJ/JYsdTjo6rPFPGY4KVjulf+XAlGWQ88Kv24NseBRJ7a5auVVy8z+OJh47yty1ERp+qSSvSo/7k+wBOofiXjbYOCkuQerNsRQq0plnYfSo9hf+gGst4t4lI8kmPNA/x2QejAvLY0WOSpZ0lA7UDuNXYrgVqwm8JnlzJkkV23wJF8QwrHiicEzDHS76h9Kc/wBO4n213nHjJPV/abWXlmfKDOcudHWOMdUhBHHHMx39NXv1bUIBJ+4HcHWi8Pzo541liYPG1lWHYgErY/Fg6w/j3gcEKQYz9aZJWZRv3S7EALsqIooyuTtDNyNxN8aPh3iTTZP0UcV3hxcGJxwyrsafJccIoBIAPA5rca0y45l+UN6egaF689wfEnUvm5Do07yS4eMgLJBGkTHqsxPNXGxJPJ2gDvrUeG+JumIJs5o4iNxduY0C7z0zTG1JXadvfnXLPisWVcM4AJJoAWSeAAO50zEyllRZI2DI6hlYdmU9iPxrB+J+IDxiUYuK5bEURyZUycK4J3CC+98Cx/mF9qN74ykjz4uJCGjiHz5XTcoEcNCOC1qtzleL5CnV9rXS9/8ADaf4j5hghfpvIDIbqNbZ7C7q2rZ5BvtqifzlIKCwhncjZFbJ6eoooPIqh5ChJ2jsR78kcPDsWeXrzJJEHlmluQY8hcRwSmJI90coJHpvb+/fXeTwjKMbb5YJIz9UbYszA2wbeVaa3NACzyOa10mGE7putZiZYf8ASysO6PQYfuAe351K1gfJU0hyJUMqzIqoyMIDGypI8qiIlmLFI2QAAn3/ABreoDQvk+5Ar/b21yzx9N0so6Wlo6wG6WjoaAHUXOzREAWDEe5VbCiwCzH2Au/9dSTrzrL8TXLmdZZFZDO0EWDLIkQ3wq9yy8EurMOE7difsOnHh6ktaifzThh1AyYWa2ARJAzMe1AA8m+P31bYkyugKmxXcmz/AHOsB44XQiLpEqICTLMsVTMNwZghG1dgsmh6gVqqvTPJfiCxzxoj1FLDdEyGF5OoEHwwe2VaYWPos8djrreKencTaT4l4V1oZ1mSRWyfE4lu9rmJXRFKkfoCB6/c63GBhpCgSMUos8kkknksxPLMfcnWfPiS5PiCwIGrEDTO/wCl5CDEqL/Vt3NZ9jWoHj3iU8oklx5zEseRHi46qqsJ8gyKjmS+SgZiu0VyjEnSzLLUVqM/xmCFGeWVFVXEbHcDUhqk4/VyOPzpuR4mFyI4KLNIjyEjsiJQ3N+5IA/Y/bWFwvATJi5smOOt1JmXHVmoPtMcc8xJ7PIY2F+wHHfVj4ngJDuysvL6HXQR5KggEqLZYYWvcgUMVO0Em74JvT28e202jSeLk5oyVmRVZHXZID01wIn9WSCK9byBgo9xt+2u3hGDkzZM2RIrQGZumkr7d64q8xwwKPpZvU7M1EXVHvqH4tnErAiY8EaxBWimynJmgirakvSRbUtVKN24n2FaM0mUZLbLSK40LMYAsiY67g8z7pG6Z5IUHkk8jvrprp0Gm8P8vxQBt7PIgDogkFiKOQ+tFoW24sbc2T76sfCfA48eym9mIC7pHZ2CD6YwT2Qew/JPc6wfialQ8hlyEChAQ+ZKvTXeCrPR5yJB9MQqgQTrW+TSQMlCXKplSJGHdpCqKkVLber3J/vrlnjlre1aBtUHjAhx5RmOyxkJ05WYfVCCSAD7EMb/AGvvrQPrBeeUjfKhWUIVXGnPzH6Yt3jjtXKsoai31cc9xrnxTeWip8vnXG+qPIVlIKooRmaSVtoRUFDf7mgeb1xfziXlkhhgyGlj6ZdDGqMFb6mUOwJrv7324u9VEhdUWIvMUlQCKGUIjUosCIsWgnND6bQ0LB05nDK0boW6Zt1RRKUofW2HMSyLQPMTsOONd/bx+jdXsXnGIOschMUlHek8bwM1LZ6e70HsSfURQ4J1Y+K+FdYLJjy9CQN1UlQBkcldvzUBAlUrxyeOCDrJNlVEAxilx2QP8y3w3Ru1klnxX7jjevpPbUTwzAfE6rYs8sMfDHHcdYYoIBspdyQtz8yMjb9jzU9ud50NrtfKmRF0ZOpHlvFPLN0XUQQBpixZ0NOVZWawTfuKF3qrn8VeRZp5Ejny8dptsR3DGwlRigkfcPVIwG4cWQw7Czq/8N8z1MYskxxOQhVd5aN0ahHJFNtAYN6rBog0PfV/lTp60cWAlsCLBRuD+41m55S/lDX0zWVmr4dHDjQ7TkTbpCzg8kkGWcqvMjFm4Qd79gNaLy+Z+gnxRBl9RbauzjcdlqCQrbdtgE8++qM+A46Sj4XqYsyhlMkUd7oyocoeoCJF4XheQf76mYnyvV8RLKziMk5KMIxGfVwqKqqxBr/vrOWrOgf5OB6MhP8A6rL49h/Eydq1eHVF5DQDCTbVb5yKrsciUjt+K1fMNc+TyqxQ+Gi/Ecsj2hxEN2B/jMSOOfq1odUHgzFszMaxQ6Kj8jpKR/uZNaCtM+/6hC0tLS1kDQ07TToG6xvl/wAPXJiyFYgqMrNQK8asNzTWJNr+6mx+b1s9Z/yQ26CU/wDvMz/bIcca64WzG3+krB+KYsMM6p0wYAYsad4/SiZDyArIISxRBwqkc2G/y86IO0fiESsStxZKxAEgi5YVCFnZuDQoAAV2GtJ5i8GjzYHx5SwRiLK8G1NjuPvrBeI5mSuRCjRQTzDGMLQySbV3LOoWRVUNfUpTtoUFPPGvRjl64nZcYHlebGR5Wyo4Zwzp1+nvQ47NahkLCpN5Z7v6m99aWHwyCOONNu4YzKylgSVcD+YT9/UST+TrF5HmHPYbGhx0QKxMnXll3CN9m4Kqhn3vSqt2xB764ZeC8+xMmZ8mWwTCG6UCsKdsU7SQ4sDezWFUDiyNS4ZXyptfTec0kkMOIY3baZHmclIMeO63Of8AENhjSkA1yR31nhjoXmmYvMxaNg8gBd2evh4I1ql6km2Tb7KEB78Wk9OojWp9727j0JlSoBtiXk1ixCtx7Uu0WSdRix9J6mxKkkEtUdoBGRnt3AJBZIh+x7AAaxknYcpJ5Adx2tKWkdHZ6j+IiAWfLdu4giWkUcfQ3ILDTcHDVF2IVCKDkSSSC7bcS2dkKf1dxFGftuPYU5onNrGtMxiRIzTbWKh4ccgjmKJKmkHdmev3LMWKkbXVXeVWlodeaMASZcw94YSPSONx2qK2gmobk49LJtjO4wTO5eQdPGieNgqzkizK4ZpDXqZjRNAa1XkuY7slT2+IJB21dY+OO99x78e+svNBvjlBAGyJy3X5igaRCxyZ+2/KksUn6Bt5HvpvJ9mTJ+tR1Y2q/SS2JATYP6iTfGscnjVjTvrDecLXMgYkKrY+QlmUw2d0TbQxtd1AkBhtNEHuNbl9Yzze8hycZY7spOBt2ktcRJQq4CuPT9IYE/j348Xkt7KIIBujClQ1u8JRAxXuZWxrMUw9y8RU66RtujFMk0cZFkXKkRuyTRE+KwN8guB30xUXaVWgkdMQDJ04msU7wH52G3+ZCy82eNc5ZKcNJvJYM0WQkiCX1svCOAUyIyQbHB72hOvSjnkJMd5xemZNoL47SeueFwFLJMpCyrZG2Tbu9ie41D8MyRI7/BhIpogOnFKenKjkjqRqg4Yl++2lcHkKfVqZ4jCJVEiypCeoHjy8YfJaXaVuSO/ky8hSpIDV3P066byzFZwnVjtJJdrGq2kdSNa3x2VKzR0UJ5UerV30QMYvII5Ix0pCHjkw3Cz47RtTTRRg0RICu7pXfer7l0fhibOnE0kSyNcYgyJFKbWBcYxYhZUtTuhYK623fjRy16ldbZYCyrO9l0EYpGkKenJh7gTjlAwsA8iSY95KEBmkXeYztkmI4tumR081OxDqQ4HF2DqUcx4aruRtEsgsNFJK8n46hxMhlZCw43I547XpYfgULb1ECObt0YJkFfvuimCThbHYMfwdPVQ9RMlED0qR1FoGgPhMgb1UH2jc/jUgFX2jsYiDamSWNKH60asjFN+6kgfkazuqt/IcC9FGQqCYIlZVUKV2FlCkEkrVHggEbubPOtTJdcVftYsf3Gsz/wAPwpx43HBeMnuG31LJbh63MLPcn3HAOtOx15eTyrUZ7y0ScjOXeSUnhXcw9RAgjJ9hxyQD+NaXWa8tThsnNbcCHlg2Hi2/hI2/7Xx+DrS3pyd0haWjoayBoHRvQOigNZ7yNfw8hJu8zMr9viZO+tANUHkVax5B/wC8zPav/Mya6Y+N/SL19ee+JZDPmO7oIqwysjLJGqlTO4UtP9UKtR7Asew7WfQpO331594i3/zKViirIMfHpggeRXZ5dwgTaOq57dQ8LVngVrfF8lQ3EnVQKOAbbaCkrybBHBHFH/grs6gXcbUb3NcakhwopTvXadwiBUTIn1Y2Mb9EC8lpDQZjye9c1XcFVaPUR+S/o6d7pm6h5MX/AFJu8hpVoch3VBVmBBGxHYyLQaNSQs0saniD/pY4+o8nvrvWUfJyUSFZJlIWdFjhxlUh5ozymNFGPUmOt25rc/PAFAycuwSZGVZHVZSJAF9EXbJmFnpY8X6Ie5ZeTZOhjR9JpZi7CUgfE5JXfIo5EeFjjkCdrBIW6LVXbTGCgH09EKVZ43YyssjBSsmW1nr5HYJALo0TfsDZRywG4lyi7QScmOFnDCm42z5DD7ggEHgJoMQP+mKALFvVGoibaAQO8GP2Uf4kpPajoCRyR016bh/plYB1ZwDO0rrfz+mTZHEaE82wASbVoKyqgVXSR6CBUJ25bKW/ljbthivkgsdUSJ4Plsu1EWOJ5KyCelAJFY/EZI46mTJyQvG279+bjyfGxfIkAX+ZCLYvYrEg/wDy4P476oo5GEby9EhkiadYpmJ6IKn+My9oJkmavStWAvce2l8jxFTkAVsDwkf1MxxMfk8dv/2dc8/Gq0r9+/IF1+Dx/wB9Yfz3KvWxBJW0Tuqnp9Rdz47hVZCRdGjakHkVR1umGsR5qhUZMG09Ni0js5iDq6tBKsnAFyEKBamuKo3rjxeS3srZ5iBudt6xX6hIweGgD6ciurB+UlUqbrdWmy3bx9zIOUaIfNWt5aTHDbMkEc9WEg33U8jTCFJjMbQxlkPSfe5x5tvAMGQPXjN7FGsWao6inKEa9PKVcdQUppUBgkY8+uG6jN18yIg+oEqO2vTIy6xRoiKYwkYtowIzULkMLjjmPZixb5Mq1dihVlfFKGELDZ06dYnBhWMk+lomNnFlsjsWjbcO27UtoHDSFlYyBLKoytP0dvDxyMNubFfcOoZb9yBfHaGiVT03hkA6ZsriSseNsZsthT3a0CVJHYXQAGJVZ/0utMx2mPaW4DSxrZgZvV86PdG1nctHSkaMKEbaqlgwpQ6s1Ft4hFJJ7nqQMrfdbsaiYsBgiCK8jpC3y1lO3IxeoQoQSD+XtskMbjdeLW9WUxIV6AI/xmMXymocDMxO6MeKmTg8N240oYg3KrK6yQ3ZIJy8YHa3MgNTY5tidx3gcakJY6bs4UKQYmkltR6ePh88X6e/olXnseNRoY9tEKqRgqsRDkRgELxjZyj0L3AjkFc0KrUvHXa9X62B3gsuLlP6KLbT8nLHYX/ezrKrXyE6iEXIpZohKy0ga2aRml9Leqw6+raAePvQ0zSB1O0k8d14v39LdtZvySd2PBXZIkjuk3qNqkI4AoWp9uOT9xrVHj7Cv9K15uTyqxn/AAf5eVmDazXLAq8gn/lks2as+nnueNaTWW8owhcjNBNscj0kEkNH0ISoF39IKjvrVacncgaOlpawGnQvR0K0U3VB5He4JeQf4vLPB9jkyUf9j/pq8kbvR5Avtu/29+x1SeQ6+EoCgMjKAHIoDJkoV7ftrpj439IvX15/4wbzsvfz/CwKsXpUzRhpS++X/DhDfWft/od/Jrzh4o4srIWONC+zFIRqPz2aZ23QqfnSbjYFhR3sAa3w/JT8g+jc7LbqslyKQrqvCzzJY2YsZvZF3c/k6dkSbT6iwLFZQCtzsx9IypI/aRjSRRexo/p4bGjKWZpI9ysHmyH9ccBX7f8AqMkdgBSx2KH9SWcrIFRZEdjaBhvmDsvzJ5mPpGQU4VWNRrbHuF13ZEsV2AWZFPTXpqHMDMGJhgviTJIJLytwt2eODyU9L0geuKk6i+tYHkPK4556+U9lS7cg8mhweuOhWMEBgrM0abGLz5JkO7pY7munFwd01W1M3AAOuQk2cLVKBCr45uNHfcDh4SnvNXDTE8biTVUIqPklQShSNz1GXYWZkDIVkMbSd2jQ1JK/63cL7a7xvuchUMjb+p6xxNloRvyJCOBjQjZQB7jaORrhktIp6OIqtLL045JU2rFjRH1osbEkN01DNVXZLn6gNGOGNYUUEyxsojiDBjJ4iwsqvfjHBLUl0fUxNXekFxujlZXDRkSfxMydQzTFKdoIxzM5sqCOEVQBu9tZ5TWpsrgj1wkj2AOJBtH5qjrJZSXvJBZhDLEvTYKqRRoxeON69MKnh5QLdqUAAa1HlSZRkZKkrueRGvdRr4bGC+muxs+/41z5PGrGpfWG80veTjKoXcrSSybpCjgpjPsTegOxiu5gbI4PFa2870LonkCgLPJq/wBtYDzTKsmTDsdJB1gdqpKzoywTA7tjA9xYZeR3ogc8uLutQXyFk3hXJ3pvmBQNKUUfVk46nZlRmiOpHTfvR1HjiicWgV0ZhC0BYdJivG3HlJ9Nc/JkAPsCANRPMnjKY0aSywGfqsqrL123RdM9kyEX10LHIR/6g2rXMS3LbRIpjGyQbFyjERuYSY5X5yKwu69zxfq16ezKsMToBNjRFo4X2NiFgk0G4hSwZAWDhT3oAg/rrVhBKshmliaOVfUkxdVcWVCuuXCncUqjrx+1bl4J0poysRnAMkUfUQSwd+l2dSrW0J7/AC23Ia/RwRyXHgmHxKuUkVQRnYoZHWmr+Kx7JKWoBYFlNE+nTY6wBt8QEgFRhYlYgOwb61xcj+XNHyPlNfajtIFGF9u1wg2Qv0928wnHZhVBmtsYkV8tt0bbhTC9cTntFGPiulU5IGUlS+HZe5jxLGOYZK43gdxZvtrvjbUK7Td+mupeRTJfUx8o+nJiPp+UwNcj226lHbGBDMoVt7AfSEE0i0DcuOx6OT+Xjazt1IgQujLFsKBipMMazQq18iTBlIeFgeKRu/tqEsa9MhioijcESdMNjB9v0z45YNjuCzDcpVb54utS4gQ8TTRqHKj1SSEMoagvSzUG5LP6JODdBjrKr/yLkA48ScFlx4bITZtWiFVh7E0x2+wOtJrNeSiogjIFOYyKZyS1TShQW+lmCr3A9j7avc3KWJSzuFF0GYEgE3Qoe2vNyT8qsUXlSdXyM4x8J8UFraVO9MeJWFEekAqf34r86gEc89u/41jvJMsrT5nV2bxkndsBKMvw8O1ka+ARtPNnWy05JrIhaOho6wG6GiNA6KYzVzzx9hZ/01nPJMO7HViWpcjLIAZgCTkSCyAaZa9iNaGZWIIU7WIoNV7T96sXX2vVL5FcnE9VEifJUkCh6ciQcD2H410njUXcmvO4wvxWUQHgVlxoumELZU4uZtsTB7QOACSeQP6e+vRX15zlszZuZtXamzGiaVwdx4e4wynewIo7V5bta99b4vkpjyO0sKxKCSCsMUdLj46Rd+mTYLgtTT0QvCqCdLHiiBWPmQSBiqqp351EdQC+IsUHbbEkyVZJH1PkjBVwSqooCzl32oEAofElTSqBe3FQ836iL13VmZtsKSB3jV5JHYRzSxi6ViL+Fx+/b1HnavG7XdlHbvKzuAWJhnni3OELD/ksBasu3u3saodgvDMlCSLGOnDI6iAQqodsbHYUsKL9L5Eln9uLsLbdvjaVTHdrccMgUKits4gwIySpYrdzMSFBNk0QORxxGGRpCCl/EyIzOY2kKscSBq3PPITGC/1fTVcAIHrhqB02i3JaRMsRJ3d2OEjmuo7MAZX7UCDQAA5sw6wmkBd33wjpDbGyRhm+GjevTjJyZJf1EkdhWmfEp1HjbaDDDTY8bbUgiriAsLCE2TJJ9iEXdqSy8uWosqKxVvloiVwZgf5OMvG2H6nIs9+AQLdB1TdU8Tu7qgWSZBGRUYahj4qCgCeWs0LO43nk+JOvkOABI0gB9rT4bGYCr7AseK99UeXBaTDY8lQl5eqdpkJDMs2Sf8NALZIR+5AHbReTgTLlcMF67UTwHJhxxyPuAO/5P76xn41Wlm7d6/P/AH76wHnKNFycV5XtuuemJJCIkQxSDhkG5CSAd3NEjkga9BkGsZ5zsz4YDEXPQBdokDLHIQTIAdpPAHHJFc3WuXFfyW9mb8Sy4IiuTkCNljdmdJF3zAyxNFG1A7MpLI+aKahR7HXTDXqY8UhiixjOUlhjMdISK2fxdlkk27SvAqqojXDzD4UciCXGZjC6ukkhKrtQbuJJoh9Kn/rRcNXqAo66+X/Czj46Y+9ZJFWUuIxvYxs+6xjudmXDzYZSGA4HOvT01/LPykJDIcvq/PWcAxyqZEiyJo9lxvDCPlzbOCWY2fVwKA00rGX37xG0TOeqiPEiM4thlQj1YzbT/MB2E0SPbUozUhLdNscdwweXDDL+a6uC4I7Hco/vrkljpiqah8P6x1VWvUmPlkbMpCLqN9poV7azsQ28T6DlM1UxmmBCZSqJsHJHBBmQgAMdosjbdX9tSB4cID8lo8USLyh+f4blEt6QLrpE2e9GzXqrT4XQb4+BHy0qGHdHuJH/ADWHw0LcqepGdvuQNcZYZYzugeNN1IYJFSTHyhdhoZRSyPsDrtYK/aya5oj5EwjlV8pZcB4/QkqytPhyq3BieQLuQWWpWsCvcCtWWKyxg0wSNzyF2NAST9RUgQzKT3I6Tcci9c4CqrJtESWAkkExd8XaCQqrKRuxj2HTkFWKH31OxUZXVUPza2qjFI8vpi9qksenmpXHNEf1XqWi08gIOhFt2lRERwmyvnSFSqGyEKk1Rqu160sq87hwQCLAG4ivp5/NH+2s95EiqCM+5jIYbq2ss0orpCwv7gntXtrSnXl5L+VajJ+VoI4p85RtpshJCU4MbvAgYMBwr3ZNcDd7a14Osn5ahEWVmhmYF542IL7yWkhAFsB9lsD2/trWKK//ALzq8vkkO0tDR1hTdA6OgdRTHFg81x3FWPzzqh8hteL2FGbIPHIs5El8+/70NXz9ieTXNDua5oaz/kGTfih64M2SVPuVbJkIP7EVrc8ajQSa87yYyc7NeQE7TAFDMsKhOkaL5F/LiNkUBvbkdteivrBeJsBn5FLGXIxQjupmZXEch+Vjj63qvUaA9zrpxfKVzC8xm6G7bE4hsihezAxqND7zPZ4+3YHG61xBAAr75UaViqNtotnzg3K5FDoqaqgTR05+HYFm6rja4Eo+Icn6RkZI9OKl3UUdm7q+2mzvDHtjm2SUoMeIjCLHQi/VKsnqaj3dx3qlJ11DusGAdGcxOBH8UFAlkUjjHwYQPShrlh9vf6hAy2loCDpwvHvWFWPoxl7TSj2kkA3lpm9IPpFmyWyStJJKQShFdbKkSRIYkkUA4+KrEMbCLdUXJFV7MgxtqiOGoMWKnymljLTmlLKzm6DklNsBsjgkdlOtaQ+Iqqsq7xHAYrkcDc7qFZHIP1SsT8uKjtLb25IGpZcoSNqR7Lm2O9x41kbcrLr+bkE2Qt3YUD7jhsKuCAYXjWkSuoMVZLpq/wAXOls//bf2ssIuwENWWcxIhEh6vFyA0RPk2eZT6Iv81cgPEUuGYEbVVHdhI5ADSC1kyaPzclyF2xdkG2/Ya13lMXJl8kFclgyWCPXDjsDfcUOK7cnWS8QRUglp4QVWWPewZoxMyFZIcYEgyTt6g8x7E9u4Gw8oJXxfH/nGHJs/yIOCfxrnyeKzuv21lfO8KlccMCR8Wt0nVP8ALk/wyCG/b7a1bayfnuFjFHtv/msXkS9Ngeso9Bqge3J+51x4vKLeyjkFJG7Mske4LHJZCBmO2oci9+LJZrpyblv02L1yaKm2DedjFiNhWWFgGO6aBCCl0amhPPupGu7yne4k9Eu1xIxiHzEv0jNxQSGWhXWQke/p7a5Rx2YyBR21FH1Raq1Fv/h+X9Lr/wDRcc9uBWvShmHmSK3WkYLIyKq5cTBknA56ckRO2Wu3BWT/ACjXYLHVsyY4lJBkFT+HTsL9MiMB05CSQb2tagWe2uxqRpFYOWqpWhQCRloAfF4LD1UON63Y7VqEcKRN8uLKq7zUrRq2VhTUAo60TEvA4AANbgB37cOlRJdGUqslKVIEZeRgEJPAxszvGSpHy5RzdWRodEgurjY5FzVAvrBFXl4oJWVOB86M3+1HUDHzViCl1+HikZmUxqcnwycMvSIkVbMJN1tDVYB57alvMg2C402Go4pJG6aPe0/D5AqTGNbvS4/ABGllUWYKFkcBEACRy9QPCATtIhzFto1b/pyqV5A410SJwVhpHQgyDHkTvW0qYowSBQ/xIWI5vZp0aNHJR6kcpuQelC5+9xD5eWKu3j2yVXGnxopjBUrHHvsmMNNhb6vcUsS4b3zYrafvqC+8jxKMXGIJDHHBKGzQLk8ki7BJHPJ99aFtUHkhCcLHbcGuMUbLAkO/q3k26kHi/wB9X515eTyqxjPKqumbmoyrJawyxsCqsy+pCrCqVlNrXBCqo1uBrNO4/wDiiAEerDk3FSL3RzxUr/2kP+utKNXku7L/AAFpaWjrAZoHR0DornIePfmh6e/Jqxqk8it/Bp3oPMAT7gTPR/uNXy99UXkc3hRH79Qj9jIxGuk8L+k+V42sFn0udmFT9YxEaGK0nlO1ydrKC2yiCaAv7itb1tef5+4ZmZuZFDfCoxNxKVKPtUsCZJPf5aVuPuNb4vlKbNIOmyhYoIuI5FioKSCaWaYCi4JI6cQZ7r1C+OcOCAzCNFVlX1MEWFo1ItmLURiggAliXlI/pq9Sgu0qAGV1S0HpGUIv8q/y8KHjufUQPvrh0lKxDagj6lwijIpluy0ERpsqX3Mz0ouwCOddQ2Jt/REas24kxlPS20g2cZG/kxckHIb1GzVkjUfIy0QKZJIljBKRFKVOsW5XFD/zJOfVkvwDyB31KkJ2uQpp32MC25ppDwVyJV5lbuBBHwKosATUdYQG6ksnVlLBI2KAw4wUnbHBEpKy5A/pXgGr+nmwRsjBZiaZowIXZY6KwRK49c036itK3qYh5SSKVbuZDNuNRiRnmW6YdHIyFFAA0LxMNbv7nmgSfU0Rj1EhVVH9cjnrbJ+EVm4/iswgKAg9KcDk6ZlbmWVVYY8Syr8TK/zJZrCmp3BG6U3tEC3wQDQO3VQ7JZVx2CsArQOiSLGblW66GLF/hYw9O6Q9wb/Otd5Tr+INjc2VO1X3C9NCa+wK1f41kvEf5c5tV+XUm56dTRKCZ1+qU+nbjrSr762PlZ/TOOTWVPz7G2B/151z5PFYu21lv+IAvFVSCwbJxVIARiR8QnAD8EnWimy0UAs6qCdoLMFs3VC+51l/PGUjxRopWRvjMdCgUS+tXBKMhIW6s0xHbXLjn5Rb2U0zGipKusTcq+8CLk0arrYbdqYbk/YaHTsHsVmb9TRss33UsB0MntxfTkoVfvp/QBBZWrptQeMNJHCwoFTH/PxD96LKO/I41yilbgybC8lAvCFYTjuC0fEWYNgFkbXHsuvQjueT022t0+yssjPHx7KD18YduVMin8DTQyO3UVj1d23dGBl2Lqt8JjnFUPqHFe+hIo4juE1ysLqYyGu12QZBDR2R3jl/tooGkIEkeyVRueBm+KeI8+oxuEl/SaeJz/fUESTGdizxTshoozRH4qBrFXkxUsoYUR6w1XydCOQjpdZdhZCEkiVnxZGoh4kZWLoKAPHpPIKcakyycq7jd8zZHKsh6iMP0plEBkIrmKcc9tx12mo9XdSEkNKTHtjexQOZj9429utGa7NdCtXYjwLQZIwrq9uuOQrI1U1xRqQHuiepEVZSeU07w/JR3M0TzJIahZHcpIrx87YpmGyc0fol5IrkVWuhxyW2ba3qrGNjHI77eepERxlhaHIKSDvZ7aUal9gey0gOPTMQ0pVT8tZXFMwAJ6U67gRw3uYi+8iZDtiw7lYjZzI6hGslmojsaurXj9taF3uxZFEc1396F99YDyz4s0KwnaBHInRa7Do+Iq423aBRZpCg3A7QL41E8Y8xZaQRM7Q08fpLxnaJWLRMs7b6XZyQwFMx2+ni+WXFcsui7WmNls+csiRv0ymT3VoyxWXG3EuTZUbTxQvbXvrfJ25/2Ff7a8gaaSPKZtruzeHMCryJckk6R0yKoClrUK3Y/MTk2Br0byvN8sQ7CpxwkDeouAUjX09QgdQgEAmuDY1eXDUlJV1o6WlrzqZprHTtQ/FJZEikaJOpIEYxoSBucD0iz+dWRXYv7Crq6vn8H9r1Qf8AD5wPDsRSRuEEdj8tdD9+Dqiys4SyiaJmHxEGMjFdysrwZqLLEwu0PzqIPI1A8O8Xlx8YmMiPZHUUEq7kWLFkcSOTYCGQnarH+gcc8eicV9OmdvTjrz7IyXPimWF2h1hx406aB8h1YyNUe87Y+/qciuBxqywvHZw7+tMlWyMWGGl6NLMnUkY0W3FUINfjVHFmdbJypSaUw48cw/lwb1lmjKuwt5Aa4Rfq7XWrhhcd7LXcIgj2jpsu/mt0uOswqhwN2dkcHjhRtAoVycmYqzu/UZ2aOIrutxf0pPMn8sEkH4eEXzze7jpGjGR3LkGOLYVBEMcCd/Ww3DGG3b8tCZCKsjin48bblWBbfb6WWPpEIQeIVN/DRk95Wt3o0DwRoRp8Y7iXCKY49hWxFHBFy1SFT8mOj/LUl5PcgcAlgL/EYBJPQfpsaBdu2FjX2Qetu/79mjApF2uVclWQehJBy7Y6PfVkA+rIkalJ+9rrm1kIAPSz7lVQXEkgILSANzkyDj5r7Y19Jo1psRwCSojUNIqERsAIvl82MZP/AC0Fg7p29RHa+Dox5NmMRVIVBIaFQkEMZHqaDd24u8h/zts8a6SgtZ3FlMnzQi9XqSkbUi3GviJxX4jQdwa02aIRIysAFEo3KPVDHI/CiZiR8XkMdtJwqllvgWaIeQ3y3H0qkbGMK21alsUN4va5sbz8yUk1tXWu8Cm6YyyRRXKn9IBaqSNgOPauasd9ZPxDMj+bEJFkm6ZZkj/iJeo/eNVX6pSqjfJ2RaVRrt4oWMeS6wS9SaXJ6N3FMwfHhVqVqGzYshJPI2D30ym+gZDH8WWyJlErTpvSJ4+sY8XuiCAkF1IAYyRHcCxBBq9RhB/CuSVkCTpGvpFdKHLidQIpTvYqZJV57gcnRTxLEmx/4aa422CJFK9eGY0iKYGrcd5FOhB55ur1eZXl+Y+Hyxtc8zwFXYtteSVpQ0ooqByLAa+yrq267/aIRxQkjBY1jdH3sI0ZWG7guU/nQE19cZkTua76HXv6iNspsN8kxTHkMsiEiOYg871KScAECuZMflrMlJTfFjxAkIGU5E0fpFFWBVY3BNgr/e65tofKrM8plnnIkQI9NCqzAAgs6Kn1dvVd8AaxcsZ3qquOVypW320WC7ushj4NtjTqGaMH+hyQK51BPieMQFEuOKVZFi6+6GQBqDY0n8zGlDV6aI9qN3rWYHk7DjCDoI/TBVOpul2LfAXqE1wBdat4fD4k+iKNPyiKp54PIF6x7uJpgcXLlmt4oMl2ki9MrQqh7V8PmK5VMgDsHUdiR7WZ8fgGXIBSQ4iqh6YZmyXx5TxugK7OmlX6CSD9hrbhBZNCz3Puf306tYvN9RdMKvkVna5Z3/wyyxqIYSQwZ5ERGuOViB6lI4rnkjUbM8LVJZIsdMaWcI8siTPJ12eQkxPHOxLbgqL+k9q3a9DrUHxLwqKcASoG2m1PZkYdmRhyp/IOrjzXfU08qxc95MJTCxMyM4YSBWkSafOhNSAbRZp2AHsfxqz+HKNUU0axyI0cePNHueUMdmTkRlmXaWlP03TVfF6vMvyWxclJA0Ukqyzwz7pTI0alI2EzWynbt4o8qBeq/wAR8MzseTfB08owrGUieMxyMEieG1cMVBp+RS3sH5139eN7VlTYXiAmmx5mVUyMWFcOIS8I+Ux2vLvHpBiRHYpZPNXwDrdeS8PYpIeRlG5RvZiZCW3NM8ZA6blzJwPv78ar/BfKSvGkeZApREbbGZBKplkYtLKw2gK5JNUOAavWxxYdiKgJIUUCauh27DXLl5JekJHbS0tLXnac9c5NdNQvFIHeMrFIYn4KvtDAEG6ZT3U+44P5GrFYDzOuLLkY+VFJtLrMBNGm5Q8a9RZmPbcjQ1tblt340zGlkj3M+2IoYBUknTgYIiscR73WDuMgk7kubHFGvmQ08MjFJGqWdWYrN0o5F6k1i9zoh+scSKeaKakyyoFMeRIRE2P1chmZezShTG3a5DEkUYr7k692tTTDkufHjw7n2wbJZ0jX+a8RyW/nvtFKFhpUF01ijVa0PgnlpnkaRJjBEIYosdcd43EewSIwfcpHWXd9Q4BYj21P8reCuQJ5nSTr1Iyqu1EVFCwQoOQyKt9/fnWtA1y5OXXSLIzKeUz04o2yptsTBlCrCtuvZ39B3Nfqs+/Oux8qx7HTrZGyQs0o6xuRmqyz1v7ADgjjjtrQaVa4+5l9rpm//B2OVZW6jB0SNx1ZArRpe1K3cKLPpHHJ0/8A8LQA7gZg20JuGRNu2A2Evde0fbtq/OmNqe5l9rpnk8nYQ2fIU7N5XczNRc2zcn6j9++pEHlbDWqxYeCSPlggE9yAeL1b1ojU9eX2aRV8OjWIxBFCMCpVQEBB7/TWsX54x2jkaQmoXijTlWMaXkKcott7FotvJ9lbW/0Nawz9N2ljyvwrwyF8s5UceKEjhainrTZM6qhc8BZFh3igeO5769AxvG8beIVkWwQi9zHu22EEn0ltvtd64+a5UhxJpWRD043K7lFBm4B7cDcRZ1hIRH0I8WVjbOVIhBVpJlBkGQikMCxIDbqjv9u/bXuzdTs9Z0dVvlzNabFgkfh3hjdx7gsoNke186steWzV00bWjpaOoFpaWhoDoVo6WgFaVaOjoAorTtDR0QtHQ0r1Rz01hpw0DqKpvMfl6LNiMctg9lkTiRAfqCt7AiwR2N6o/CPIUK5YyHiSokVEV7kZ5F/xy5Pq4oURwQfatbUDThrpjyZSalSw8aOgNHWQDoHTjpuoGnTDpzaYdRoNQ/GPE1xoXmeyEF7V+p2PCoo92JIAH51LJ1lfMeUZMiCFOemGyCofpuzqTHEse4FWa97ANQOwfe9bwx3UqTh+NZAUzSJFPAaIOGxkeHj1K6n+ZXclaP8Al1oIJldVdCGVgGVgbBBFgjWDzM8LvcxxzTUqgxyPh5zFm2pHJHt9R3HuDR71xrY+BYbQ40MTm2SJFY3dsF559+ffW88ZJtIp/wDiFmxxYZ6sgjWSaBCxo0OsjNwe42q3Gs54llh4TEJ1UygfLEzI4ilsuwjUuo2JvalcDjsO2p3miV5cpowAwRseDsDsTIBaVyCDZICqKHYEWLJ03/h54RAzSZS4qRCXqiMjkNEMhirlCBsuloC+Eu+ddsZMMN1PltvCkQRJ0wwUqCN9h6IsAg8jj29tSzoaOvHbtoho6GloDoaOhqA6Who6BaF6OkBoCDo6aBp2qhaGlobtA3Q07QrRSGnDTRp2qHDSGkNLRCOho6WimHTCNdDphGoImdkLGjyOdqopd2PYIo3Mf9AdeS4mfmSyTZKdOZcgES4kytGNiFBjxxsOep8wc8UWX769Q8wYYliKMrshsSLGaZoyrK61+oEEihzzxzrJeFeWWmeaGaWWSFZYp+qyPFJL6QEx7IrYmwElaJJ7D39PDcccbalXvk/EkdEysj1O6fKBbqHHhYL8pW2jcWIJZ+59I5q9aULQoaUcYUUBQ9h7D8D7DTq1xyy9V2qr8S8Bx52V5okdlFAkc0LoEjkgWePydT8eBUVURQqqAqqopVA7AD2GupGlrNtvQDRGgNEagWlp2gRoBpaOlWoANHSrR1QL0tLR1AL0gdI6GgJ0K0dLQLQ0tLWga0RpaWqDpaWloFpaWloBpp0NLUDDp66GlorppaWlqoWgdLS1KBo6WlqKI0TpaWqhp0r0tLUUdK9LS0A07S0tEI6aRpaWgWhelpaiv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233488"/>
            <a:ext cx="27813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6" name="AutoShape 6" descr="data:image/jpeg;base64,/9j/4AAQSkZJRgABAQAAAQABAAD/2wCEAAkGBxQSEhUUEhQVFBUVFBUUFRQUFBUVFBUUFhQWFhYUFhcZHCggGBolHBgUITMhJSkrLi4uFx8zODMsNygtLisBCgoKDg0OGhAQGiwkHyQsLCwtLCwsLCwsNCwsLCwsLCwsLCwsLCwsLCwsLCwsLCwsLCwsLCwsLCwsLCwsLCwsLP/AABEIANgA6QMBIgACEQEDEQH/xAAbAAABBQEBAAAAAAAAAAAAAAABAAIEBQYDB//EAD8QAAICAQMCBAUCBAQEBAcAAAECAxEEABIhEzEFBiJBFCMyUWFCcSQzUoFDYpGhBzRTsRZEVGQVJWNyktHh/8QAGQEBAQEBAQEAAAAAAAAAAAAAAAECAwQG/8QAJBEBAQACAQMEAgMAAAAAAAAAAAECEQMhMTISE0FRIoFhccH/2gAMAwEAAhEDEQA/APWtLR0tfOvUWlpaWqhaGjoHQHS0NHRQOlpaOgGho6B0C0dC9IaA6WofhniCzh2QEBJZIrNeoxnazLR7brHP9J1L0s10C0tLSvWQtEaGjoFoaOlpQhpaQ0dANLS0hqgjR0NHQLS0dDVA0tHS0QNLS0tANLSJ0DoDojVRm+YIop1gbdvZS5IW0jG1mHUb9JIRqHvR1XeWvFMifIkLlel0lfpBKMBc3GjSX6pCnrYUNu5e/fXScd1s21Glpa5ykhTtFtRoE0Ca4BPtz76wH6a2uWJI5RTIoRyoLoG3hW9wGobh+aGoPiXjccM0EBDNJO1IiCyFH1SN9kHudX023UFZ5u8UkUpBjttkdoi7gWVR5giqB/U53c+wRjrSZLlVYqNxCsVA7kgGgP76wcXiqCTIy5AzLDPLQUEtJLEhijgjH6iqCRz7Ay/g61Xgme5ig+JKieYM4jX2HLhfztUqC3Fn7XWumeGpE27+A4hhxooz9SoN33Lt6nJ/JYsdTjo6rPFPGY4KVjulf+XAlGWQ88Kv24NseBRJ7a5auVVy8z+OJh47yty1ERp+qSSvSo/7k+wBOofiXjbYOCkuQerNsRQq0plnYfSo9hf+gGst4t4lI8kmPNA/x2QejAvLY0WOSpZ0lA7UDuNXYrgVqwm8JnlzJkkV23wJF8QwrHiicEzDHS76h9Kc/wBO4n213nHjJPV/abWXlmfKDOcudHWOMdUhBHHHMx39NXv1bUIBJ+4HcHWi8Pzo541liYPG1lWHYgErY/Fg6w/j3gcEKQYz9aZJWZRv3S7EALsqIooyuTtDNyNxN8aPh3iTTZP0UcV3hxcGJxwyrsafJccIoBIAPA5rca0y45l+UN6egaF689wfEnUvm5Do07yS4eMgLJBGkTHqsxPNXGxJPJ2gDvrUeG+JumIJs5o4iNxduY0C7z0zTG1JXadvfnXLPisWVcM4AJJoAWSeAAO50zEyllRZI2DI6hlYdmU9iPxrB+J+IDxiUYuK5bEURyZUycK4J3CC+98Cx/mF9qN74ykjz4uJCGjiHz5XTcoEcNCOC1qtzleL5CnV9rXS9/8ADaf4j5hghfpvIDIbqNbZ7C7q2rZ5BvtqifzlIKCwhncjZFbJ6eoooPIqh5ChJ2jsR78kcPDsWeXrzJJEHlmluQY8hcRwSmJI90coJHpvb+/fXeTwjKMbb5YJIz9UbYszA2wbeVaa3NACzyOa10mGE7putZiZYf8ASysO6PQYfuAe351K1gfJU0hyJUMqzIqoyMIDGypI8qiIlmLFI2QAAn3/ABreoDQvk+5Ar/b21yzx9N0so6Wlo6wG6WjoaAHUXOzREAWDEe5VbCiwCzH2Au/9dSTrzrL8TXLmdZZFZDO0EWDLIkQ3wq9yy8EurMOE7difsOnHh6ktaifzThh1AyYWa2ARJAzMe1AA8m+P31bYkyugKmxXcmz/AHOsB44XQiLpEqICTLMsVTMNwZghG1dgsmh6gVqqvTPJfiCxzxoj1FLDdEyGF5OoEHwwe2VaYWPos8djrreKencTaT4l4V1oZ1mSRWyfE4lu9rmJXRFKkfoCB6/c63GBhpCgSMUos8kkknksxPLMfcnWfPiS5PiCwIGrEDTO/wCl5CDEqL/Vt3NZ9jWoHj3iU8oklx5zEseRHi46qqsJ8gyKjmS+SgZiu0VyjEnSzLLUVqM/xmCFGeWVFVXEbHcDUhqk4/VyOPzpuR4mFyI4KLNIjyEjsiJQ3N+5IA/Y/bWFwvATJi5smOOt1JmXHVmoPtMcc8xJ7PIY2F+wHHfVj4ngJDuysvL6HXQR5KggEqLZYYWvcgUMVO0Em74JvT28e202jSeLk5oyVmRVZHXZID01wIn9WSCK9byBgo9xt+2u3hGDkzZM2RIrQGZumkr7d64q8xwwKPpZvU7M1EXVHvqH4tnErAiY8EaxBWimynJmgirakvSRbUtVKN24n2FaM0mUZLbLSK40LMYAsiY67g8z7pG6Z5IUHkk8jvrprp0Gm8P8vxQBt7PIgDogkFiKOQ+tFoW24sbc2T76sfCfA48eym9mIC7pHZ2CD6YwT2Qew/JPc6wfialQ8hlyEChAQ+ZKvTXeCrPR5yJB9MQqgQTrW+TSQMlCXKplSJGHdpCqKkVLber3J/vrlnjlre1aBtUHjAhx5RmOyxkJ05WYfVCCSAD7EMb/AGvvrQPrBeeUjfKhWUIVXGnPzH6Yt3jjtXKsoai31cc9xrnxTeWip8vnXG+qPIVlIKooRmaSVtoRUFDf7mgeb1xfziXlkhhgyGlj6ZdDGqMFb6mUOwJrv7324u9VEhdUWIvMUlQCKGUIjUosCIsWgnND6bQ0LB05nDK0boW6Zt1RRKUofW2HMSyLQPMTsOONd/bx+jdXsXnGIOschMUlHek8bwM1LZ6e70HsSfURQ4J1Y+K+FdYLJjy9CQN1UlQBkcldvzUBAlUrxyeOCDrJNlVEAxilx2QP8y3w3Ru1klnxX7jjevpPbUTwzAfE6rYs8sMfDHHcdYYoIBspdyQtz8yMjb9jzU9ud50NrtfKmRF0ZOpHlvFPLN0XUQQBpixZ0NOVZWawTfuKF3qrn8VeRZp5Ejny8dptsR3DGwlRigkfcPVIwG4cWQw7Czq/8N8z1MYskxxOQhVd5aN0ahHJFNtAYN6rBog0PfV/lTp60cWAlsCLBRuD+41m55S/lDX0zWVmr4dHDjQ7TkTbpCzg8kkGWcqvMjFm4Qd79gNaLy+Z+gnxRBl9RbauzjcdlqCQrbdtgE8++qM+A46Sj4XqYsyhlMkUd7oyocoeoCJF4XheQf76mYnyvV8RLKziMk5KMIxGfVwqKqqxBr/vrOWrOgf5OB6MhP8A6rL49h/Eydq1eHVF5DQDCTbVb5yKrsciUjt+K1fMNc+TyqxQ+Gi/Ecsj2hxEN2B/jMSOOfq1odUHgzFszMaxQ6Kj8jpKR/uZNaCtM+/6hC0tLS1kDQ07TToG6xvl/wAPXJiyFYgqMrNQK8asNzTWJNr+6mx+b1s9Z/yQ26CU/wDvMz/bIcca64WzG3+krB+KYsMM6p0wYAYsad4/SiZDyArIISxRBwqkc2G/y86IO0fiESsStxZKxAEgi5YVCFnZuDQoAAV2GtJ5i8GjzYHx5SwRiLK8G1NjuPvrBeI5mSuRCjRQTzDGMLQySbV3LOoWRVUNfUpTtoUFPPGvRjl64nZcYHlebGR5Wyo4Zwzp1+nvQ47NahkLCpN5Z7v6m99aWHwyCOONNu4YzKylgSVcD+YT9/UST+TrF5HmHPYbGhx0QKxMnXll3CN9m4Kqhn3vSqt2xB764ZeC8+xMmZ8mWwTCG6UCsKdsU7SQ4sDezWFUDiyNS4ZXyptfTec0kkMOIY3baZHmclIMeO63Of8AENhjSkA1yR31nhjoXmmYvMxaNg8gBd2evh4I1ql6km2Tb7KEB78Wk9OojWp9727j0JlSoBtiXk1ixCtx7Uu0WSdRix9J6mxKkkEtUdoBGRnt3AJBZIh+x7AAaxknYcpJ5Adx2tKWkdHZ6j+IiAWfLdu4giWkUcfQ3ILDTcHDVF2IVCKDkSSSC7bcS2dkKf1dxFGftuPYU5onNrGtMxiRIzTbWKh4ccgjmKJKmkHdmev3LMWKkbXVXeVWlodeaMASZcw94YSPSONx2qK2gmobk49LJtjO4wTO5eQdPGieNgqzkizK4ZpDXqZjRNAa1XkuY7slT2+IJB21dY+OO99x78e+svNBvjlBAGyJy3X5igaRCxyZ+2/KksUn6Bt5HvpvJ9mTJ+tR1Y2q/SS2JATYP6iTfGscnjVjTvrDecLXMgYkKrY+QlmUw2d0TbQxtd1AkBhtNEHuNbl9Yzze8hycZY7spOBt2ktcRJQq4CuPT9IYE/j348Xkt7KIIBujClQ1u8JRAxXuZWxrMUw9y8RU66RtujFMk0cZFkXKkRuyTRE+KwN8guB30xUXaVWgkdMQDJ04msU7wH52G3+ZCy82eNc5ZKcNJvJYM0WQkiCX1svCOAUyIyQbHB72hOvSjnkJMd5xemZNoL47SeueFwFLJMpCyrZG2Tbu9ie41D8MyRI7/BhIpogOnFKenKjkjqRqg4Yl++2lcHkKfVqZ4jCJVEiypCeoHjy8YfJaXaVuSO/ky8hSpIDV3P066byzFZwnVjtJJdrGq2kdSNa3x2VKzR0UJ5UerV30QMYvII5Ix0pCHjkw3Cz47RtTTRRg0RICu7pXfer7l0fhibOnE0kSyNcYgyJFKbWBcYxYhZUtTuhYK623fjRy16ldbZYCyrO9l0EYpGkKenJh7gTjlAwsA8iSY95KEBmkXeYztkmI4tumR081OxDqQ4HF2DqUcx4aruRtEsgsNFJK8n46hxMhlZCw43I547XpYfgULb1ECObt0YJkFfvuimCThbHYMfwdPVQ9RMlED0qR1FoGgPhMgb1UH2jc/jUgFX2jsYiDamSWNKH60asjFN+6kgfkazuqt/IcC9FGQqCYIlZVUKV2FlCkEkrVHggEbubPOtTJdcVftYsf3Gsz/wAPwpx43HBeMnuG31LJbh63MLPcn3HAOtOx15eTyrUZ7y0ScjOXeSUnhXcw9RAgjJ9hxyQD+NaXWa8tThsnNbcCHlg2Hi2/hI2/7Xx+DrS3pyd0haWjoayBoHRvQOigNZ7yNfw8hJu8zMr9viZO+tANUHkVax5B/wC8zPav/Mya6Y+N/SL19ee+JZDPmO7oIqwysjLJGqlTO4UtP9UKtR7Asew7WfQpO331594i3/zKViirIMfHpggeRXZ5dwgTaOq57dQ8LVngVrfF8lQ3EnVQKOAbbaCkrybBHBHFH/grs6gXcbUb3NcakhwopTvXadwiBUTIn1Y2Mb9EC8lpDQZjye9c1XcFVaPUR+S/o6d7pm6h5MX/AFJu8hpVoch3VBVmBBGxHYyLQaNSQs0saniD/pY4+o8nvrvWUfJyUSFZJlIWdFjhxlUh5ozymNFGPUmOt25rc/PAFAycuwSZGVZHVZSJAF9EXbJmFnpY8X6Ie5ZeTZOhjR9JpZi7CUgfE5JXfIo5EeFjjkCdrBIW6LVXbTGCgH09EKVZ43YyssjBSsmW1nr5HYJALo0TfsDZRywG4lyi7QScmOFnDCm42z5DD7ggEHgJoMQP+mKALFvVGoibaAQO8GP2Uf4kpPajoCRyR016bh/plYB1ZwDO0rrfz+mTZHEaE82wASbVoKyqgVXSR6CBUJ25bKW/ljbthivkgsdUSJ4Plsu1EWOJ5KyCelAJFY/EZI46mTJyQvG279+bjyfGxfIkAX+ZCLYvYrEg/wDy4P476oo5GEby9EhkiadYpmJ6IKn+My9oJkmavStWAvce2l8jxFTkAVsDwkf1MxxMfk8dv/2dc8/Gq0r9+/IF1+Dx/wB9Yfz3KvWxBJW0Tuqnp9Rdz47hVZCRdGjakHkVR1umGsR5qhUZMG09Ni0js5iDq6tBKsnAFyEKBamuKo3rjxeS3srZ5iBudt6xX6hIweGgD6ciurB+UlUqbrdWmy3bx9zIOUaIfNWt5aTHDbMkEc9WEg33U8jTCFJjMbQxlkPSfe5x5tvAMGQPXjN7FGsWao6inKEa9PKVcdQUppUBgkY8+uG6jN18yIg+oEqO2vTIy6xRoiKYwkYtowIzULkMLjjmPZixb5Mq1dihVlfFKGELDZ06dYnBhWMk+lomNnFlsjsWjbcO27UtoHDSFlYyBLKoytP0dvDxyMNubFfcOoZb9yBfHaGiVT03hkA6ZsriSseNsZsthT3a0CVJHYXQAGJVZ/0utMx2mPaW4DSxrZgZvV86PdG1nctHSkaMKEbaqlgwpQ6s1Ft4hFJJ7nqQMrfdbsaiYsBgiCK8jpC3y1lO3IxeoQoQSD+XtskMbjdeLW9WUxIV6AI/xmMXymocDMxO6MeKmTg8N240oYg3KrK6yQ3ZIJy8YHa3MgNTY5tidx3gcakJY6bs4UKQYmkltR6ePh88X6e/olXnseNRoY9tEKqRgqsRDkRgELxjZyj0L3AjkFc0KrUvHXa9X62B3gsuLlP6KLbT8nLHYX/ezrKrXyE6iEXIpZohKy0ga2aRml9Leqw6+raAePvQ0zSB1O0k8d14v39LdtZvySd2PBXZIkjuk3qNqkI4AoWp9uOT9xrVHj7Cv9K15uTyqxn/AAf5eVmDazXLAq8gn/lks2as+nnueNaTWW8owhcjNBNscj0kEkNH0ISoF39IKjvrVacncgaOlpawGnQvR0K0U3VB5He4JeQf4vLPB9jkyUf9j/pq8kbvR5Avtu/29+x1SeQ6+EoCgMjKAHIoDJkoV7ftrpj439IvX15/4wbzsvfz/CwKsXpUzRhpS++X/DhDfWft/od/Jrzh4o4srIWONC+zFIRqPz2aZ23QqfnSbjYFhR3sAa3w/JT8g+jc7LbqslyKQrqvCzzJY2YsZvZF3c/k6dkSbT6iwLFZQCtzsx9IypI/aRjSRRexo/p4bGjKWZpI9ysHmyH9ccBX7f8AqMkdgBSx2KH9SWcrIFRZEdjaBhvmDsvzJ5mPpGQU4VWNRrbHuF13ZEsV2AWZFPTXpqHMDMGJhgviTJIJLytwt2eODyU9L0geuKk6i+tYHkPK4556+U9lS7cg8mhweuOhWMEBgrM0abGLz5JkO7pY7munFwd01W1M3AAOuQk2cLVKBCr45uNHfcDh4SnvNXDTE8biTVUIqPklQShSNz1GXYWZkDIVkMbSd2jQ1JK/63cL7a7xvuchUMjb+p6xxNloRvyJCOBjQjZQB7jaORrhktIp6OIqtLL045JU2rFjRH1osbEkN01DNVXZLn6gNGOGNYUUEyxsojiDBjJ4iwsqvfjHBLUl0fUxNXekFxujlZXDRkSfxMydQzTFKdoIxzM5sqCOEVQBu9tZ5TWpsrgj1wkj2AOJBtH5qjrJZSXvJBZhDLEvTYKqRRoxeON69MKnh5QLdqUAAa1HlSZRkZKkrueRGvdRr4bGC+muxs+/41z5PGrGpfWG80veTjKoXcrSSybpCjgpjPsTegOxiu5gbI4PFa2870LonkCgLPJq/wBtYDzTKsmTDsdJB1gdqpKzoywTA7tjA9xYZeR3ogc8uLutQXyFk3hXJ3pvmBQNKUUfVk46nZlRmiOpHTfvR1HjiicWgV0ZhC0BYdJivG3HlJ9Nc/JkAPsCANRPMnjKY0aSywGfqsqrL123RdM9kyEX10LHIR/6g2rXMS3LbRIpjGyQbFyjERuYSY5X5yKwu69zxfq16ezKsMToBNjRFo4X2NiFgk0G4hSwZAWDhT3oAg/rrVhBKshmliaOVfUkxdVcWVCuuXCncUqjrx+1bl4J0poysRnAMkUfUQSwd+l2dSrW0J7/AC23Ia/RwRyXHgmHxKuUkVQRnYoZHWmr+Kx7JKWoBYFlNE+nTY6wBt8QEgFRhYlYgOwb61xcj+XNHyPlNfajtIFGF9u1wg2Qv0928wnHZhVBmtsYkV8tt0bbhTC9cTntFGPiulU5IGUlS+HZe5jxLGOYZK43gdxZvtrvjbUK7Td+mupeRTJfUx8o+nJiPp+UwNcj226lHbGBDMoVt7AfSEE0i0DcuOx6OT+Xjazt1IgQujLFsKBipMMazQq18iTBlIeFgeKRu/tqEsa9MhioijcESdMNjB9v0z45YNjuCzDcpVb54utS4gQ8TTRqHKj1SSEMoagvSzUG5LP6JODdBjrKr/yLkA48ScFlx4bITZtWiFVh7E0x2+wOtJrNeSiogjIFOYyKZyS1TShQW+lmCr3A9j7avc3KWJSzuFF0GYEgE3Qoe2vNyT8qsUXlSdXyM4x8J8UFraVO9MeJWFEekAqf34r86gEc89u/41jvJMsrT5nV2bxkndsBKMvw8O1ka+ARtPNnWy05JrIhaOho6wG6GiNA6KYzVzzx9hZ/01nPJMO7HViWpcjLIAZgCTkSCyAaZa9iNaGZWIIU7WIoNV7T96sXX2vVL5FcnE9VEifJUkCh6ciQcD2H410njUXcmvO4wvxWUQHgVlxoumELZU4uZtsTB7QOACSeQP6e+vRX15zlszZuZtXamzGiaVwdx4e4wynewIo7V5bta99b4vkpjyO0sKxKCSCsMUdLj46Rd+mTYLgtTT0QvCqCdLHiiBWPmQSBiqqp351EdQC+IsUHbbEkyVZJH1PkjBVwSqooCzl32oEAofElTSqBe3FQ836iL13VmZtsKSB3jV5JHYRzSxi6ViL+Fx+/b1HnavG7XdlHbvKzuAWJhnni3OELD/ksBasu3u3saodgvDMlCSLGOnDI6iAQqodsbHYUsKL9L5Eln9uLsLbdvjaVTHdrccMgUKits4gwIySpYrdzMSFBNk0QORxxGGRpCCl/EyIzOY2kKscSBq3PPITGC/1fTVcAIHrhqB02i3JaRMsRJ3d2OEjmuo7MAZX7UCDQAA5sw6wmkBd33wjpDbGyRhm+GjevTjJyZJf1EkdhWmfEp1HjbaDDDTY8bbUgiriAsLCE2TJJ9iEXdqSy8uWosqKxVvloiVwZgf5OMvG2H6nIs9+AQLdB1TdU8Tu7qgWSZBGRUYahj4qCgCeWs0LO43nk+JOvkOABI0gB9rT4bGYCr7AseK99UeXBaTDY8lQl5eqdpkJDMs2Sf8NALZIR+5AHbReTgTLlcMF67UTwHJhxxyPuAO/5P76xn41Wlm7d6/P/AH76wHnKNFycV5XtuuemJJCIkQxSDhkG5CSAd3NEjkga9BkGsZ5zsz4YDEXPQBdokDLHIQTIAdpPAHHJFc3WuXFfyW9mb8Sy4IiuTkCNljdmdJF3zAyxNFG1A7MpLI+aKahR7HXTDXqY8UhiixjOUlhjMdISK2fxdlkk27SvAqqojXDzD4UciCXGZjC6ukkhKrtQbuJJoh9Kn/rRcNXqAo66+X/Czj46Y+9ZJFWUuIxvYxs+6xjudmXDzYZSGA4HOvT01/LPykJDIcvq/PWcAxyqZEiyJo9lxvDCPlzbOCWY2fVwKA00rGX37xG0TOeqiPEiM4thlQj1YzbT/MB2E0SPbUozUhLdNscdwweXDDL+a6uC4I7Hco/vrkljpiqah8P6x1VWvUmPlkbMpCLqN9poV7azsQ28T6DlM1UxmmBCZSqJsHJHBBmQgAMdosjbdX9tSB4cID8lo8USLyh+f4blEt6QLrpE2e9GzXqrT4XQb4+BHy0qGHdHuJH/ADWHw0LcqepGdvuQNcZYZYzugeNN1IYJFSTHyhdhoZRSyPsDrtYK/aya5oj5EwjlV8pZcB4/QkqytPhyq3BieQLuQWWpWsCvcCtWWKyxg0wSNzyF2NAST9RUgQzKT3I6Tcci9c4CqrJtESWAkkExd8XaCQqrKRuxj2HTkFWKH31OxUZXVUPza2qjFI8vpi9qksenmpXHNEf1XqWi08gIOhFt2lRERwmyvnSFSqGyEKk1Rqu160sq87hwQCLAG4ivp5/NH+2s95EiqCM+5jIYbq2ss0orpCwv7gntXtrSnXl5L+VajJ+VoI4p85RtpshJCU4MbvAgYMBwr3ZNcDd7a14Osn5ahEWVmhmYF542IL7yWkhAFsB9lsD2/trWKK//ALzq8vkkO0tDR1hTdA6OgdRTHFg81x3FWPzzqh8hteL2FGbIPHIs5El8+/70NXz9ieTXNDua5oaz/kGTfih64M2SVPuVbJkIP7EVrc8ajQSa87yYyc7NeQE7TAFDMsKhOkaL5F/LiNkUBvbkdteivrBeJsBn5FLGXIxQjupmZXEch+Vjj63qvUaA9zrpxfKVzC8xm6G7bE4hsihezAxqND7zPZ4+3YHG61xBAAr75UaViqNtotnzg3K5FDoqaqgTR05+HYFm6rja4Eo+Icn6RkZI9OKl3UUdm7q+2mzvDHtjm2SUoMeIjCLHQi/VKsnqaj3dx3qlJ11DusGAdGcxOBH8UFAlkUjjHwYQPShrlh9vf6hAy2loCDpwvHvWFWPoxl7TSj2kkA3lpm9IPpFmyWyStJJKQShFdbKkSRIYkkUA4+KrEMbCLdUXJFV7MgxtqiOGoMWKnymljLTmlLKzm6DklNsBsjgkdlOtaQ+Iqqsq7xHAYrkcDc7qFZHIP1SsT8uKjtLb25IGpZcoSNqR7Lm2O9x41kbcrLr+bkE2Qt3YUD7jhsKuCAYXjWkSuoMVZLpq/wAXOls//bf2ssIuwENWWcxIhEh6vFyA0RPk2eZT6Iv81cgPEUuGYEbVVHdhI5ADSC1kyaPzclyF2xdkG2/Ya13lMXJl8kFclgyWCPXDjsDfcUOK7cnWS8QRUglp4QVWWPewZoxMyFZIcYEgyTt6g8x7E9u4Gw8oJXxfH/nGHJs/yIOCfxrnyeKzuv21lfO8KlccMCR8Wt0nVP8ALk/wyCG/b7a1bayfnuFjFHtv/msXkS9Ngeso9Bqge3J+51x4vKLeyjkFJG7Mske4LHJZCBmO2oci9+LJZrpyblv02L1yaKm2DedjFiNhWWFgGO6aBCCl0amhPPupGu7yne4k9Eu1xIxiHzEv0jNxQSGWhXWQke/p7a5Rx2YyBR21FH1Raq1Fv/h+X9Lr/wDRcc9uBWvShmHmSK3WkYLIyKq5cTBknA56ckRO2Wu3BWT/ACjXYLHVsyY4lJBkFT+HTsL9MiMB05CSQb2tagWe2uxqRpFYOWqpWhQCRloAfF4LD1UON63Y7VqEcKRN8uLKq7zUrRq2VhTUAo60TEvA4AANbgB37cOlRJdGUqslKVIEZeRgEJPAxszvGSpHy5RzdWRodEgurjY5FzVAvrBFXl4oJWVOB86M3+1HUDHzViCl1+HikZmUxqcnwycMvSIkVbMJN1tDVYB57alvMg2C402Go4pJG6aPe0/D5AqTGNbvS4/ABGllUWYKFkcBEACRy9QPCATtIhzFto1b/pyqV5A410SJwVhpHQgyDHkTvW0qYowSBQ/xIWI5vZp0aNHJR6kcpuQelC5+9xD5eWKu3j2yVXGnxopjBUrHHvsmMNNhb6vcUsS4b3zYrafvqC+8jxKMXGIJDHHBKGzQLk8ki7BJHPJ99aFtUHkhCcLHbcGuMUbLAkO/q3k26kHi/wB9X515eTyqxjPKqumbmoyrJawyxsCqsy+pCrCqVlNrXBCqo1uBrNO4/wDiiAEerDk3FSL3RzxUr/2kP+utKNXku7L/AAFpaWjrAZoHR0DornIePfmh6e/Jqxqk8it/Bp3oPMAT7gTPR/uNXy99UXkc3hRH79Qj9jIxGuk8L+k+V42sFn0udmFT9YxEaGK0nlO1ydrKC2yiCaAv7itb1tef5+4ZmZuZFDfCoxNxKVKPtUsCZJPf5aVuPuNb4vlKbNIOmyhYoIuI5FioKSCaWaYCi4JI6cQZ7r1C+OcOCAzCNFVlX1MEWFo1ItmLURiggAliXlI/pq9Sgu0qAGV1S0HpGUIv8q/y8KHjufUQPvrh0lKxDagj6lwijIpluy0ERpsqX3Mz0ouwCOddQ2Jt/REas24kxlPS20g2cZG/kxckHIb1GzVkjUfIy0QKZJIljBKRFKVOsW5XFD/zJOfVkvwDyB31KkJ2uQpp32MC25ppDwVyJV5lbuBBHwKosATUdYQG6ksnVlLBI2KAw4wUnbHBEpKy5A/pXgGr+nmwRsjBZiaZowIXZY6KwRK49c036itK3qYh5SSKVbuZDNuNRiRnmW6YdHIyFFAA0LxMNbv7nmgSfU0Rj1EhVVH9cjnrbJ+EVm4/iswgKAg9KcDk6ZlbmWVVYY8Syr8TK/zJZrCmp3BG6U3tEC3wQDQO3VQ7JZVx2CsArQOiSLGblW66GLF/hYw9O6Q9wb/Otd5Tr+INjc2VO1X3C9NCa+wK1f41kvEf5c5tV+XUm56dTRKCZ1+qU+nbjrSr762PlZ/TOOTWVPz7G2B/151z5PFYu21lv+IAvFVSCwbJxVIARiR8QnAD8EnWimy0UAs6qCdoLMFs3VC+51l/PGUjxRopWRvjMdCgUS+tXBKMhIW6s0xHbXLjn5Rb2U0zGipKusTcq+8CLk0arrYbdqYbk/YaHTsHsVmb9TRss33UsB0MntxfTkoVfvp/QBBZWrptQeMNJHCwoFTH/PxD96LKO/I41yilbgybC8lAvCFYTjuC0fEWYNgFkbXHsuvQjueT022t0+yssjPHx7KD18YduVMin8DTQyO3UVj1d23dGBl2Lqt8JjnFUPqHFe+hIo4juE1ysLqYyGu12QZBDR2R3jl/tooGkIEkeyVRueBm+KeI8+oxuEl/SaeJz/fUESTGdizxTshoozRH4qBrFXkxUsoYUR6w1XydCOQjpdZdhZCEkiVnxZGoh4kZWLoKAPHpPIKcakyycq7jd8zZHKsh6iMP0plEBkIrmKcc9tx12mo9XdSEkNKTHtjexQOZj9429utGa7NdCtXYjwLQZIwrq9uuOQrI1U1xRqQHuiepEVZSeU07w/JR3M0TzJIahZHcpIrx87YpmGyc0fol5IrkVWuhxyW2ba3qrGNjHI77eepERxlhaHIKSDvZ7aUal9gey0gOPTMQ0pVT8tZXFMwAJ6U67gRw3uYi+8iZDtiw7lYjZzI6hGslmojsaurXj9taF3uxZFEc1396F99YDyz4s0KwnaBHInRa7Do+Iq423aBRZpCg3A7QL41E8Y8xZaQRM7Q08fpLxnaJWLRMs7b6XZyQwFMx2+ni+WXFcsui7WmNls+csiRv0ymT3VoyxWXG3EuTZUbTxQvbXvrfJ25/2Ff7a8gaaSPKZtruzeHMCryJckk6R0yKoClrUK3Y/MTk2Br0byvN8sQ7CpxwkDeouAUjX09QgdQgEAmuDY1eXDUlJV1o6WlrzqZprHTtQ/FJZEikaJOpIEYxoSBucD0iz+dWRXYv7Crq6vn8H9r1Qf8AD5wPDsRSRuEEdj8tdD9+Dqiys4SyiaJmHxEGMjFdysrwZqLLEwu0PzqIPI1A8O8Xlx8YmMiPZHUUEq7kWLFkcSOTYCGQnarH+gcc8eicV9OmdvTjrz7IyXPimWF2h1hx406aB8h1YyNUe87Y+/qciuBxqywvHZw7+tMlWyMWGGl6NLMnUkY0W3FUINfjVHFmdbJypSaUw48cw/lwb1lmjKuwt5Aa4Rfq7XWrhhcd7LXcIgj2jpsu/mt0uOswqhwN2dkcHjhRtAoVycmYqzu/UZ2aOIrutxf0pPMn8sEkH4eEXzze7jpGjGR3LkGOLYVBEMcCd/Ww3DGG3b8tCZCKsjin48bblWBbfb6WWPpEIQeIVN/DRk95Wt3o0DwRoRp8Y7iXCKY49hWxFHBFy1SFT8mOj/LUl5PcgcAlgL/EYBJPQfpsaBdu2FjX2Qetu/79mjApF2uVclWQehJBy7Y6PfVkA+rIkalJ+9rrm1kIAPSz7lVQXEkgILSANzkyDj5r7Y19Jo1psRwCSojUNIqERsAIvl82MZP/AC0Fg7p29RHa+Dox5NmMRVIVBIaFQkEMZHqaDd24u8h/zts8a6SgtZ3FlMnzQi9XqSkbUi3GviJxX4jQdwa02aIRIysAFEo3KPVDHI/CiZiR8XkMdtJwqllvgWaIeQ3y3H0qkbGMK21alsUN4va5sbz8yUk1tXWu8Cm6YyyRRXKn9IBaqSNgOPauasd9ZPxDMj+bEJFkm6ZZkj/iJeo/eNVX6pSqjfJ2RaVRrt4oWMeS6wS9SaXJ6N3FMwfHhVqVqGzYshJPI2D30ym+gZDH8WWyJlErTpvSJ4+sY8XuiCAkF1IAYyRHcCxBBq9RhB/CuSVkCTpGvpFdKHLidQIpTvYqZJV57gcnRTxLEmx/4aa422CJFK9eGY0iKYGrcd5FOhB55ur1eZXl+Y+Hyxtc8zwFXYtteSVpQ0ooqByLAa+yrq267/aIRxQkjBY1jdH3sI0ZWG7guU/nQE19cZkTua76HXv6iNspsN8kxTHkMsiEiOYg871KScAECuZMflrMlJTfFjxAkIGU5E0fpFFWBVY3BNgr/e65tofKrM8plnnIkQI9NCqzAAgs6Kn1dvVd8AaxcsZ3qquOVypW320WC7ushj4NtjTqGaMH+hyQK51BPieMQFEuOKVZFi6+6GQBqDY0n8zGlDV6aI9qN3rWYHk7DjCDoI/TBVOpul2LfAXqE1wBdat4fD4k+iKNPyiKp54PIF6x7uJpgcXLlmt4oMl2ki9MrQqh7V8PmK5VMgDsHUdiR7WZ8fgGXIBSQ4iqh6YZmyXx5TxugK7OmlX6CSD9hrbhBZNCz3Puf306tYvN9RdMKvkVna5Z3/wyyxqIYSQwZ5ERGuOViB6lI4rnkjUbM8LVJZIsdMaWcI8siTPJ12eQkxPHOxLbgqL+k9q3a9DrUHxLwqKcASoG2m1PZkYdmRhyp/IOrjzXfU08qxc95MJTCxMyM4YSBWkSafOhNSAbRZp2AHsfxqz+HKNUU0axyI0cePNHueUMdmTkRlmXaWlP03TVfF6vMvyWxclJA0Ukqyzwz7pTI0alI2EzWynbt4o8qBeq/wAR8MzseTfB08owrGUieMxyMEieG1cMVBp+RS3sH5139eN7VlTYXiAmmx5mVUyMWFcOIS8I+Ux2vLvHpBiRHYpZPNXwDrdeS8PYpIeRlG5RvZiZCW3NM8ZA6blzJwPv78ar/BfKSvGkeZApREbbGZBKplkYtLKw2gK5JNUOAavWxxYdiKgJIUUCauh27DXLl5JekJHbS0tLXnac9c5NdNQvFIHeMrFIYn4KvtDAEG6ZT3U+44P5GrFYDzOuLLkY+VFJtLrMBNGm5Q8a9RZmPbcjQ1tblt340zGlkj3M+2IoYBUknTgYIiscR73WDuMgk7kubHFGvmQ08MjFJGqWdWYrN0o5F6k1i9zoh+scSKeaKakyyoFMeRIRE2P1chmZezShTG3a5DEkUYr7k692tTTDkufHjw7n2wbJZ0jX+a8RyW/nvtFKFhpUF01ijVa0PgnlpnkaRJjBEIYosdcd43EewSIwfcpHWXd9Q4BYj21P8reCuQJ5nSTr1Iyqu1EVFCwQoOQyKt9/fnWtA1y5OXXSLIzKeUz04o2yptsTBlCrCtuvZ39B3Nfqs+/Oux8qx7HTrZGyQs0o6xuRmqyz1v7ADgjjjtrQaVa4+5l9rpm//B2OVZW6jB0SNx1ZArRpe1K3cKLPpHHJ0/8A8LQA7gZg20JuGRNu2A2Evde0fbtq/OmNqe5l9rpnk8nYQ2fIU7N5XczNRc2zcn6j9++pEHlbDWqxYeCSPlggE9yAeL1b1ojU9eX2aRV8OjWIxBFCMCpVQEBB7/TWsX54x2jkaQmoXijTlWMaXkKcott7FotvJ9lbW/0Nawz9N2ljyvwrwyF8s5UceKEjhainrTZM6qhc8BZFh3igeO5769AxvG8beIVkWwQi9zHu22EEn0ltvtd64+a5UhxJpWRD043K7lFBm4B7cDcRZ1hIRH0I8WVjbOVIhBVpJlBkGQikMCxIDbqjv9u/bXuzdTs9Z0dVvlzNabFgkfh3hjdx7gsoNke186steWzV00bWjpaOoFpaWhoDoVo6WgFaVaOjoAorTtDR0QtHQ0r1Rz01hpw0DqKpvMfl6LNiMctg9lkTiRAfqCt7AiwR2N6o/CPIUK5YyHiSokVEV7kZ5F/xy5Pq4oURwQfatbUDThrpjyZSalSw8aOgNHWQDoHTjpuoGnTDpzaYdRoNQ/GPE1xoXmeyEF7V+p2PCoo92JIAH51LJ1lfMeUZMiCFOemGyCofpuzqTHEse4FWa97ANQOwfe9bwx3UqTh+NZAUzSJFPAaIOGxkeHj1K6n+ZXclaP8Al1oIJldVdCGVgGVgbBBFgjWDzM8LvcxxzTUqgxyPh5zFm2pHJHt9R3HuDR71xrY+BYbQ40MTm2SJFY3dsF559+ffW88ZJtIp/wDiFmxxYZ6sgjWSaBCxo0OsjNwe42q3Gs54llh4TEJ1UygfLEzI4ilsuwjUuo2JvalcDjsO2p3miV5cpowAwRseDsDsTIBaVyCDZICqKHYEWLJ03/h54RAzSZS4qRCXqiMjkNEMhirlCBsuloC+Eu+ddsZMMN1PltvCkQRJ0wwUqCN9h6IsAg8jj29tSzoaOvHbtoho6GloDoaOhqA6Who6BaF6OkBoCDo6aBp2qhaGlobtA3Q07QrRSGnDTRp2qHDSGkNLRCOho6WimHTCNdDphGoImdkLGjyOdqopd2PYIo3Mf9AdeS4mfmSyTZKdOZcgES4kytGNiFBjxxsOep8wc8UWX769Q8wYYliKMrshsSLGaZoyrK61+oEEihzzxzrJeFeWWmeaGaWWSFZYp+qyPFJL6QEx7IrYmwElaJJ7D39PDcccbalXvk/EkdEysj1O6fKBbqHHhYL8pW2jcWIJZ+59I5q9aULQoaUcYUUBQ9h7D8D7DTq1xyy9V2qr8S8Bx52V5okdlFAkc0LoEjkgWePydT8eBUVURQqqAqqopVA7AD2GupGlrNtvQDRGgNEagWlp2gRoBpaOlWoANHSrR1QL0tLR1AL0gdI6GgJ0K0dLQLQ0tLWga0RpaWqDpaWloFpaWloBpp0NLUDDp66GlorppaWlqoWgdLS1KBo6WlqKI0TpaWqhp0r0tLUUdK9LS0A07S0tEI6aRpaWgWhelpaiv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233488"/>
            <a:ext cx="27813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85786" y="2000240"/>
            <a:ext cx="76026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Projekt </a:t>
            </a:r>
            <a:r>
              <a:rPr lang="cs-CZ" b="1" u="sng" dirty="0" smtClean="0">
                <a:solidFill>
                  <a:srgbClr val="FF0000"/>
                </a:solidFill>
              </a:rPr>
              <a:t>„Zmizelí sousedé“ </a:t>
            </a:r>
            <a:r>
              <a:rPr lang="cs-CZ" b="1" dirty="0" smtClean="0"/>
              <a:t>vybízí mladé lidi (ve věku 12-18 let) k pátrání po sousedech, kteří z jejich nejbližšího okolí zmizeli převážně v období 2. světové války. </a:t>
            </a:r>
          </a:p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Jde o samostatný literárně - dokumentační projekt, který byl oficiálně vyhlášen pod záštitou Kanceláře prezidenta republiky v rámci Konference Fenomén holocaust Ministerstvem školství, mládeže a tělovýchovy v roce </a:t>
            </a:r>
            <a:r>
              <a:rPr lang="cs-CZ" b="1" dirty="0" smtClean="0">
                <a:solidFill>
                  <a:srgbClr val="FF0000"/>
                </a:solidFill>
              </a:rPr>
              <a:t>1999</a:t>
            </a:r>
            <a:r>
              <a:rPr lang="cs-CZ" b="1" dirty="0" smtClean="0"/>
              <a:t>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12290" name="Picture 2" descr="https://encrypted-tbn3.gstatic.com/images?q=tbn:ANd9GcTzMyYkt_YchLaHPSwZpKwrvuhSN0gOa3YvQD7FUaZcrR66WTFJ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322787"/>
            <a:ext cx="3393841" cy="253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b="1" dirty="0" smtClean="0"/>
          </a:p>
          <a:p>
            <a:pPr algn="ctr">
              <a:buNone/>
            </a:pPr>
            <a:r>
              <a:rPr lang="cs-CZ" sz="1600" b="1" dirty="0" smtClean="0"/>
              <a:t>Židovské muzeum v Praze</a:t>
            </a:r>
            <a:r>
              <a:rPr lang="cs-CZ" sz="1600" dirty="0" smtClean="0"/>
              <a:t> vzniklo roku </a:t>
            </a:r>
            <a:r>
              <a:rPr lang="cs-CZ" sz="1600" dirty="0" smtClean="0">
                <a:solidFill>
                  <a:srgbClr val="FF0000"/>
                </a:solidFill>
              </a:rPr>
              <a:t>1906</a:t>
            </a:r>
            <a:r>
              <a:rPr lang="cs-CZ" sz="1600" dirty="0" smtClean="0"/>
              <a:t>.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600" dirty="0" smtClean="0"/>
          </a:p>
          <a:p>
            <a:r>
              <a:rPr lang="cs-CZ" sz="1600" dirty="0" smtClean="0"/>
              <a:t> Jeho účelem bylo </a:t>
            </a:r>
            <a:r>
              <a:rPr lang="cs-CZ" sz="1600" b="1" dirty="0" smtClean="0"/>
              <a:t>dokumentovat historii, tradice a zvyky židovského obyvatelstva </a:t>
            </a:r>
            <a:r>
              <a:rPr lang="cs-CZ" sz="1600" dirty="0" smtClean="0"/>
              <a:t>v Čechách a na Moravě, a to </a:t>
            </a:r>
            <a:r>
              <a:rPr lang="cs-CZ" sz="1600" b="1" dirty="0" smtClean="0"/>
              <a:t>především kvůli právě probíhající asanaci pražského židovského ghetta</a:t>
            </a:r>
            <a:r>
              <a:rPr lang="cs-CZ" sz="1600" dirty="0" smtClean="0"/>
              <a:t>, a tudíž jeho nevyhnutelnému a nenávratnému zániku.</a:t>
            </a:r>
          </a:p>
          <a:p>
            <a:r>
              <a:rPr lang="cs-CZ" sz="1600" dirty="0" smtClean="0"/>
              <a:t>Jako </a:t>
            </a:r>
            <a:r>
              <a:rPr lang="cs-CZ" sz="1600" b="1" dirty="0" smtClean="0"/>
              <a:t>pražská asanace</a:t>
            </a:r>
            <a:r>
              <a:rPr lang="cs-CZ" sz="1600" dirty="0" smtClean="0"/>
              <a:t> se označuje radikální přestavba centrálních čtvrtí Prahy na přelomu 19. a 20. století. Jednalo se o jednu z největších podobných akcí své doby v evropských městech.</a:t>
            </a:r>
          </a:p>
          <a:p>
            <a:r>
              <a:rPr lang="cs-CZ" sz="1600" dirty="0" smtClean="0"/>
              <a:t>V Praze, na území dnešního Josefova a částečně Starého Města, se nacházelo židovské ghetto, </a:t>
            </a:r>
            <a:r>
              <a:rPr lang="cs-CZ" sz="1600" b="1" dirty="0" smtClean="0"/>
              <a:t>jehož špatný stav byl hlavním podnětem velké pražské asanace</a:t>
            </a:r>
            <a:r>
              <a:rPr lang="cs-CZ" sz="1600" dirty="0" smtClean="0"/>
              <a:t>. Nevyhovovaly zejména hygienické podmínky (ohnisko nákazy, závadnost studniční pitné vody, neexistence kanalizace, přelidněnost), ale trnem v oku radním byly i úzké křivolaké středověké uličky. Josefov, nacházející se v blízkosti Staroměstského náměstí, nebyl dostatečně reprezentativní.</a:t>
            </a:r>
          </a:p>
        </p:txBody>
      </p:sp>
      <p:pic>
        <p:nvPicPr>
          <p:cNvPr id="4" name="Picture 2" descr="https://encrypted-tbn1.gstatic.com/images?q=tbn:ANd9GcRmXPaXwLOx_KX4RUx3H_zKBx2GUHg98bLElvKBLy5tXwBy5m_-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2160788" cy="1844824"/>
          </a:xfrm>
          <a:prstGeom prst="rect">
            <a:avLst/>
          </a:prstGeom>
          <a:noFill/>
        </p:spPr>
      </p:pic>
      <p:pic>
        <p:nvPicPr>
          <p:cNvPr id="11266" name="Picture 2" descr="https://encrypted-tbn1.gstatic.com/images?q=tbn:ANd9GcRYTv6x15MfSvG_ojZaF2RzpMvWvTRui3nR4fMBTAuZTAWp-3e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68165" cy="1909564"/>
          </a:xfrm>
          <a:prstGeom prst="rect">
            <a:avLst/>
          </a:prstGeom>
          <a:noFill/>
        </p:spPr>
      </p:pic>
      <p:pic>
        <p:nvPicPr>
          <p:cNvPr id="11268" name="Picture 4" descr="https://encrypted-tbn2.gstatic.com/images?q=tbn:ANd9GcTtLZMZTIFGp5ymw0gq9GR-m4QNyk97o-iAx_B0Sbf_CN-zZLc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0"/>
            <a:ext cx="2713869" cy="1800200"/>
          </a:xfrm>
          <a:prstGeom prst="rect">
            <a:avLst/>
          </a:prstGeom>
          <a:noFill/>
        </p:spPr>
      </p:pic>
      <p:sp>
        <p:nvSpPr>
          <p:cNvPr id="11270" name="AutoShape 6" descr="data:image/jpeg;base64,/9j/4AAQSkZJRgABAQAAAQABAAD/2wCEAAkGBxQTEhUTExQWFRUXGB0bGRgYGBwYHBsaHBocHBgfHxwbHyggHBolHBgYITEhJSksLi4uGB8zODMsNygtLisBCgoKDg0OGxAQGywkHyQsLCwsLCwsLCwsLCwsLCwsLCwsLCwsLCwsLCwsLCwsLCwsLCwsLCwsLCwsLCwsLCwsLP/AABEIAQMAwgMBIgACEQEDEQH/xAAbAAACAgMBAAAAAAAAAAAAAAAEBQIDAAEGB//EAEkQAAECAwUEBgYGBwcEAwAAAAECEQADIQQSMUFRBWFxgRMikaGxwQYyUtHh8BQjQmJyshVzgpLC0vEWM0NTY6KzB4OT4zTT4v/EABkBAAMBAQEAAAAAAAAAAAAAAAABAgMEBf/EACcRAQEBAAICAwABAgcAAAAAAAABEQIhAxIxQVEiE2EEMkKBobHh/9oADAMBAAIRAxEAPwDtdhej0w9FaL/RJVW5ePUBCR1FDW6njm71642mXJZMyYlNKX1NQMKqUescO2FexZUpMkyEzStPWoo1unQnIODl6wOcea+lezeittwzStBIZS1l06pUS5G7UMYvyc9mptx6XbvTKyS/t9IfuBx+8WT3wtsvpkqepQlywhKUvfUSrOmAbB8zHMbO9FZsxlIli6cFrUC4yI9Z3yaOkl+iRly5l9SVBXrMkYO5Yqdhj25Rl5ON9blK7nTmds7V6VK19ItUxNWS4BSDoGDi8cKl3G5DtFapwlnFQdJc9ZQNQ4epIeo9mC5+yhLmLShSheBCVEUq3VD3STj7i5auZJRKUOnn1DtLSErVXEXbhWkscSG3ho82eDnb13/dE8PO/wDqhFimTgJLBmcm6XQMQSahKcXPwjpdkbJl2R+iuWmcEutYAKJYyIcVLsMeVIUS9pzbpTIlXEEuVTjUv9xBx4qbdAi7EFACdMVMAwRREscJaWTHZ4f8NeE7dPi48PH3e7/wcTtr2VEtKRNK55mqmLQglaKghj1hLf7VC4rELZ6Q2ucsTEBFnYAAv0qw2j9VPIUir9GfVuoJkSxULWRLSCMCHx5PAq9qyEDqhdoUM0vKlPpfULyhwTG/rx4/K+Xm5ckRs++u9MVMnzDmtRWX3DLlB0+zpkgdNMRI0SousjdLS6j2CFv6TtMxwk9Cg0uyBcJG+YXWeRgVNnlyySSArO7VRO81L8SIV8mdSM835HzttS0lpMlS1ZLnulO4iUg3iOKhwgS1WifODTJighqoAEqWN1xHrDeqsbTNYMlARvXVR4J/rFRsalqfrK3qpWuAFAMNIzvK35PFI6JFC69yQAO3A98Z9OUosgBI+6HPafdDawbDSousvw90N7Ls2WFXRdBAqHwHh2wrYeOes+w5kwgqok50JZ8ySY7TY2zeiFFKII9UhnMU7NkOUslSkl8AS39DrD2y2SpJcDAAEHUZVGPfxibt+D6CpkLvF8zkG4VJY8WgPadhvC8VLDA5ACmtWfTzhnapNSEgGrAVa81MCwgUyplQskO4AJo2oYVprGe8orISWfZ8w5KBxAKU1HHyxiids8JqVXRvFWzLO+OUPJ5KClnLghgwdmreNB8eEDTpAwLpRkxBIJ1SRTdnhWrxpw5bE8plLP0elQcKThmbtDhiNYGNhXjdVvavyYZrSEuy7xFXYhicT6z0oA0Rsiw7AEqzfquNyQ2bxepDp2WSAXMZDZRD5dh98ZAHI7I2yqWr61KHugATBilIahyIDes4xGBMFI2jMCgtQM0rKCXTeKghTkOwTgSMPspOcc1OmJJdN6YsF3Tg/HCHM602ieQVKTKSKgIDkadY1BqaisLn4+fK/wAb1/0j1grbu0lfRp0qYllLUhSFzFhmSrJLMaFTAAEaVrztilzD6rr3sJaK9qiOQhxZ7BLSb128s4qV1lHmYydaZcokKWEvW6Osrf1RlnXWNuHD1mW6bUqyzG680pBxTLdD7ir11DcTB2zdluCJEqgxUAwHFRoOZhNM2qo0lS/2plT+4mg5mNTLNOnJAnTVKQPsqUyB+wGSDvh3ySfA7OZ1ts6OqucZy/8ALsw6Q8DMLIB4EmBjtqbhIly7OPa/vpv7yhdTwAgW5JQKdc6AMntw7HjQnrVRAbcgfxHyaM7ztVjUyyurpJ6ypRwVMUVq5XvACLApADpQVNmqg5DHwiyzbKUaq6veTzMP9m7FS966+po5xzNIimQokTZgzu6AXRzz8YLk7G33eA+MdpY5MpKS6GKRiq6qlS7ZUzaL5slBDqkpNKKAfHeEhoj2PHLWXYgoH6yju99ecNbPshIDmtRUBxiXFDrjxzh2qxgBylNNASCA2DVvb+6N2eWZiSoJKT7JUXGj1LOx1iuyKE7LRdZncZh6gOXScw+mFY3L2ZdbqpYO5CXAcdXq0fJw0NRYFAuz5ve4hw5ygHbCFSjLuqKSp3AYsKVwcmp5wbQlJsoQpBSCklQwdlA0zYgfLZw6CiDUMMXdhvzhIqVMS3XNCFMogVGD/OUGytprNLiCccxjy3d0GwYPnOcPWbGoHni0Dy7OkirOeGPnA07bJSQVIc5PkM/DHdAFntJv3r6maiSHFa0xYnvgtEHTrAk9Y0IeocUNPIZQKrZiRqewjGu5vdrDORbCoOAgpBZySCCeAYYwQo6pc5soE97awpOujtc8mzy7xCUuzVCQ2Lcq5EZRNVnDGgSH0rQDSgEEzUqKlKCFEmgCgnqtwJrUwKtKwlSpiVJzICXGmODUiuyb+i71ckH3xqK0yAQ5Qqv+iTGQuw4cqQgVZKd9IFm7WTghJXvPUT7z2Rlv2aEEFQqRiS574F+kJHqpHE/LnujSeTU2JLM+ZQqKU6I6g7fWMbk2SUihqdAPnvictEyZQA8cIY2fZbeup6YJDd7QraeBfpTUQkJ0cXjyGA74mLFNmAFQVjio4cBlDSSkJ9RKU8nPaYZWSVMXdSHNdPPQViLYchVZPRxbOUFQcVelWaOlsGwUpa/QZZCC9obXlWaWmSQXIGjliHIq/wDWOetfpWTdCEsB9xR4ZUGcHtvwD619DIIKnIVglNSo5ADtr2mOc2z6RrJuo+rbBEplH9uYaDgkOMCYHnz1zXUs1YAkUYeyBkNdTAcuzHIMBnB3QFm2yYr7FTiVzJqiTrRSQ/KJWbak9GPSNmETVNxuLvJOdDjF9lCps1EmW5Kji91IA9ZX4QHL7o3aAqVNVJXRaVMxqFaEHeKjjD9KNjpthempLImfWDOgRNG+6OrMH4GplHaWNaJiUzEKCkmoulh5EF8Qc48jXZQoil1WTUrk2bw/9G9qrlKN9/8AUagWn/MAyWn7TYjuO4Vj0Jc265NBiSSzM3z2xz+31qmmWUSwpIPrAvngK7n5boc9Ohipwx+9QjX4wNsiQhKVKSsKClE4AXQ/z2QW70J0UCzTW9VRcOKgtvxah1iVnt32VJY5A69unbHSTEDH3mEO1ZZE1JCgApJBIJDsxYsd4YRF4yHutS5CZhISb5zAfvS5BFBi3GKP0MtKrx0wCa8TVsd0G7L6qjfSTgLwBDl31xFA3vhjOWFFiDhRQIdsaF68MqRUzAE2Uq6hV850DZUwGfY8EolqJJLVNAMm88PhFaA4N4KBGDrSdwJAq+7zjLVY1KDXikl2IAo+BYnFhxdjSH6jRkiTji7nDKj55xEWZRJfT1sT7tIUSZa0FCTfOpITVRLMSM8xug6allMVqzZiX018oNz6Iwun5BjIXBS/80c1V/NGQe/9h6vIvosyYSSWffXtMGWbZ0tNfWMGGwAO6iOTk8nglezwADexD4NmRrSognKSDKFQs4BhupDvYWzjNUSpN5I5VypwhSmym9jnpD3Y9vVJSU3Uqq+JDZdmEL2h4Y7N2akKmKDAXiMK5d8Ktu7TILSlEJTQqDBSlZhOjP1lNQ74Mn2tS0JAN1S1qwydRCa5sz8oRW+QL1PVHVSM7ow7cecZSbVlS7+KVBF6pIqo71LPWJ7IHFjUa9Mp/wAZ/pDlGzyqqm4aRv8ARmDDE5fNY1nH9ShYLM6UA5jrHHDPm79sXbcS1nmBIy7nD90FyJRQKA76RNVcuRg08NFm2/o5HQkrngJBJAUro3LMFAgrwd6tviu1JtB2atVplJ6e6oE9Gm8JbsDRLBQ0BomuMJtmbBKJyZ9mUhxRctbsUkMpLsbySHFRpmIstuy5pmqmTpvWWXKEKN0DAJyAAAAbSKxOdl4kPLQo1JSP68c4ycolAWB1klm3jXc3c8NyinCFdpWUuBQEvgPnKDdOwuFumqLGWgDdeDcOtxhh6OekRlTGBxxlrLE/gmZq+6rHAQGZ5fE9sUzJCJoulIfxhepPUJO0hNQFyyC5Yg9W6cwrQh8sccKwv2tMBmIUpro1UwxAOJZ6+ccx6LWxSFELJJADn2pbs5+8gnHQneY7y02RCgkTGLvU8PGDN6L4CGXLZgoEYMCzvlX1jWsVTrqCmt0OwUpJKXGhJpuB3w1TYkkBJwHqgGlMmPnG12dJpeoQzFIYdo+EHqehkTmFCCHpi45M4GAglM1QpdcEjfqXwz8oHnSldUIAbMpyO58iewE40ayRPSoDrEUwA7a74CVzpKSzhilRIUpf2vPSJkhxeQpwKHicHzdsMYsniWBTF8MyrDfrjEAk3QAX9rfoBux0iiTMs+yexHvjUVLM5z1B2j+WMh4HCWiWbxL40b+salvdAVl3dmERM4EuUnn8couTaQ9UqbIkAj8vnpHNlxp0yXLvHBu9u/iYdWPZa5ha7dpipwDw1MKrLb7igQK7yG8Ghn/aGcAS+/EU3Cm7CHJ+jfxeJN1ctJZ0k8qKfvML9oSgJrHAVbl74ii2qVNvkVU7jQn5MX+kVJ9DinwpEz51QITDiAboIBOQJwrD/ZFsRLl9YOSt2YEilFA6gjOOLmyVdKFXiE5pvFiRUEjAscHjodmSQtQCrwSxJu1IYe9o1mp+TqRa0lKnnXGUpnQ7vMvBVNWw3wtmbZUlTpCaFbOBgtQU3aInaLFKBI6RQDpZxW6SyjyYxk3ZcrKcbt0EKumpdQ/hMIGdjtV5cwi4UlRrdxYJFN9e6BVBCpygsAjo61Yu4w0U0UWWwBAJ6UOCrqsQ4SSHFcwl4Gs1mExZUpaR1mIUWelMKs7CDTwxvykTQno5a0rusWwcs5pQ68oidnJVLSVSZQSFIIW9VOsBlUwIJ1gX9GKK1NMlABiOvRnIoS+BDc4idmrLdeWDeUkutmIcVpR7pbWHCIfSQyz0cyXLTLBCgUpL+qoh90IL2YeHNplde6cUv2h/OBpk0TqdGlDBnSSbx1ZqcK51MXLhU12TLdctYYOkvkGKSCO8R2KmVLlAsSUgZY3dTvD8o53ZKbqJJOSWPh74Z2SyrUpJWXl3qDRkqpqdInSweZcxSVAggJwU3vNUt5QLa7KlN1kglWTE1euHcIaCYSnq00N909rEDnAki1lghcrBw95yRmagNQxWEAsclQc4vgkFWrKfrMGwi5c4JJSbwbPFPLKraiLOiQAyVqqWa+FNkMAGx5VEGCw4vLSsYi9U4ZuIMGqGmXAUqYnCuvHDtgT6ZMSaljiALqsCRgBTm3jDZRUlDGWWwooP44YRSq4VBZlqcjIXgzUoC2nZDwBBaJ3+oeQ/ljIuNhBr0av3R7oyJw3FTEGhvDhjV9IukWFSgVUUACXSRx1pj3QvtNqLih4Cp7HJblE5ZfAcwC7+FYz7MSDUgMk9vhF8myk0dnyOZD5AcYHlIGDl6YDjXdWH3o7KHShmNDjhkIL+QyqRZFhaLwKQCHcXRjVnxwOEHekRSqYFJr1S55/COmtlgSoJvABXHDm3KA52zZQUCUFQAyJp2HhBZYNlcYUVfSDpFtVJVfTQsR89kdMuxyB/gHdRQ84pVZZJFbPQaKV7oe4CK2WtU1V5Rcs3n5wRYtpzJZBSRRN0PWjk+JMMp1jkJFZS0vooDxik2WznATuIUPfD6ABFuXeBJeih+9eJ/MYGVMZT734w3NkkZGcOLnwjF7PkH/EmA/gUYR6CVtIlV5SEEXgbrUYAsOHWJiUzaaSpajLQQpQN0gEOElI44vBatjSmfp1fuf1iB2PKytA5ge6K6S5u1Tb84q1UT2u8QkygCG1jox6OOXTOlk8D5RWrYCwaTZNNQf5odDLJLISjDH+Lsh4hIQlMxb3Xw43h3PChUlaU3VFJrVnAqXoYfSrMDLS7qBIID59j4k54mJndKrVoQnr3Sb5Ls5Cn+6SzVPDfEdoSUzEBABYKHqOFA1o5akTnTVtRNPvK9wZopT1OtUECooeNQH7ovSwulbKmJN4EKZne8GLuwvFinjD1aVDNJW2HjmKQFarQkkG+mlMQd+BjZ2gqhLAEUJSR4kQbBlMEYG9zFSN+VYFCVJZSSkIZy74axSq0rKaFgDQtk2b+ES6WY1CDy3943kc4elgoykmrJrXKNwF02vR9gjIfsMcds+yrvKTcITSpDgZHHj8iGCtmXGugMpw94BI1fTCOkSj6hASCzJ+8WcaYxJAJN0pd8SAA3EHIiMrw2qnJyk2wTEmkq/oUkMRxYDLOGey+qpKkl7yfUZlDtDGu+JW6w2iYq5euSgwcGu+gz3YRfJ2alKgpVSDRSiQWGDlyFUOggnHOxphaXxvBhuiiXPdmKXL5HnWCUoLUIwocojdZTEO9SrLdzh2b2JVQtinupuKbGpB3ZGnujYmnC4l3aijz+zBACb3uD9sEGQBgABm/9YfrpaClzVOxQG3KfxbujZtDkgy1afZ8yIuQghRc0IYAdX5b3xAVcNQk5/eg+Aq6bO4rnd/miuZMSospCud3+Z4PQgtg/GsVTrO+gMTh6GmBHstwAfurGdTCvApV7u+DZMpqltIkbOFFR4DhSD0GhEXXwoc2PujHPIZtDASxhyIxjSpQAw7MYr0LSVMwErDOQRQjmKgZwxsxPRpCk0bhwgCZZwJk2pCgm9R2uswdqsdGhRZrXPRgLqA2ADmub8cIJ0d7dQ4Iu3lYNgKdobt1iS5aSag4jAdj6iONtu3FyyE9ZaiCwShJLDE1aDLFtJc0oBUQD926cNzEHKF/Un4PWuhVZkgUBD43A2e+oHONzFIIKCCSA7Xa4aMz5YxWhampUZEkhsi53HJzAvTLCmUpRUQ5AoGNDQOaGoOhi9JbZlMlRUUglWLMljRqjIBokJaFDq3WAoAd2FCKc+yMK1DAskFquKa7v6UgKa7MkkuqrE6OfHFjhC0CPoErVv24yF12aa3pofLoXbm9YyAxlktLMPZAyyDU+EOZCrwdjzjj5e1iTdMscQWp58YeWO3AgpQVG6MgOVffpE8ecF4mU/AlnarAY8Ho8UWdIWkFSCkeypqEHTL+kas0wml4KpUtgYKB3jsbzjSXUZgafaUig6yjgkGr6bucSlrNLwbVuGHxi8kAsBXhFMyctNeqBvBfuMKm3Z5QSo9uJPi8ECYHY8nb57YXyDMUskhk4C8mp340g9MrUu2lB2QQUu2k5IKTxoxywLUw7YJss2jXTifHOuMFqS6To2EUkYEON3zjBYEwHfEc6+ECzLPWjntbdByCPDzjZOEPJS0MoMwuk7sffGXbzspiCz9mUXnAntiIkBsKtjvgwaGlWUp9UgUrQe6LwC1axvPyPvjZwfPshYagSCXqQ+nY8B7Tsx6NdcEvkMOW6GiUk+6lOcCW04pUPWSqgeoHY2OsFgledbWsZK5aylUxISUqALK1BxD1g3YUlYEkTCbwUHBINCqgOrBosQZN7BbNQFakvxdRZ/hm8MJU2yhYUEroxYEqYvQhlGmEYZ1mtT8ghQDkFSswCHbjrT+kZaJShUzHSS11sDq+L84y0NeSrMF3J3F6YGkSUsEjEuQQaNjk+fB843ZKJdlmB+sGDswruo+FfGNWZBSogqBJDnIbiBBlpnXQXJ3DN3pQDDKF86cFj1mUMC6g4fBxTkcKwqYz6en2u8/yxkIOlQKFVdwJEZB7UYRyVE4Mc3diOXHwglBINCcMa45CkdEdkJGSHz6vxixOzeq/V4fJjL+nVewT0YJSFlqOGOIwhqLUvpAkJSzEksWGgd8dRwiFkQpFEs2Yyi4yfrRWrereLcbuDxfGWQrdq1Uw4M/ARUmzqUUmYWINAMMPzdsGFGWucVoWCSlxeGPkYvP1Orn3RBXVrrFNon3BeWWSMy1d2/gNI5vafpViJaAcgtWnDKo10g5cpBJrrVTwA5NM+ELLRtmSgsVilGGTfCOQ2ptQru3pl5Hsg0ybAMWIxOcc7atquopSBRVWIO8CmlO8Rly8t+lzg9Ol+kMhybxw9k41iatuSSQCop4g+QjyRW2FJBSABgSdcQM+MTG2CosUg5kPd093+4wp5Lh3jHssq0yplELQvgoE82rBJjwqXtcJX1jmX3fLmOl2N6V2lLsoTAD1UKdRbj6wjSeT9iPX8emvrGlqDcYR7N9IkTiEKAQs4BRodLpzO6Gs2eKB+wxU5SwsSvlqHfXCBJ9oCvXpdBzbHfGT7TTBycg5fdTnCtMzpCRM9Z8CXbcRlT51m08DJ2UnDpHV+EjXRUEH0dcdWcHycE91+sTlWdgAA1QSXprnuHdDNKhmwGbEGnnCnGU9q2YpKgxOGTDygWUm8lwOFGw3vq+GsZaK4BJfMYa8PmsQmqRKDkXQRk2Ob1zeLSjMkFTXgdavTfpSKbVZOj6wJONGSTUbxu7o2NqywXvY48fmsUWq3IWg3V1fHIkYwjDGdI0mciIyLRMkZ45sgM+eJjIRn30tJGPcfdFX0hJoD3xqfLDGmOYasRkrAAwYfPOHanG72QqTzg2QgCgyxOp3xCRJGOZi5NMcd0OQJccNYXbYtiJKQcZh9VmfiTp4wXbrSJaConzryjz/AG9tgJCi7qVlk3uETz550fGIbc2wS6pi3yAGDbhllv4xzNo2o4N43dwyzqYT7S22A6lF1H1dWqOQ3xy1uty5hJUaeyMB7+JjOcbV2yHtr28gOLylByyQXArvo/CAk+kV1wJaS5xJ8mp2wiKogTGs8cReVNbRt9ai4RLG5i2Da4RZK20/rIS75FvF4SRg3RXpxT7V1Nl2zLJq4c5lhpWt3CD7NamJKTdcuAnIZbmMcHMetIZ2G0qTUHliN9Im+P8AFTk9D2Vt+t1dSTirgx4PrHbbN9JLimWbyaXVVcDQ6jj7o8Yk2u9uOnu90PdmbSWhkTC6COq9W+ER6nr25FlUtV8qJSoUYsCDUOMjzrSJSbEhJyKziQCBR2o5ftjmvRG1KSgSVsxPUwPJ8xufdHT9KClnYgOxYaPTEHdwioSyfLSnAtka8wcaVgczCzMgCjEFnG8UamUVWi1yk1q6lZqpyHAYRXNlgEAqSBorXwfIvWKC76dcT1ReAxrUb2dwMK4VgCdcmhiyAC9HJNTQAniWYRVaJoUo3asDkG7Dj2aRAKUguEtVqUrQM7b+GsLQqm7OQCReLjgO4sRFUmwIX1UqXewYgVOgILdtIvtG0g4SUJUWyF7PVNc++KBtjRCK7g+TPjp4wAxleixKQemZwDhGRXL9JWAF3AN64H8MZADu1IceTEDtaKbLJdRBFEu3vgKTaFOyjXMAOGzruguz2gZquvgS4Ha0R7S08Nb+TGK02wXrn2sWOY1GsC3rxBBcDMFxEps50k54DUHWkV7FhRt+09clzdTlk+rYY0jyT0p2xXJSlEhKddX0SI7X002h0abpIoLyjm2/l4x4yu0KnWhJfFTDcKsO/tJjPhPa6q3EpqVYqLqNSfnKB1mHlr2cRS8PloXzLERn3RpOSbC8qiCjBosyiq6nrFn0Yb3wEbVKlIxJmK0QWT+8ankIuVJdFiJjCGuzri13TKQE0zUo+sBiTv0gdRQSXlAfhUpPi4hkXz5zgjzg2wGh/B40iuds+8CZRvH2CGVyyVyrujUo4D7oB8++CgdLR9WVZuAIY2O2BQCVYgj58YAWPq0nlFMskFxE5qvh6JsTaZCejJcpYpO7Ttz3R3+yrUu1JcrYJozHENoGcjStezyTZk90JIFSqgGeTDfHrvopsBSA6pjBYSWFcHY4sCxIesTDppM2XLYFZBKcbwyPqswpXzMV2qwDo6gsMw7ADOrZadph7JsqU4DmantMWrQCCDVw0X6lrkV2eSlJUV3hqEhyOxjQZFxzi1MwTZbISQ9Cogin2qu7M3bFp2Wo3gUdVzdukCoLPjTA5dkUSdlLBWbl18gXdtXUIjtSqxbNuk3iFJ1GALVccAK4UxgRNlTNm3EpKSokEgpORIYA4Uxg6ZZFtcdhmFEU4OdIywyFS1pNGBfFJLcYArPour20/uH3xuOiFuTp4RkV0XblptpJwYaeZiHSggJJJLV7eEID6W2YlwFA7xEV+lMgkEKYjdj7oyvjtOcnVy7U4FMAxOsXypilCpYA/COcs3pbZACCol9wprnFkn0vsyJahfJURR2AdqZlhhBPHReThP8AqPayqZMS9HZtwPvHdHmswx322LOmepX10tN4viS0cFbJd1ak0N1RD5FjjwOPONPHLJ2nlTmyzXlpch2iCJRWpgW1OQAxJ3QJZj1RBdpNyWEDFfWV+H7I549kPOxqu1WsEXEUl96zqrdoMojIs15N4slOF5VA+7MngIhZ5ALzF+onJ/WUcEjxO6KrROK1Oo8AMANAMhFEb7HRLExkqUo0qzD1073gBUtClG7MKS5osMMfaBI7WgzZFlUhbqZJYMCet6yati3GF9usakdahSSaiofiMIAEtiFoICnBG/sIPmIaWZXTAP8A3rUPtjQ/f0OeGkBSp6VAS5h6v2VZoJz/AA6iMs6VIWUqopJbgxxHiId+CNFD6saXvnwipMF2ydeQk0q7/iGPi/OBUiIUeejNpurBIcAg8BnHuHo/tK+m4hlXCxU9Bn8OUeEbFl9aqkoDYqUEgk4AE4nduMd/6J7el2a8kzZYBYuC4BD5CtXygy/IerJnqIdQu7g3jGxM4ne7AxzH9urKMZqcK0I4MDGD03sx/wAQc28orsj9NouXwxIAcZ5Vq+o742vaCGCiCxzaOaHpVZnJEwV74t/tLZVlzMFNxPlE/wAj6NpxKy90tTLjERLHu3QGfSaz5TB2H3RXO9IJJIuqFC+LeAibxp6YiSfl/fGQN+nJXtJ7R74yF609eEDa5P2R+6f54kjbDfYH7h/+yMRJTu7/AHxoSE7hzPvi+09LU7Z+6P8Ax/8AsiZ24GqkH9j/ANkU9EGY3W4wx2f6NGahawOqlJLvoDg4Lwr1NoBI22kF+jH7hFM63jHFbSSyyNKchRP+1hyhjbrSRXN2Og0EJpkxy8Xxn2VNLGXCA+LCC7Qm/NU5ZLkDgmg8ID2YevLH3k+IghW0DgwxhWBm0JYSlCQcOtxKs23AARCxMhJmZuEo3KNSrkMN5iG1C8z9lP5QfOMuvIH6w/kEMC9kSx0pN68Szvj6yc4WotZQtRZ0kkKTkpL1B+aQdsD+85D86IVzk9Y8T4wya2nJCFkDBxd3pUApPcRBhLplTDUlJSrighv9pHZFO2TWWf8ASl9yW8otQWs6P1hHahLd4gA+z9aWoaFKv4T4jsjU5aUJrjXidI3YWuL3pH5kmNLl3ozUlstRWsFRDg9VD04nTfnHcybEFAKF01qwjiLNKCXJh7sLak0TEhNEnEs5IqzDLAQue/RyOhVsR63R2OYXz7CAsICASXq2jPR98Ov0hNGY4M5aB0WlaSWar1uPjjmDjvjP+SukJuwjRpY508oh/Z+Z7EuD7HtG0USBLI3IJ3M16LTtKeAQSjX1TruMLeX6eQhnbDmAEmXLYb28opGyy5Bly6AHElnw+zDm02mctmuM4OBH8UGS5lpAcJlF/uK/mpD9rPssjnBslfsS+1X8sbjpb0/WV3xkL3p+rz1FvBoFN3CKLRMcZK4GDly1AA9AkjiD3RQpH+i3IR0Miw2lmCLodw93XEF3pw0hzL2sBKuqDMlqaM0CrsqRUpWNcQOVYHFmQVEMSNDxgvLIM0t2gSZdS7qJpCdQaOg20gBKQAwc+UIlppBwvQp1spCb0s5umIBMti/nA+yJ31iBv8oF6ZxDwaM2ofrTwR+RMSWsdCn9Yr8qYp2qr61XBP5ExqafqZf41+CIZD9gN0tNB/yIhTNNVcT4wy9HC83kP+REK556yuJ8YAu2say/1MvwMFSw9mYf5j/7EnygTamMv9UjwMG2L+5H6z+GChds9bpX+B/9yTBEowJsuWXmCjBCvEEecFWcRnyXBdgs95YBBLV7xD+w2dpgYH4MYTbPN1V7d35R0uzphMxD5s/P574VA4yjyduA+TGdEzNme+HCbjYgE78/nzjJUtHtAnfTy08Ii1SuQi6rF2AZmIe8AcmIxie0g5cmjOQBmceb8cYJVIAFCWbcQ+mEb+hAliW0HzyiVElnkkqFM8S1XNKxeuatJupokiufbDDohVi4GmMUKUnpAFHMvlwwhkxMgkOyvn9iMi5UuX7Shz+Eag/2Dj02clnrTN4Ps1gfEZRfZZDaHg5+ENZSKerDvIsK7VYQEFxHCIxO4x6TtYtLUWyjzJKau9DXvhS6eYD22XCBx8oGNgT0QWpRAUcAl9d8X7XS11t/lErZ/wDGl4O48FRvw/ysuXyp2fKliYllKJrikDI5vFKZUlvXX/4x/NG9npPSDgrL7pgYXmy7IsjC3y5fSKdagafYf7Iar6RXbEoEmXdUTVbdVnql86N3xHaZPSq5flERtD9FK4r8UwgI9HD9aaZD/kRCpdVF6VqeeMN/R9+kL6J/5EQrmAueMAH2+zyjcecR9WhvqyXDUONH0gizSJfRUmuL+Nwit3Bn74XbRB+r/VI8DFtlP1P/AHR+QwwZSJKAVKCzWWoepixxxyiyzy0lLuTVnbuZ4H6c3TulL8PhFNgmu4DgULchEfSjtMoOdKdkdHYk/WSzk6TWpxhAk1ZoebMmMuWccPExPKHHTyZSSqqq+HZvOcEIswNARWmGoybupA09DllHrYg+NfKCVLJa8UgB8scchuYc4wta4OlWGV0RN49KlyAfVOTb9YCM5IQQoF2DNvwbfEpKzgX0xofnUxsWJThVCCKAvj866QbpWYDAf1QQ9Tvb+vfGJS6xzdx3+MGoshybv+PjAdtUULSKM/VLuDjTd8Ishf0TcnsjIDM9fttuumMgyBxVg9JJl4JIS5pUfGOgTtO1D/CSeI//AFHm8ue5ePVvRW09LZ5ajU1HYWHc0Vz6+FSdaSbX2paujINnF0sCQ4z/ABGOSCwTiXj030hlkyJjD7Jjy2+IXC79I5JWmzIUeso0FKgQLtlF1EtKTTWmQ1wzijaYJIOTe+LtooPRSg+Xl8Y3mYzoXZ4IUS+CF/lMDXDr4QVY5ZF4v9hf5TFIlnXwgJPaST0q+O7SN2hJ6KVX29NRErek9Isv9o6RO0JPRyq5K09qA09hJN8/s/8AIiFsxJc/CG2xkkLLn2dP8xMLlIVr3CAMt4/u/wBWnziUoNJ/7o/IYlb0HqV/w0+cRSPqT+sH5VQyF2SoUPuK8IrsEy6k0cgEeY90SsOf4FDuiuXSYfvDvHweJM5+kKB3nQYd8O9hWgquPQhQHfnCdZ6w+c4abBSE3Sc1j8w+ecLnejjuZqxUYF8aBueUSshHSIBJrzd88BAlrkdcl1EHJqCrhjnlSLJCS4KasQW4VFcThGF4xptEicHo7OBecZ4c4InLADOCM9/zrCpQLihDZHgMHyiagav4eQgyHtMbLOvOAQG5vT57YImSiWDpABdgkUgDZi2JSSE0eC5pBT66Q39M4KTX0Ye2OyMgS8nNdf2fdGQetPXisjCPUv8Apyl7JX/MV4JjIyK5fav9J/tJAuHnHiyR1Tz8YyMieCKpmKN4cBFm11dSVwPgmNxkdLINYj6/4FeEQTiIyMgAi2j6xX4j4xO0DqSuCvzGNxkILNmDrH9n86YCUkaRkZDCVu+x+rHnFL/Uq/WJ/KqMjIZLtmGp/Cr8pizaCRcSc77ciPhGRkRflX0aLPWA3Hzhps1ZAHHzMZGRPM+Py78zC2WeQiqYqhOfwJ8oyMjG/DYPMWWxPyItlrJRWMjIOIqm6ElkhomVnwjIyNIzpqqzp0jIyMjm1q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7150" y="-2833688"/>
            <a:ext cx="4438650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2" name="AutoShape 8" descr="data:image/jpeg;base64,/9j/4AAQSkZJRgABAQAAAQABAAD/2wCEAAkGBxQTEhUTExQWFRUXGB0bGRgYGBwYHBsaHBocHBgfHxwbHyggHBolHBgYITEhJSksLi4uGB8zODMsNygtLisBCgoKDg0OGxAQGywkHyQsLCwsLCwsLCwsLCwsLCwsLCwsLCwsLCwsLCwsLCwsLCwsLCwsLCwsLCwsLCwsLCwsLP/AABEIAQMAwgMBIgACEQEDEQH/xAAbAAACAgMBAAAAAAAAAAAAAAAEBQIDAAEGB//EAEkQAAECAwUEBgYGBwcEAwAAAAECEQADIQQSMUFRBWFxgRMikaGxwQYyUtHh8BQjQmJyshVzgpLC0vEWM0NTY6KzB4OT4zTT4v/EABkBAAMBAQEAAAAAAAAAAAAAAAABAgMEBf/EACcRAQEBAAICAwABAgcAAAAAAAABEQIhAxIxQVEiE2EEMkKBobHh/9oADAMBAAIRAxEAPwDtdhej0w9FaL/RJVW5ePUBCR1FDW6njm71642mXJZMyYlNKX1NQMKqUescO2FexZUpMkyEzStPWoo1unQnIODl6wOcea+lezeittwzStBIZS1l06pUS5G7UMYvyc9mptx6XbvTKyS/t9IfuBx+8WT3wtsvpkqepQlywhKUvfUSrOmAbB8zHMbO9FZsxlIli6cFrUC4yI9Z3yaOkl+iRly5l9SVBXrMkYO5Yqdhj25Rl5ON9blK7nTmds7V6VK19ItUxNWS4BSDoGDi8cKl3G5DtFapwlnFQdJc9ZQNQ4epIeo9mC5+yhLmLShSheBCVEUq3VD3STj7i5auZJRKUOnn1DtLSErVXEXbhWkscSG3ho82eDnb13/dE8PO/wDqhFimTgJLBmcm6XQMQSahKcXPwjpdkbJl2R+iuWmcEutYAKJYyIcVLsMeVIUS9pzbpTIlXEEuVTjUv9xBx4qbdAi7EFACdMVMAwRREscJaWTHZ4f8NeE7dPi48PH3e7/wcTtr2VEtKRNK55mqmLQglaKghj1hLf7VC4rELZ6Q2ucsTEBFnYAAv0qw2j9VPIUir9GfVuoJkSxULWRLSCMCHx5PAq9qyEDqhdoUM0vKlPpfULyhwTG/rx4/K+Xm5ckRs++u9MVMnzDmtRWX3DLlB0+zpkgdNMRI0SousjdLS6j2CFv6TtMxwk9Cg0uyBcJG+YXWeRgVNnlyySSArO7VRO81L8SIV8mdSM835HzttS0lpMlS1ZLnulO4iUg3iOKhwgS1WifODTJighqoAEqWN1xHrDeqsbTNYMlARvXVR4J/rFRsalqfrK3qpWuAFAMNIzvK35PFI6JFC69yQAO3A98Z9OUosgBI+6HPafdDawbDSousvw90N7Ls2WFXRdBAqHwHh2wrYeOes+w5kwgqok50JZ8ySY7TY2zeiFFKII9UhnMU7NkOUslSkl8AS39DrD2y2SpJcDAAEHUZVGPfxibt+D6CpkLvF8zkG4VJY8WgPadhvC8VLDA5ACmtWfTzhnapNSEgGrAVa81MCwgUyplQskO4AJo2oYVprGe8orISWfZ8w5KBxAKU1HHyxiids8JqVXRvFWzLO+OUPJ5KClnLghgwdmreNB8eEDTpAwLpRkxBIJ1SRTdnhWrxpw5bE8plLP0elQcKThmbtDhiNYGNhXjdVvavyYZrSEuy7xFXYhicT6z0oA0Rsiw7AEqzfquNyQ2bxepDp2WSAXMZDZRD5dh98ZAHI7I2yqWr61KHugATBilIahyIDes4xGBMFI2jMCgtQM0rKCXTeKghTkOwTgSMPspOcc1OmJJdN6YsF3Tg/HCHM602ieQVKTKSKgIDkadY1BqaisLn4+fK/wAb1/0j1grbu0lfRp0qYllLUhSFzFhmSrJLMaFTAAEaVrztilzD6rr3sJaK9qiOQhxZ7BLSb128s4qV1lHmYydaZcokKWEvW6Osrf1RlnXWNuHD1mW6bUqyzG680pBxTLdD7ir11DcTB2zdluCJEqgxUAwHFRoOZhNM2qo0lS/2plT+4mg5mNTLNOnJAnTVKQPsqUyB+wGSDvh3ySfA7OZ1ts6OqucZy/8ALsw6Q8DMLIB4EmBjtqbhIly7OPa/vpv7yhdTwAgW5JQKdc6AMntw7HjQnrVRAbcgfxHyaM7ztVjUyyurpJ6ypRwVMUVq5XvACLApADpQVNmqg5DHwiyzbKUaq6veTzMP9m7FS966+po5xzNIimQokTZgzu6AXRzz8YLk7G33eA+MdpY5MpKS6GKRiq6qlS7ZUzaL5slBDqkpNKKAfHeEhoj2PHLWXYgoH6yju99ecNbPshIDmtRUBxiXFDrjxzh2qxgBylNNASCA2DVvb+6N2eWZiSoJKT7JUXGj1LOx1iuyKE7LRdZncZh6gOXScw+mFY3L2ZdbqpYO5CXAcdXq0fJw0NRYFAuz5ve4hw5ygHbCFSjLuqKSp3AYsKVwcmp5wbQlJsoQpBSCklQwdlA0zYgfLZw6CiDUMMXdhvzhIqVMS3XNCFMogVGD/OUGytprNLiCccxjy3d0GwYPnOcPWbGoHni0Dy7OkirOeGPnA07bJSQVIc5PkM/DHdAFntJv3r6maiSHFa0xYnvgtEHTrAk9Y0IeocUNPIZQKrZiRqewjGu5vdrDORbCoOAgpBZySCCeAYYwQo6pc5soE97awpOujtc8mzy7xCUuzVCQ2Lcq5EZRNVnDGgSH0rQDSgEEzUqKlKCFEmgCgnqtwJrUwKtKwlSpiVJzICXGmODUiuyb+i71ckH3xqK0yAQ5Qqv+iTGQuw4cqQgVZKd9IFm7WTghJXvPUT7z2Rlv2aEEFQqRiS574F+kJHqpHE/LnujSeTU2JLM+ZQqKU6I6g7fWMbk2SUihqdAPnvictEyZQA8cIY2fZbeup6YJDd7QraeBfpTUQkJ0cXjyGA74mLFNmAFQVjio4cBlDSSkJ9RKU8nPaYZWSVMXdSHNdPPQViLYchVZPRxbOUFQcVelWaOlsGwUpa/QZZCC9obXlWaWmSQXIGjliHIq/wDWOetfpWTdCEsB9xR4ZUGcHtvwD619DIIKnIVglNSo5ADtr2mOc2z6RrJuo+rbBEplH9uYaDgkOMCYHnz1zXUs1YAkUYeyBkNdTAcuzHIMBnB3QFm2yYr7FTiVzJqiTrRSQ/KJWbak9GPSNmETVNxuLvJOdDjF9lCps1EmW5Kji91IA9ZX4QHL7o3aAqVNVJXRaVMxqFaEHeKjjD9KNjpthempLImfWDOgRNG+6OrMH4GplHaWNaJiUzEKCkmoulh5EF8Qc48jXZQoil1WTUrk2bw/9G9qrlKN9/8AUagWn/MAyWn7TYjuO4Vj0Jc265NBiSSzM3z2xz+31qmmWUSwpIPrAvngK7n5boc9Ohipwx+9QjX4wNsiQhKVKSsKClE4AXQ/z2QW70J0UCzTW9VRcOKgtvxah1iVnt32VJY5A69unbHSTEDH3mEO1ZZE1JCgApJBIJDsxYsd4YRF4yHutS5CZhISb5zAfvS5BFBi3GKP0MtKrx0wCa8TVsd0G7L6qjfSTgLwBDl31xFA3vhjOWFFiDhRQIdsaF68MqRUzAE2Uq6hV850DZUwGfY8EolqJJLVNAMm88PhFaA4N4KBGDrSdwJAq+7zjLVY1KDXikl2IAo+BYnFhxdjSH6jRkiTji7nDKj55xEWZRJfT1sT7tIUSZa0FCTfOpITVRLMSM8xug6allMVqzZiX018oNz6Iwun5BjIXBS/80c1V/NGQe/9h6vIvosyYSSWffXtMGWbZ0tNfWMGGwAO6iOTk8nglezwADexD4NmRrSognKSDKFQs4BhupDvYWzjNUSpN5I5VypwhSmym9jnpD3Y9vVJSU3Uqq+JDZdmEL2h4Y7N2akKmKDAXiMK5d8Ktu7TILSlEJTQqDBSlZhOjP1lNQ74Mn2tS0JAN1S1qwydRCa5sz8oRW+QL1PVHVSM7ow7cecZSbVlS7+KVBF6pIqo71LPWJ7IHFjUa9Mp/wAZ/pDlGzyqqm4aRv8ARmDDE5fNY1nH9ShYLM6UA5jrHHDPm79sXbcS1nmBIy7nD90FyJRQKA76RNVcuRg08NFm2/o5HQkrngJBJAUro3LMFAgrwd6tviu1JtB2atVplJ6e6oE9Gm8JbsDRLBQ0BomuMJtmbBKJyZ9mUhxRctbsUkMpLsbySHFRpmIstuy5pmqmTpvWWXKEKN0DAJyAAAAbSKxOdl4kPLQo1JSP68c4ycolAWB1klm3jXc3c8NyinCFdpWUuBQEvgPnKDdOwuFumqLGWgDdeDcOtxhh6OekRlTGBxxlrLE/gmZq+6rHAQGZ5fE9sUzJCJoulIfxhepPUJO0hNQFyyC5Yg9W6cwrQh8sccKwv2tMBmIUpro1UwxAOJZ6+ccx6LWxSFELJJADn2pbs5+8gnHQneY7y02RCgkTGLvU8PGDN6L4CGXLZgoEYMCzvlX1jWsVTrqCmt0OwUpJKXGhJpuB3w1TYkkBJwHqgGlMmPnG12dJpeoQzFIYdo+EHqehkTmFCCHpi45M4GAglM1QpdcEjfqXwz8oHnSldUIAbMpyO58iewE40ayRPSoDrEUwA7a74CVzpKSzhilRIUpf2vPSJkhxeQpwKHicHzdsMYsniWBTF8MyrDfrjEAk3QAX9rfoBux0iiTMs+yexHvjUVLM5z1B2j+WMh4HCWiWbxL40b+salvdAVl3dmERM4EuUnn8couTaQ9UqbIkAj8vnpHNlxp0yXLvHBu9u/iYdWPZa5ha7dpipwDw1MKrLb7igQK7yG8Ghn/aGcAS+/EU3Cm7CHJ+jfxeJN1ctJZ0k8qKfvML9oSgJrHAVbl74ii2qVNvkVU7jQn5MX+kVJ9DinwpEz51QITDiAboIBOQJwrD/ZFsRLl9YOSt2YEilFA6gjOOLmyVdKFXiE5pvFiRUEjAscHjodmSQtQCrwSxJu1IYe9o1mp+TqRa0lKnnXGUpnQ7vMvBVNWw3wtmbZUlTpCaFbOBgtQU3aInaLFKBI6RQDpZxW6SyjyYxk3ZcrKcbt0EKumpdQ/hMIGdjtV5cwi4UlRrdxYJFN9e6BVBCpygsAjo61Yu4w0U0UWWwBAJ6UOCrqsQ4SSHFcwl4Gs1mExZUpaR1mIUWelMKs7CDTwxvykTQno5a0rusWwcs5pQ68oidnJVLSVSZQSFIIW9VOsBlUwIJ1gX9GKK1NMlABiOvRnIoS+BDc4idmrLdeWDeUkutmIcVpR7pbWHCIfSQyz0cyXLTLBCgUpL+qoh90IL2YeHNplde6cUv2h/OBpk0TqdGlDBnSSbx1ZqcK51MXLhU12TLdctYYOkvkGKSCO8R2KmVLlAsSUgZY3dTvD8o53ZKbqJJOSWPh74Z2SyrUpJWXl3qDRkqpqdInSweZcxSVAggJwU3vNUt5QLa7KlN1kglWTE1euHcIaCYSnq00N909rEDnAki1lghcrBw95yRmagNQxWEAsclQc4vgkFWrKfrMGwi5c4JJSbwbPFPLKraiLOiQAyVqqWa+FNkMAGx5VEGCw4vLSsYi9U4ZuIMGqGmXAUqYnCuvHDtgT6ZMSaljiALqsCRgBTm3jDZRUlDGWWwooP44YRSq4VBZlqcjIXgzUoC2nZDwBBaJ3+oeQ/ljIuNhBr0av3R7oyJw3FTEGhvDhjV9IukWFSgVUUACXSRx1pj3QvtNqLih4Cp7HJblE5ZfAcwC7+FYz7MSDUgMk9vhF8myk0dnyOZD5AcYHlIGDl6YDjXdWH3o7KHShmNDjhkIL+QyqRZFhaLwKQCHcXRjVnxwOEHekRSqYFJr1S55/COmtlgSoJvABXHDm3KA52zZQUCUFQAyJp2HhBZYNlcYUVfSDpFtVJVfTQsR89kdMuxyB/gHdRQ84pVZZJFbPQaKV7oe4CK2WtU1V5Rcs3n5wRYtpzJZBSRRN0PWjk+JMMp1jkJFZS0vooDxik2WznATuIUPfD6ABFuXeBJeih+9eJ/MYGVMZT734w3NkkZGcOLnwjF7PkH/EmA/gUYR6CVtIlV5SEEXgbrUYAsOHWJiUzaaSpajLQQpQN0gEOElI44vBatjSmfp1fuf1iB2PKytA5ge6K6S5u1Tb84q1UT2u8QkygCG1jox6OOXTOlk8D5RWrYCwaTZNNQf5odDLJLISjDH+Lsh4hIQlMxb3Xw43h3PChUlaU3VFJrVnAqXoYfSrMDLS7qBIID59j4k54mJndKrVoQnr3Sb5Ls5Cn+6SzVPDfEdoSUzEBABYKHqOFA1o5akTnTVtRNPvK9wZopT1OtUECooeNQH7ovSwulbKmJN4EKZne8GLuwvFinjD1aVDNJW2HjmKQFarQkkG+mlMQd+BjZ2gqhLAEUJSR4kQbBlMEYG9zFSN+VYFCVJZSSkIZy74axSq0rKaFgDQtk2b+ES6WY1CDy3943kc4elgoykmrJrXKNwF02vR9gjIfsMcds+yrvKTcITSpDgZHHj8iGCtmXGugMpw94BI1fTCOkSj6hASCzJ+8WcaYxJAJN0pd8SAA3EHIiMrw2qnJyk2wTEmkq/oUkMRxYDLOGey+qpKkl7yfUZlDtDGu+JW6w2iYq5euSgwcGu+gz3YRfJ2alKgpVSDRSiQWGDlyFUOggnHOxphaXxvBhuiiXPdmKXL5HnWCUoLUIwocojdZTEO9SrLdzh2b2JVQtinupuKbGpB3ZGnujYmnC4l3aijz+zBACb3uD9sEGQBgABm/9YfrpaClzVOxQG3KfxbujZtDkgy1afZ8yIuQghRc0IYAdX5b3xAVcNQk5/eg+Aq6bO4rnd/miuZMSospCud3+Z4PQgtg/GsVTrO+gMTh6GmBHstwAfurGdTCvApV7u+DZMpqltIkbOFFR4DhSD0GhEXXwoc2PujHPIZtDASxhyIxjSpQAw7MYr0LSVMwErDOQRQjmKgZwxsxPRpCk0bhwgCZZwJk2pCgm9R2uswdqsdGhRZrXPRgLqA2ADmub8cIJ0d7dQ4Iu3lYNgKdobt1iS5aSag4jAdj6iONtu3FyyE9ZaiCwShJLDE1aDLFtJc0oBUQD926cNzEHKF/Un4PWuhVZkgUBD43A2e+oHONzFIIKCCSA7Xa4aMz5YxWhampUZEkhsi53HJzAvTLCmUpRUQ5AoGNDQOaGoOhi9JbZlMlRUUglWLMljRqjIBokJaFDq3WAoAd2FCKc+yMK1DAskFquKa7v6UgKa7MkkuqrE6OfHFjhC0CPoErVv24yF12aa3pofLoXbm9YyAxlktLMPZAyyDU+EOZCrwdjzjj5e1iTdMscQWp58YeWO3AgpQVG6MgOVffpE8ecF4mU/AlnarAY8Ho8UWdIWkFSCkeypqEHTL+kas0wml4KpUtgYKB3jsbzjSXUZgafaUig6yjgkGr6bucSlrNLwbVuGHxi8kAsBXhFMyctNeqBvBfuMKm3Z5QSo9uJPi8ECYHY8nb57YXyDMUskhk4C8mp340g9MrUu2lB2QQUu2k5IKTxoxywLUw7YJss2jXTifHOuMFqS6To2EUkYEON3zjBYEwHfEc6+ECzLPWjntbdByCPDzjZOEPJS0MoMwuk7sffGXbzspiCz9mUXnAntiIkBsKtjvgwaGlWUp9UgUrQe6LwC1axvPyPvjZwfPshYagSCXqQ+nY8B7Tsx6NdcEvkMOW6GiUk+6lOcCW04pUPWSqgeoHY2OsFgledbWsZK5aylUxISUqALK1BxD1g3YUlYEkTCbwUHBINCqgOrBosQZN7BbNQFakvxdRZ/hm8MJU2yhYUEroxYEqYvQhlGmEYZ1mtT8ghQDkFSswCHbjrT+kZaJShUzHSS11sDq+L84y0NeSrMF3J3F6YGkSUsEjEuQQaNjk+fB843ZKJdlmB+sGDswruo+FfGNWZBSogqBJDnIbiBBlpnXQXJ3DN3pQDDKF86cFj1mUMC6g4fBxTkcKwqYz6en2u8/yxkIOlQKFVdwJEZB7UYRyVE4Mc3diOXHwglBINCcMa45CkdEdkJGSHz6vxixOzeq/V4fJjL+nVewT0YJSFlqOGOIwhqLUvpAkJSzEksWGgd8dRwiFkQpFEs2Yyi4yfrRWrereLcbuDxfGWQrdq1Uw4M/ARUmzqUUmYWINAMMPzdsGFGWucVoWCSlxeGPkYvP1Orn3RBXVrrFNon3BeWWSMy1d2/gNI5vafpViJaAcgtWnDKo10g5cpBJrrVTwA5NM+ELLRtmSgsVilGGTfCOQ2ptQru3pl5Hsg0ybAMWIxOcc7atquopSBRVWIO8CmlO8Rly8t+lzg9Ol+kMhybxw9k41iatuSSQCop4g+QjyRW2FJBSABgSdcQM+MTG2CosUg5kPd093+4wp5Lh3jHssq0yplELQvgoE82rBJjwqXtcJX1jmX3fLmOl2N6V2lLsoTAD1UKdRbj6wjSeT9iPX8emvrGlqDcYR7N9IkTiEKAQs4BRodLpzO6Gs2eKB+wxU5SwsSvlqHfXCBJ9oCvXpdBzbHfGT7TTBycg5fdTnCtMzpCRM9Z8CXbcRlT51m08DJ2UnDpHV+EjXRUEH0dcdWcHycE91+sTlWdgAA1QSXprnuHdDNKhmwGbEGnnCnGU9q2YpKgxOGTDygWUm8lwOFGw3vq+GsZaK4BJfMYa8PmsQmqRKDkXQRk2Ob1zeLSjMkFTXgdavTfpSKbVZOj6wJONGSTUbxu7o2NqywXvY48fmsUWq3IWg3V1fHIkYwjDGdI0mciIyLRMkZ45sgM+eJjIRn30tJGPcfdFX0hJoD3xqfLDGmOYasRkrAAwYfPOHanG72QqTzg2QgCgyxOp3xCRJGOZi5NMcd0OQJccNYXbYtiJKQcZh9VmfiTp4wXbrSJaConzryjz/AG9tgJCi7qVlk3uETz550fGIbc2wS6pi3yAGDbhllv4xzNo2o4N43dwyzqYT7S22A6lF1H1dWqOQ3xy1uty5hJUaeyMB7+JjOcbV2yHtr28gOLylByyQXArvo/CAk+kV1wJaS5xJ8mp2wiKogTGs8cReVNbRt9ai4RLG5i2Da4RZK20/rIS75FvF4SRg3RXpxT7V1Nl2zLJq4c5lhpWt3CD7NamJKTdcuAnIZbmMcHMetIZ2G0qTUHliN9Im+P8AFTk9D2Vt+t1dSTirgx4PrHbbN9JLimWbyaXVVcDQ6jj7o8Yk2u9uOnu90PdmbSWhkTC6COq9W+ER6nr25FlUtV8qJSoUYsCDUOMjzrSJSbEhJyKziQCBR2o5ftjmvRG1KSgSVsxPUwPJ8xufdHT9KClnYgOxYaPTEHdwioSyfLSnAtka8wcaVgczCzMgCjEFnG8UamUVWi1yk1q6lZqpyHAYRXNlgEAqSBorXwfIvWKC76dcT1ReAxrUb2dwMK4VgCdcmhiyAC9HJNTQAniWYRVaJoUo3asDkG7Dj2aRAKUguEtVqUrQM7b+GsLQqm7OQCReLjgO4sRFUmwIX1UqXewYgVOgILdtIvtG0g4SUJUWyF7PVNc++KBtjRCK7g+TPjp4wAxleixKQemZwDhGRXL9JWAF3AN64H8MZADu1IceTEDtaKbLJdRBFEu3vgKTaFOyjXMAOGzruguz2gZquvgS4Ha0R7S08Nb+TGK02wXrn2sWOY1GsC3rxBBcDMFxEps50k54DUHWkV7FhRt+09clzdTlk+rYY0jyT0p2xXJSlEhKddX0SI7X002h0abpIoLyjm2/l4x4yu0KnWhJfFTDcKsO/tJjPhPa6q3EpqVYqLqNSfnKB1mHlr2cRS8PloXzLERn3RpOSbC8qiCjBosyiq6nrFn0Yb3wEbVKlIxJmK0QWT+8ankIuVJdFiJjCGuzri13TKQE0zUo+sBiTv0gdRQSXlAfhUpPi4hkXz5zgjzg2wGh/B40iuds+8CZRvH2CGVyyVyrujUo4D7oB8++CgdLR9WVZuAIY2O2BQCVYgj58YAWPq0nlFMskFxE5qvh6JsTaZCejJcpYpO7Ttz3R3+yrUu1JcrYJozHENoGcjStezyTZk90JIFSqgGeTDfHrvopsBSA6pjBYSWFcHY4sCxIesTDppM2XLYFZBKcbwyPqswpXzMV2qwDo6gsMw7ADOrZadph7JsqU4DmantMWrQCCDVw0X6lrkV2eSlJUV3hqEhyOxjQZFxzi1MwTZbISQ9Cogin2qu7M3bFp2Wo3gUdVzdukCoLPjTA5dkUSdlLBWbl18gXdtXUIjtSqxbNuk3iFJ1GALVccAK4UxgRNlTNm3EpKSokEgpORIYA4Uxg6ZZFtcdhmFEU4OdIywyFS1pNGBfFJLcYArPour20/uH3xuOiFuTp4RkV0XblptpJwYaeZiHSggJJJLV7eEID6W2YlwFA7xEV+lMgkEKYjdj7oyvjtOcnVy7U4FMAxOsXypilCpYA/COcs3pbZACCol9wprnFkn0vsyJahfJURR2AdqZlhhBPHReThP8AqPayqZMS9HZtwPvHdHmswx322LOmepX10tN4viS0cFbJd1ak0N1RD5FjjwOPONPHLJ2nlTmyzXlpch2iCJRWpgW1OQAxJ3QJZj1RBdpNyWEDFfWV+H7I549kPOxqu1WsEXEUl96zqrdoMojIs15N4slOF5VA+7MngIhZ5ALzF+onJ/WUcEjxO6KrROK1Oo8AMANAMhFEb7HRLExkqUo0qzD1073gBUtClG7MKS5osMMfaBI7WgzZFlUhbqZJYMCet6yati3GF9usakdahSSaiofiMIAEtiFoICnBG/sIPmIaWZXTAP8A3rUPtjQ/f0OeGkBSp6VAS5h6v2VZoJz/AA6iMs6VIWUqopJbgxxHiId+CNFD6saXvnwipMF2ydeQk0q7/iGPi/OBUiIUeejNpurBIcAg8BnHuHo/tK+m4hlXCxU9Bn8OUeEbFl9aqkoDYqUEgk4AE4nduMd/6J7el2a8kzZYBYuC4BD5CtXygy/IerJnqIdQu7g3jGxM4ne7AxzH9urKMZqcK0I4MDGD03sx/wAQc28orsj9NouXwxIAcZ5Vq+o742vaCGCiCxzaOaHpVZnJEwV74t/tLZVlzMFNxPlE/wAj6NpxKy90tTLjERLHu3QGfSaz5TB2H3RXO9IJJIuqFC+LeAibxp6YiSfl/fGQN+nJXtJ7R74yF609eEDa5P2R+6f54kjbDfYH7h/+yMRJTu7/AHxoSE7hzPvi+09LU7Z+6P8Ax/8AsiZ24GqkH9j/ANkU9EGY3W4wx2f6NGahawOqlJLvoDg4Lwr1NoBI22kF+jH7hFM63jHFbSSyyNKchRP+1hyhjbrSRXN2Og0EJpkxy8Xxn2VNLGXCA+LCC7Qm/NU5ZLkDgmg8ID2YevLH3k+IghW0DgwxhWBm0JYSlCQcOtxKs23AARCxMhJmZuEo3KNSrkMN5iG1C8z9lP5QfOMuvIH6w/kEMC9kSx0pN68Szvj6yc4WotZQtRZ0kkKTkpL1B+aQdsD+85D86IVzk9Y8T4wya2nJCFkDBxd3pUApPcRBhLplTDUlJSrighv9pHZFO2TWWf8ASl9yW8otQWs6P1hHahLd4gA+z9aWoaFKv4T4jsjU5aUJrjXidI3YWuL3pH5kmNLl3ozUlstRWsFRDg9VD04nTfnHcybEFAKF01qwjiLNKCXJh7sLak0TEhNEnEs5IqzDLAQue/RyOhVsR63R2OYXz7CAsICASXq2jPR98Ov0hNGY4M5aB0WlaSWar1uPjjmDjvjP+SukJuwjRpY508oh/Z+Z7EuD7HtG0USBLI3IJ3M16LTtKeAQSjX1TruMLeX6eQhnbDmAEmXLYb28opGyy5Bly6AHElnw+zDm02mctmuM4OBH8UGS5lpAcJlF/uK/mpD9rPssjnBslfsS+1X8sbjpb0/WV3xkL3p+rz1FvBoFN3CKLRMcZK4GDly1AA9AkjiD3RQpH+i3IR0Miw2lmCLodw93XEF3pw0hzL2sBKuqDMlqaM0CrsqRUpWNcQOVYHFmQVEMSNDxgvLIM0t2gSZdS7qJpCdQaOg20gBKQAwc+UIlppBwvQp1spCb0s5umIBMti/nA+yJ31iBv8oF6ZxDwaM2ofrTwR+RMSWsdCn9Yr8qYp2qr61XBP5ExqafqZf41+CIZD9gN0tNB/yIhTNNVcT4wy9HC83kP+REK556yuJ8YAu2say/1MvwMFSw9mYf5j/7EnygTamMv9UjwMG2L+5H6z+GChds9bpX+B/9yTBEowJsuWXmCjBCvEEecFWcRnyXBdgs95YBBLV7xD+w2dpgYH4MYTbPN1V7d35R0uzphMxD5s/P574VA4yjyduA+TGdEzNme+HCbjYgE78/nzjJUtHtAnfTy08Ii1SuQi6rF2AZmIe8AcmIxie0g5cmjOQBmceb8cYJVIAFCWbcQ+mEb+hAliW0HzyiVElnkkqFM8S1XNKxeuatJupokiufbDDohVi4GmMUKUnpAFHMvlwwhkxMgkOyvn9iMi5UuX7Shz+Eag/2Dj02clnrTN4Ps1gfEZRfZZDaHg5+ENZSKerDvIsK7VYQEFxHCIxO4x6TtYtLUWyjzJKau9DXvhS6eYD22XCBx8oGNgT0QWpRAUcAl9d8X7XS11t/lErZ/wDGl4O48FRvw/ysuXyp2fKliYllKJrikDI5vFKZUlvXX/4x/NG9npPSDgrL7pgYXmy7IsjC3y5fSKdagafYf7Iar6RXbEoEmXdUTVbdVnql86N3xHaZPSq5flERtD9FK4r8UwgI9HD9aaZD/kRCpdVF6VqeeMN/R9+kL6J/5EQrmAueMAH2+zyjcecR9WhvqyXDUONH0gizSJfRUmuL+Nwit3Bn74XbRB+r/VI8DFtlP1P/AHR+QwwZSJKAVKCzWWoepixxxyiyzy0lLuTVnbuZ4H6c3TulL8PhFNgmu4DgULchEfSjtMoOdKdkdHYk/WSzk6TWpxhAk1ZoebMmMuWccPExPKHHTyZSSqqq+HZvOcEIswNARWmGoybupA09DllHrYg+NfKCVLJa8UgB8scchuYc4wta4OlWGV0RN49KlyAfVOTb9YCM5IQQoF2DNvwbfEpKzgX0xofnUxsWJThVCCKAvj866QbpWYDAf1QQ9Tvb+vfGJS6xzdx3+MGoshybv+PjAdtUULSKM/VLuDjTd8Ishf0TcnsjIDM9fttuumMgyBxVg9JJl4JIS5pUfGOgTtO1D/CSeI//AFHm8ue5ePVvRW09LZ5ajU1HYWHc0Vz6+FSdaSbX2paujINnF0sCQ4z/ABGOSCwTiXj030hlkyJjD7Jjy2+IXC79I5JWmzIUeso0FKgQLtlF1EtKTTWmQ1wzijaYJIOTe+LtooPRSg+Xl8Y3mYzoXZ4IUS+CF/lMDXDr4QVY5ZF4v9hf5TFIlnXwgJPaST0q+O7SN2hJ6KVX29NRErek9Isv9o6RO0JPRyq5K09qA09hJN8/s/8AIiFsxJc/CG2xkkLLn2dP8xMLlIVr3CAMt4/u/wBWnziUoNJ/7o/IYlb0HqV/w0+cRSPqT+sH5VQyF2SoUPuK8IrsEy6k0cgEeY90SsOf4FDuiuXSYfvDvHweJM5+kKB3nQYd8O9hWgquPQhQHfnCdZ6w+c4abBSE3Sc1j8w+ecLnejjuZqxUYF8aBueUSshHSIBJrzd88BAlrkdcl1EHJqCrhjnlSLJCS4KasQW4VFcThGF4xptEicHo7OBecZ4c4InLADOCM9/zrCpQLihDZHgMHyiagav4eQgyHtMbLOvOAQG5vT57YImSiWDpABdgkUgDZi2JSSE0eC5pBT66Q39M4KTX0Ye2OyMgS8nNdf2fdGQetPXisjCPUv8Apyl7JX/MV4JjIyK5fav9J/tJAuHnHiyR1Tz8YyMieCKpmKN4cBFm11dSVwPgmNxkdLINYj6/4FeEQTiIyMgAi2j6xX4j4xO0DqSuCvzGNxkILNmDrH9n86YCUkaRkZDCVu+x+rHnFL/Uq/WJ/KqMjIZLtmGp/Cr8pizaCRcSc77ciPhGRkRflX0aLPWA3Hzhps1ZAHHzMZGRPM+Py78zC2WeQiqYqhOfwJ8oyMjG/DYPMWWxPyItlrJRWMjIOIqm6ElkhomVnwjIyNIzpqqzp0jIyMjm1q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7150" y="-2833688"/>
            <a:ext cx="4438650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03648" y="188640"/>
            <a:ext cx="6948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Pátrání po osudech</a:t>
            </a:r>
            <a:r>
              <a:rPr kumimoji="0" lang="cs-CZ" sz="1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obyvatel, které smetla válka a holocaust.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"Cílem projektu je, aby mladí lidé hledali v minulosti a v jejich nejbližším okolí a pak své pátrání zdokumentovali“</a:t>
            </a:r>
            <a:endParaRPr kumimoji="0" lang="cs-CZ" sz="13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1988840"/>
            <a:ext cx="7859216" cy="38450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000" dirty="0" smtClean="0"/>
              <a:t>Vznik 1999, po dvou letech už bylo zapojeno přes 100 škol</a:t>
            </a:r>
          </a:p>
          <a:p>
            <a:pPr>
              <a:buNone/>
            </a:pPr>
            <a:r>
              <a:rPr lang="cs-CZ" sz="2000" dirty="0" smtClean="0"/>
              <a:t>Z toho 50 týmu projekt dokončilo a v roce 2001 se vybralo 11 nejlepších prací (z toho vznikla část výstavy).</a:t>
            </a:r>
          </a:p>
          <a:p>
            <a:pPr>
              <a:buNone/>
            </a:pPr>
            <a:r>
              <a:rPr lang="cs-CZ" sz="2000" dirty="0" smtClean="0"/>
              <a:t>Dlouhodobý projekt, který může procházet napříč předměty a přispět k tvorbě kurikula školy.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(O šest let později spuštěna druhá fáze projektu Zmizelí sousedé - Pocta dětským obětem holocaustu. )</a:t>
            </a:r>
          </a:p>
          <a:p>
            <a:pPr>
              <a:buNone/>
            </a:pPr>
            <a:r>
              <a:rPr lang="cs-CZ" sz="2000" dirty="0" smtClean="0"/>
              <a:t>V první fázi studenti pátrali po osudech svých "</a:t>
            </a:r>
            <a:r>
              <a:rPr lang="cs-CZ" sz="2000" b="1" dirty="0" smtClean="0"/>
              <a:t>židovských sousedů</a:t>
            </a:r>
            <a:r>
              <a:rPr lang="cs-CZ" sz="2000" dirty="0" smtClean="0"/>
              <a:t>" z nejbližšího okolí, ve druhé fázi se zaměřili na </a:t>
            </a:r>
            <a:r>
              <a:rPr lang="cs-CZ" sz="2000" b="1" dirty="0" smtClean="0"/>
              <a:t>židovské studenty</a:t>
            </a:r>
            <a:r>
              <a:rPr lang="cs-CZ" sz="2000" dirty="0" smtClean="0"/>
              <a:t> převážně té školy, kterou studenti a žáci navštěvují.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Nalezené informace a poznatky prezentovat vlastní třídě, škole a co nejširší veřejnosti zpracované ve formě výstupu v co největší míře autorském.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sp>
        <p:nvSpPr>
          <p:cNvPr id="10243" name="AutoShape 3" descr="data:image/jpeg;base64,/9j/4AAQSkZJRgABAQAAAQABAAD/2wCEAAkGBxQTEhUUEhQVFBUXFxYYGRcYFxcYFxwbFhoXGBgXFxgYHCggGBolGxYVITEhJSkrLi4uFx8zODMsNygtLisBCgoKDg0OGhAQGiwkHRwsLCwsLCwsLCwsLCwsLCwsLCwsLCwsLCwsLCwsLCwsLCwsLCwsNywsLCssLCw3LCwrK//AABEIAMIBAwMBIgACEQEDEQH/xAAbAAABBQEBAAAAAAAAAAAAAAAFAAIDBAYBB//EAEIQAAIBAwIDBQYDBQYGAgMAAAECEQADIRIxBEFRBSJhcYEGEzKRobFCwfAjUmJy0RSCkqLh8RUzQ7KzwgdTJHPy/8QAGQEAAwEBAQAAAAAAAAAAAAAAAAECAwQF/8QAIxEBAQACAgMAAgIDAAAAAAAAAAECEQMhEjFBE1EiMgRxsf/aAAwDAQACEQMRAD8Ap8JeRxNtlYfwkEeWNqnArzxLat3rVwo+O6xCtqx8LqQDM7YyDRHh/aK/aaLneEgRcUhoJ5MBn60plKWm0ZaZFD+zvaG1d7pm22MPABkSNLAxkdYPhRMiqDqirPYz6bsZhlIwCcqQRt4a6rpUvCtpuof4gP8AF3f/AGpBsOFfwPyNEbTHofp/WsxxPGXRcREKDWwVQVJaAC1xydWABAGNzRGx2vLhAok3NGWkQcK4IGQTil5Yp0Myf0aWfD70GHalxgpHuxNsvBDGDACg5G7yPJSa5w3a0m2zXFCsGJACyJXUmZOTkxM5XFHlBocg9fpXCvj9qF8K7Hh30ltQN0Axn4jBAxOCNqrsL5U4cNpYWyGcAPqkM4eG0wQO8DhSKPLXw4JX7XWft9oqJbltd2UQJy33k4oTxPZzHUunZnhpSSrXfeIBqDSAmIYch51Fw/ZFyHB9337YTng+6FvUFCAAwAJB2nGaXlf0NDd7jrQAJZTJOxU4GGbfYYnzrl9lU5gb8s4+tUz2YxYvrUNqJPdMA6bajGoZHugYMyeWKZ2tZ306iWjZykldIy6jGDO2dNPeX0K/EcZ7wtbQoWAMoWzGB3yJ0/FtE5pvB8NcBlzbHdgaCxYZkL3xGn4sR0qxwykIoiCFAyzPkfxt3m8yKkQRuZoCF7xWdUHEjET4b5MRUBvgkjION4zM7Qc7GrXELIjb50HtcBoVveMrgmQf2hIERE3HcnYbR5UBNPe9KfVHgLBQ6ZJGSNTF25DTJ2AA5Yz1km7NCo4aYacTTTQFPtP/AJbT4fcVgRcUu537zY54MD6VvO1z+yb0+9YXhV/bXARsxJ2/F3gPmfpU5+tIym3GWIJGK6/eMDC713jr2QBUFhjB6RmuOzxuvi/m0j2132A+tDO0OKgdByG01aZtWTtUPHdoJb7oXVPhA+ozV4TzpWKfZ/GKiszn4mAx5TEchk0uI408hdPSF0D5wSah4bjYLaVVNREcwCPPadqKXGDgwfAw2x6SOhrrAaLlz/629bkUqkPZlvq3q3+lKgG2tJie6DidwrcmI5jAmjCX2LMuqW3a04BU4nUk7CfrVVOG90yrd2uakYR8LoYKk+IKkHnqFW7HChybFwxcQarT89PLzg8vPpXNy5arpmrqoLPCW3JUuUZsQYifX1EYqwnaV/hyqiHQzpBkghSV7nNcqarcajL3bq9+MMNm5Bsc67f4JDwvvVWGV9L75BgTHmRn+la8W73voubx3NNFwvtPb2uq9pueoEgfmPUURPadp8W7qM0EgBhOMyB8qzvZXa190+K2+nBV1ztgyp6eFR9rcczKimwtp/eK3vFKkaUksVwCDt6SOdOcmNy8d9svC629H4w2y6Oy3GLSg0Mwww1kQpEzHyFXrHH8KYJG5MFlcjuAEkbgKCPDKmKF9hFbtiwzqrsqLBKj4klCwB225da0tm2qidIXxgDlG/litNRAavatlZ0WSWCtAFoAyuYMAkfGPHJx1v3u0XXTosO2q2r/ALsFjlDiNQHKRuPEhDjrX769YDA+GwqYcUv8R8kc/YU+iVzxPFSSqL8KQDHxHL51LOJ5gb7mn8Ta4hrd5daKxFv3bLKxB1PPxQPw43HTepG4yPwNHU6FH+ZgfpVHi+2SobuHBA+IcxPKaN6Bl/hOIJJbiQsgjuqYkxEZBGccz40y3wPJ+IutqJOG0/EGnExHe1CADPPYAVe7eYOB3VEj4mnn07tDT2652dSAY7qluvSelLZ6bHhOyraMCGuMw92e8wMm2oUGAABsCQIBMmKt31B3+m48qxVrtu4CG1Pn+EAbxuVohwXbSFYuG4XJP/VgEeAFzbHSgaFrrMphpjkeR6A+P9KjfiM4KgDfUYHl51U4i+pBUW7cxEFpMdQAhk5B9Rmu3uIGhzoRdIOykZEQJZROT0+9GiPudoKcAqx6K6tPlBn/AGqO7dJjDdY0v4ESSOWKz9ntFbKqzamY3AFAIHJsyQRtq36eVUu3+2eJTiUhnFp3VNIKqFbuSGYLOxYxq5nO1Gj00nD3gzEj+IdMhgCM+IqwTVDgbsvc8Huj5OBV2aRummk0pppoCl2x/wApvT71gr/EgXiyGQUg4MagYGfX6Vuu1z+zb0+4rDdr8PH7VdpUOvI6iFkeMkUqnJX1Sd6ka6AIgxTbvETACqI6VEbpnr51z5cfZzeXz07qiR8vI03iHQLN0SpMeW+fpyp5cMR3YAIEjO5iPAZrt1Euh7f7pAPUHeR9vQilx8WsvKjbO8VZjKtrTkw5eDDkaN2mm2HnSIkwBM85Jnc+FC14a5ZcAiVYhWMSpBPMcqVxittVDd0s/d6aWPPeK6jk3Ul3USSZzn55pVPYuDSJ6AfLFKp8o201Hth2aXts6CYguOumYYeIBIPUHwFBuButdtqQf29jvKf31GNPjvB8x1rdisT2g78NeNu2sqzrcQQZ70qyqRyOVjwHhTzxlY43XSLtvtIXhaKghIkn+IgEr5gH60Q4ewbDmzdYNZu6RqnGnvaf5Z+HyJPKgPaBA0FTKXBrI/dczrU9IP0ij/YPG2jae1f05POdlHdB6RyjqdjusMZhjqHVR+CucLeBMtbYxrGxBOAejA/6VPZLXWu3NhbWF82IJPnpU/MVFa4wBB7wO1tQ3ude+NhcjcxAB6TV7s3hiOHycv8AtCNpJBIMRnljzrOYY5cnn9nTTy1h4tN7LtPClT+G5nf4WKsZ/wAw9KO2L9tbvu/d2w2CDpEwQOcYOo6f0azfskJS5bJ+IMJ/MY/jolxaBr1q7sWt6ic492QYnYSLr4PQdDW7H672325es2rr2/dqVDbrMFbgWQNXelZPp6UOf2l4m5w9hlbv3FDNpCiNKqH093B1OME8h1ov7R3LHuLvvCvfRgASBJdSBHjzxXnHY/aANtbTFtKXGiGYSDnTjcHGPAVNvR6jU9ids3ricQnEM1xlurpZjIEapAIgxGip+HsF7TDB74MNpHwAazDuYENJxsp65EcBxKPxd5LQ1e9AYbHYKpJ/iOJ8jWw4SwUEQwnvT39IY/y20Hwk8/Dkacu4FTg+xwpyJYadsCTp5W7c7+Pyqxd4JBJKhTn4pjOSsXbgzk8uUVNr6kTOQSpMncd+4RkjYT05VLZ37oOk47qsBlSMaLajG8z69GShf4C2QQqjMHC2/l3bbdeXSht+xctQ66lgggjXjcgEgLyxyzNF790GQ5BGJDOByMfFeODO0VR4m2DqICEyNRCg5IJUCLZ1CR9B1oNes9qXGUO7INfgogYHO5PJskc/CpG4tFY27mdRbcapMgaYVYABx6eNBbS6QQrt73VBXvKBMmQp0fiAHLeIqHjOMB4i1sYKQCw3LY/Gx5b+NAEu3eFSF1BkRYudwQcajDyJAg9KxvaqXDxKlS5te8tchEjSNx4R5jaRt6J2gpYCQBkBgMypJBEwORrJp2ugVGThUCsyCSREu3LSuksNWqCevOgCnZLftL3/AOy7/wCSik0K7Mtw9wyDL3NjP4yaI6qQPmmlqbNMZqAp9rn9k3p96xnbTkhUUFiSGIEYVDMknAEgb1r+12/ZN6fcV5pxPaVy/qS0hAc947n+82yqKCFOF1BmUn3ZUK3IyGxv6fWnkW2bNxWPQFR9Aad/ZrdyCyhoEKTMFRsSJ55PkRVfi+HKuGNtTaUyBbUap5FhEkDwpaiPGfF0qF8gD8udUL9jUdaTbf8AegQ3gy7+pE1dfiVK6gw0wTqnFV0PvROQuY3EjrjMH6wZxQtRbjXTF7QpnYEkkTEgCYHmao8YhC/yXXHo2R+vGi102wyiAWX4REsJ/LzqnxoCsxbKOAGg5BGzfrpTOKSXoEUqYeFb8Low5GYn0rtR4Rt+SPWLT6lVhzAPzAoF7U2O6l1fjtMHB6AGc+oU+hovwJ7pX91mHpMr/lK0ziBJmJ/DiJjGM4IM/UVoxked3LpUq6yF1hhg6dQGfAkSR5RRVOHtXLo9yT7vSHYY7hO9sdd9uVSoTw1y5Ya2HS5m2rwRrMBSTtA2POAKg4OybLlN9BB1REq4GfRprHmz1jZPbXhw8su1jtZtT27CwNRyPAflE/KtAonujHlyGR1+1AOEs6773TkBdI35EggR4Kf8VaBrwtpBbvGdI57eFLhx8OPv/ZZ3eSXse5o4qAe6zNjzQY8e8s0/2uvm3ZtON1uumAJgh1O/goPyoTZ4jS6v+6yk+QIn6TRv2zsk8NeAyVa28f4FP01GlwZ3OXY5cZLNPPO0+M1Be87QM6mnMkYH4cRiqy3CjYO8YOdxuRtMkVPauMDo1qpmQAVbvSDETgyo/WKSdicS0aLF04GdLAfNgI8q2k60zE/YG7p4+3q2YXFz10k/cCvROJde8FFskEkggHC5kxbYmCXPLf1rHdm9ncYeIs3bllgVIYszJsFIbAM5kmP6VsbnDk6iTE7A9M90hn+gApz0HfflZksO6D+JRJ2392JkiY8c1FduA7aTBgzpOAzd7AuGe6sCfw1HwNoqRIJjVEaefkvIbZp9wahK2zOYLuScEGNMnqximHF4k8pkwYAYEruBGtevhsfRmsNABLc8sh1HbSctkCdjzqG0W1A9z4jAUwurvDJ6VeW8BElBDQMM0PILZ5CKAr8OUXSQkEZDQdRmQJK2lmJPPFP4Lh2vWzJ0lWESDJg4PeMgGNhjwpz3yFOc4iT4gYAqezbgEnZoI5Rz6k86CELt3aTHeAxnEjfzB28axadjEWVtLeZ2W4jNgFZQgsogSF9eXmK09zYH+Jc6eeoHmRiZoN2x2gA4TUF76AZGcCVxmZI3PMdaZrfBoQ9zaCz7eLE5NW5oP2Q5L3Z/fuf+RhU/bXaIsWmfc7KOpO1SFjiuPt2xNy4ifzMB/vQLiPbThgYX3lw/wrj6kVjrth7pN26S7NJ3+3QbUO4pSvKOnlS2rxbDi/a1bilfdMgMZZl6+FCuDCYDGLeFUf8AS83IMFjvLVnrNtmOKIBNIYPKwIODn1o2PGNJx/ZnE721UkRp7w57nptgfzE1Z/slzmkeEjH1qD2I7XLhrDmSmUPVcyPTHofCtMyCmnTJ3/Z9zJQaJ3HdKHzQmPXFMPZnF7RaPj3h9JrXkVG1A0x//ALsktMnfRpQHwJksaa/YbASLKE+JU/Mma1xNRNQGUXsQkZsqD0GiKVaelQFtRF1x+8Fb5d1voEqPiFXJLENM/EYwJHdmKn45NL2z5r/AI9JH1A+tN3JzCxJiJPIyekAbUzgP7Q9n67DMghrZ94nUgABvWAG9B40Ju39VtLw6aGjxyPk4Hoa1aHT3oiPiJ3M5+UQfpG9Zbtnsu5YW6iLNq4yspH4MiVYHYYWDtjlWXJx+Wr+v+LxzuPoW7A4TRw4a4Ykl84gGRk8+R/rUFtzcvlvwrIAgg7jIkc9J+YqDhC9wwmogiPiIUDfIEqOQ+UTmrXD8H7uckkgajHT6R9arPuJns4OGDIREkgEfmCPAfWtXZBc22xD2xqBWQdMeOP+YflWQ4ruk/4vz/rR+25bh7ZQ7My46NqYbdJUU5JPSbbRm1eZdiFEbKB4YIHrUN3izM5z46ccpA867akrmQYM4PPO+1Ubdskz0jbJ+foaoknFbTvvk93f71NZv93AnrB0jPmKi4qY+Rxk58Rj/aqi3SNvoTPP8poAjw9veBpwwJzAPnSucMo0MxGlF8SDIAyTyofb4gKZLD1Od+gqs99nt6TJIJVcle6IAzsdj8qDcvuREcnJEDkSc4z0qtdJiZ5+PPzP5VLY4ducfCwySCDEg45zTb3CkIW1bco6mOvjQBc3+6QNs+H6338atWVGkfygHHgMyfOoez7MqGI05nYZ2Mhsj5UQ90OnzP65UEruSMxGVHM8wM8q83uWLCX0D33dveA6EQfEWG7M55gTgGvSOIYA7Sdtz1ECcxJ8KwXFO590gSIdXuac73DGvTgkArO/LkKBGl7KJ13Z/fuD5XHqr7XcMXtBpwpkjzwKtdmHvXP57n/keou2eLQFLVwYfcmYwRA+cVNXj3WWfjFQkROBPykVAtxL5AYAETnlmrXbXZTEu6CQCdukmCB4TQHgby5BMNyPI42NTjWmUsopde1Y2EtHp60D4zj2Ynxj6UuOYzB3G3lVKZqmdFfZW6RxdqObR6EGa9QmvKfZ2+qcTaZzpUNknYSCJPzr1SaZETUbV1jTJoDjVC9SOahY0AylXCaVAEu1B+zYjdQGHmhDf+tQM4lcjJjcZGDjr8I9KIOuKDWEhUxJXVb9QYHzKgf3jQSbiLyqPevsCRv0kCBzaVMc+8aoXWuA4LpGk+7Gkggx3EAnvb4WI3MyKnuNlcBkQAGck6iO8Fgz3YH95ukVEnDgsJDBRrMGDC6saYyuwB5x5CBUO7PvXGK97ujcwpnaNJAAM9eW2at3bcscTziceZ+dd4cggaeQGNo6COQqtf4whwAAVMjVM94CQpGOUn0FTJskHFrsceWPUfrpRLsq5qsXRju6XEwRgzt/c+tUeIkiSMj9CYmM1P7MuGd05MhG/wA+kHB5CrSucX24LVwoEa4e7BDBVyoOxGKpf8YvgkLbtKGz3mJgQDsCATBqTtK3726jHA92kggETuZBHKQPSqXEdlhh+AlXAIwMEEbkRy6GmaO72xxTKQxsqJA0qNJzPIGQPOlw9y7Pes2mHXUdWN92I5VBc7OS2mq2FGYZdFttgDIMDnyNF7vBKUtElRhcG3aIyJ7vdlfiOx60A/hrekwOGZWOdSvAkid1PlmprLwDKwe/g5YZJ+Iz4bUUS0NIO5HOBVK9wfeLkxLE9OSjx5CaQRPdkYkeOwzjc778qa1tnQqNyMdTBnJPSK6vCk+IOOfIdTnnUd5G0sIOzCfTlJ69KAJdmcPCWs7BieZ70Hun1oLc7Q4nin//AB3Fm0C6gkS7lRGoHkNRI3HweMUuJ7U91atlvwutvTg950+BxPdxDZ/pWf7N7YJdEQooCupBIUDSIAENLCFJ9aCErXEX+Hu+6vXffWyI1H4lK85/EIBHWY8ZJcNcZkuuWJDBWTYBcsrKvQdwH1rH2+02uXPdpqLMe6y4kbYEyAROZ5VtuKEK+kkALb2yDlxvGZwSfCgO9nXJLn+Nx8naqntQG90rL+BwxxOM/KpOyWzd/nuf971a422HtshMBhE1NXOqFcNxOBMZGfXrWe9nOHU3XYKCoJCkif3s/ILVh+zb7H3QOpYiQfkMfmf6VaXgv7In7TTzgq3M8oiflUeN03vJjbID+03DLClAJ1vB/hUHE89t6zTJnatldUuDcYGApVFIySQXZyOWoiI5TVrh/Zl7hiAoC/EfCIgc+f1p47vURySa8r0wzrp5yedav2V7UKXBZYyj/BP4T08jBq77QezVu3aODrgsG+FZA6DGYrFWb8FSDlcg+uK1yxuLLHKV6uTTayl72uQbe8b+6gH1qo3tmf8A62/xr9vd1JNk5qFjWVt+14PxK48ip/IVdsdv23wLkHoyx/p9aAME12qYvMdtJ9D+TUqA1dCjb/aXUmJ0uPCRpn0ZCf8Aei9D+NWLiN1DJ6xrH/a3zpwBDZ/E8lgSgAIgsGj4cgggZzS/tqWm0MrqzYCSG2AI0hWIAguYxVxbcobawuktOAczKTI5ggnn86zSWffXmI1LaVtO/e7oJYSZknSSSd5FAaC/d1D3igEYgg4OogGSN95x03pr8MZLETAOkAkR1OMyfCahtORos4Jb3R0qICoveZiOQJEeJoyooATeEjaJHid+RkYNd7DbRcQzPeUbcmlZPzJqe/amR50Ps8M5YBPiB1TsBGRJ5ZjzmpyuoJ2ODiCtx1YkhS8DzM4xzBWprnGW5yQe7MSNp6TJ58qZ2jwmpy6ANq0HSR1BE/JRTbPZ7RBUCQAeYjmIUDnVQKnaHDrcTElNSRE41SN94luny3opesotpEJkBoToChxn0YZrtnswgAF25AqNIVonBBUnmedWLXAIoACiBtPejfaeeT86ZbcZ2Cj4R0mT5YUCPnQ3je0VW2rMDLXJgKRgBdWCf1NF7t1EWWZUUcyQqj1OKzna3bVi4Bptm/DMIyIkEagdiNudKhU472hJI90GTvE7gkyI20kSM8yMnzqsOLuZglhgnqRmD586nvdpXArtw9i3pGiRCkiZEwp3kH94DTTrXDC+GezC7lrTSjIcnSO7BEyJxt4Vlljk6OHOTrJLY4gaQdIYBwwmZnQ1sc4OH5igVv2Va5ddxcCjU7gFC+CSVG4BJEUf4Ps+6yK66AJPcOoHE8yu8+XnRDs+8BKsNLzlTE4iIjcb5GKrjmVuqnmy49bjJcD2TcscQ1y4pZRbcllwJKkAdBMcq2HHsNDwfwrz5ajVuQftXdI6V0fjc35IC9jnvXf52/8AJcoiCSQBHOckeQHiTH1rrWFB7oAk9IzvJ65NIztiehwfrvRjxfsry9dHK+mOW/3z67UztHhluL7ojO4PQ/6fepeGQkyYxPznE+oqW0pz6DPWTWvjPSN32p8P2SnvFkEhBOc94kHbaMAz5dTRlUUTjJ3JyfnTLfQ1OLWKeMmP9YWWVy91SvIpP+pB/wBaAdrdl2SpYrbaP4VJ+Yzy3rQ3rfSsp7UWXVC1sxGSMxHMx1G+anOz6vCfpiO37NpbkWj3YEjeGzqAO5Ax86E1Y4y7JwZ3zvJO5+dV65q39OUppTSpEcHI2J+dKm0qA94CVU7Xt/sif3Cr+ikFv8oYetX6bdTUCDsQQfXFXogHj2NsF0z3SGA8AdLejYPgfCqPZvAqtsAHUB7tZDHMldRlcGQ0T0olwj9wT8Q7p817p+oNK5wqb6Fzv3Rnz60tBHwI3IzspPMlS0yeZ2qcmkoAwAAByAgDyjap7PDTk7dKNBXWwXM7Dn/p1qzZthRCiB+smpyKiNLQV7vaekgCZClTIkd2NMZzjVUnD9pMygDvXM4hUHhzM+QoT2oIueB0n5jT+vOorT4/XLeg9NCDcPxED+9HTeN9/wB6pPcnm30/rmga8a2JJaCDk58d/CiS9pgiYJPQEDx55/QplpW9ouEU2UDSQl1HjrkiMnnq+tZbie1GQ29KBWD/ABGc/CVDKpGByE9a2J93dXSe8MHOsCQZkeUD51V4q2iC2yKgl1B7oJIO+WE8hmiiM3wKXS13WziWQxamTDycKMRJPrV3gWa03IYjU1xNzBJIB1RIPLblUx4J7zEsrKu4DMYM9P8AarlvhLK4wf5RO3j50jQ8N26Ag94XZ5OyzvEZwOtN4vtpGWDZLgH8RAMidt4ODz5Gupw6liFt7Zkx4QMgdD/iqI8JLadEkgmJIECAQTGwkQYyCRR2Srwna9xnVUhAcQ5ZwPWQaN3OPZDDiemg6j6p8U+QI8aFt2ctvWebK0DmJxGT1rnCcU6Aq8wNohRgxnSJOaqZ2FccaK/8ZtfibSf3WBU/JskVX47tY6CyobgEQY0rnaGPxemahJGkQCf2nIRGSdpneBid672iwNu2rELqe0JJgQp1H6LR+bK3RTixk2OcGmkAdJnzO8epq2uORiqvAXAQpOzAGd980VVMYz+uldOPcYZXtCXETVzh3BFD7qwh8/zrvDuQPr/Wr1pNS8YM4odxNoEEONQO+xq7duyAdqq3EJ/F88/avN5bcOX27ePWXG8w7f7CWzdKqTpPeWSMAkiMjkQR8qFngR1+orR//IdgrctOCe8rKendOrHSdZoH2FZFy4VfICsd42jn86dv1eNx9WKp4Lx+lMbhD1rl673jp+GTE9OVM9+af8i3gd/ZzXKXvzXKP5D+L3iu02nVsxBHGm7cXxDDyff/ADBqkn1+9T8fwzG4rKPwlSfIgrPh8XzqzY4cL4nr/SpCLh+FjLb9On9TUzU+mNQcRtUD1M1RPQYV20ux8D8xkfn8qpJ+vvRTtNJQeBH1x+dCrLRE9AD5gkVKokANP0+H65Uw3x4U65fxsPyoCayejL5Hbn/UioeM4c3NA16QpbAQncAZ72AImo24lIzcUZiAQdpx15GnHjZ2YE9AM7E+gxzpWjSX+3G0oUsoIgTlmPL4QPKqlnti0iwoaByAE5zzM7zVXUj3W96dEjAJIYwNJnMcvrUPF8PbB/YkAyBHd5xuQJGzczvS7o6XbHtELjQts7EiXAmCAcDbc5nrV7s7jdTkXAQSQJ5KAsgTkE6tcnG46UEFgB9aMPhMxMCRO5iBII9N6LcHbIADSWAAk9fl40S9lpduWQSC8QecAnYjYA6vyiaE9o8XbyFI7pGo9CxLTJ3ORsedXL2hTqZgkEZJAHkT5x86Ado29T3Wnu3W7vTuBVP1YfKnaJBXhr/vLaumqJ70ST3m6bkRmo+JZlZA6hpe2CHUfCzhSwjBwSMZEielN7EfQpUHExOJxqjniY6cxVu/d1m0Ol3MfwK8+Rx9aia8l9zFpeAcBo5ZgdMkR8x9aKtB5fWgSqTBG426GrqX2A2mvRw9OHOdprvDkzB36x9xVP3LJmQ0TsTsdxkZ61KeIJ8POmO3U/r1q+kdmqdxUTPG9QOxQgTg4HXHLx/0qV39Qc1wf5ePrJ1/49+A3tV2d76wQB3176xzI3HqD9qzfYXZj2gzELLINIk6s8jGwyOtbc/Ss3x/Z4DsAiQwmYOMzkTnltFYTdxbdbYriuCdGIZSD4d4DwkTVVhWxIKyDyzDGVjqhPIHkfDG1TtaUjl+vWtJSsYalWyPCL0X6/1pUy09KBrtMFdmtWR1KuTXKDI0xqcaY1IzDUNypWNRPSCrxayjDwMemR9RQKM8viM+R72BG86a0UVnSIYjyHqCQamqlR33PUr6LzwOfiM+FZi7xmt4KgICsgFm+GN9Td4mMyOtaW7xAhoORgzy6HFM4zhkvHU2kHOyQT/Mcn9CpV2AWLLOQ0BJaNKDRECBPpO2cmi/CcA4kklmOIEkmY5MPv0qzwvBoogR48p2zBO+KLpfjvZMSRJncfSnSYzt0kMsgzoE6cfCWH9PrVM8RB7pJ8j5bx4zWv4zh0dgXILRuO9EmT96gVB/01JgcgAAMdOUfelokPC2ItK7sMBpGZIwQD1yKJWrq6SGMCCCQR0JnPlVa6nVMZBmfIzJHU1BxvCG5aa3b06jtBER0npFOTQCu1O1VCkWgsFy04JGxUARAMznwWpuDKsSk6jbkktMHUWkidzJG/zNVuG7OKq1q4pksTrUg8o2ODsf8VSpwsEkETOSMyBGI5fP70r2ehrsa1KtpMQ6/LmN6tWRp4lASD3XYGACQRpg9SM56EdJqDsO4NLyR8Q+uw+o+dTsJ4pB0tMf80fmack8ituqP8LcC5P6yKIFdLZEqcg/eqFmwTBXS3ht6GraH8GoqOUj/LM13Y+nHl7ducRB2rg4qQeR61bSwqjJn9chVXiAG/CQesj6xvV1LAe3HH3ENooSASzapOqVgDPTvbeNHuwu0Re4e257rwQ28SpgwOlAv/kTC2l3OpjI2EBRHjuPlRT2K4cngkwPicxzIkwwMeY57CuHlm9x2YXWqKMvMR6VQ7VaF1ZwRMdCYJ8hv6UQuogwQQem5rNe03ami2wTDSvyJx84Nc/F7rTP4j4jiVYrkGJOJ6bEr8O3PoKgscfaChdaEjx+e/jQfjOKcPeGtoUQBJxqK/kWFBTWkhWtp/abf76f4lpViqVUT3fVXQaiDV2a0ZpZpE1HqpTQZ801jTGauaqA4aY1OJpjUjRsaz3aSRcPjIjrqAP3FHnNA+3VhlPUf9pP9aVOBp0QBp8T+GY6+lPN7oB5mefn/pUJuAbkDzIH1Ga4nFA/DLH+FST03qNxW12wrmM4PL/+fzp91CN/mfDnvjlmKqtxl07qVHV2VNp5DPI0MvdouT+HnkCfkTvSucAyGXkBJ6d4eMzg/Km3ONUbkerRt4DyoA/EO2CxPgD+Q3qSz2bdbZGHicfep8/1AJXO0LeDIMdFP5+NVrnag5A/MAfTNS2fZ26dyq/Mn7RV217Mp+O4x8FUL9yaN5UAPEdotBIAGDyB+9ani+C0uyoqqoOGaTIG+WJ8sdK7a7GsL/09X85LfTb6VcdomIE7xufM86rGWey2F8NYYXLrkQGbEj8OlRIzjKxtzp2sLxFliwBI92eQk6m++ip3SczDCYMTy+059Krdp8CHTcnzzBOzKdxBIxtUzcy2rqxruGE5HqOh54q3rHMT6/1rGezPbmoKlxouQACdn2wTycbePnWvTiGGCP1616PHluOPPHVQcTg2/dnu6+8pknTof4f72jHhVgknAB84xTxeP6x+VA+2Pau3alUi4/gZUH+JvyFVdTupkt6ij7R9nLev8NYMwzs7xyRRLSeUwavNeVUClY04BWBj93TsR60N7Ga6Wbibrd9gOWFUTjT6/qau8RcSSXBHOVZYM8xIri5s9dSe3Thjv38RXuJEd3H90LPoCQay3tA2pbaj8dxf19aI3+NFz/lKQAwgtnV442X+k0M7RY60wCiEuW8hifWufG6bWAnG3J963712PRdRP3WqFWLv/LTxZz89I/8AWq9bIKlSpUB7YHpwaqgepFetELGqu66r+8rmugJy1c1VDrruukaUmoy1ML00tQCc0A9q7ZNtGA1abgxE4IMyOYwB60adqr3oIyARjfzpWbhskt4zK2kHlbj/ALmM/LNT2+DvuQYiBAJJGIAjuwOVaNYGwA9KdrrLxMET2ckyzH0gb/Pxq0nYFobyf14/0olqpaqfjBs2zwyIIVQPIAfOImpgai1UtVMks0xmpuqmk0B2ajc041G1AVrxIOoZ2G55kDbY+tcDmIaQJJJME9YET8/Cm37sXFHUEgzzHIjy+1Dm7SUnc4OJBPrj7RUX20noLvJ3mU5IY/XI323ohwfbvEWxCXWIGyvDR4d6SPIGKo8ddDXbhU4OjMHmvQ+RquG61tjbGeUmxjju3L90Q793mFXTOYzG9Vey1DXbYO0z8gTz8qpJAmJHjypj3CplTBGxp5W2DHUrX9odri1ONQAkwYPpy+dBe0+M96qsAVtgFypJlsGBIGmJiRvQDjeKZsFif9Kl4S4WCgNDLOCe6y8x5wSPKs93WqvLVu5GgtodCme9EzmOWInbfFB+1uMZX0mGXSJX8M+AO1EDxGllDagSMLAIxzmhvHhGaWZccgDrPgRyIyKmezsVbgwU5AakPOI1EfKq1myWMfM9B1ohf4iEIYaSRCidhtMcsY8aq8GR3p5jrHPrVJP/AGQxDt44zSqdGAELtSo2Ho6VKK5SrVmdXRSpUAq6a7SpGaajNKlQDHqvd+E+RrtKkZldpUqgHVylSoBUhXaVAI0ylSoCblVV6VKnAFnNwTnffPI0Jb4m/m/Ou0qm/wBlxXu/E3kv51Xf9fSu0quek32VnauXqVKnSDrvxGiPYagl5H4f60qVZ5elY+0ttj/aDk7EfSqoP7dvNvzpUqIdUmM5OTT+G+Iev2pUqpKKaVKlQ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303338"/>
            <a:ext cx="3619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Činnosti v projektu Zmizelí sousedé</a:t>
            </a:r>
            <a:br>
              <a:rPr lang="cs-CZ" dirty="0" smtClean="0"/>
            </a:br>
            <a:r>
              <a:rPr lang="cs-CZ" sz="1600" b="1" dirty="0" smtClean="0"/>
              <a:t>Ověřeno a nasbíráno ze zkušeností účastníků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1133356"/>
            <a:ext cx="85016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*</a:t>
            </a:r>
            <a:r>
              <a:rPr lang="cs-CZ" sz="1200" dirty="0" smtClean="0">
                <a:solidFill>
                  <a:srgbClr val="FF0000"/>
                </a:solidFill>
              </a:rPr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červené</a:t>
            </a:r>
            <a:r>
              <a:rPr lang="cs-CZ" sz="1200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/>
              <a:t>- spíše pro sedmé - deváté ročníky ZŠ </a:t>
            </a:r>
          </a:p>
          <a:p>
            <a:r>
              <a:rPr lang="cs-CZ" sz="1200" dirty="0" smtClean="0"/>
              <a:t>* 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modré</a:t>
            </a:r>
            <a:r>
              <a:rPr lang="cs-CZ" sz="1200" b="1" dirty="0" smtClean="0"/>
              <a:t> </a:t>
            </a:r>
            <a:r>
              <a:rPr lang="cs-CZ" sz="1200" dirty="0" smtClean="0"/>
              <a:t>- spíše pro střední školy</a:t>
            </a:r>
            <a:br>
              <a:rPr lang="cs-CZ" sz="1200" dirty="0" smtClean="0"/>
            </a:br>
            <a:r>
              <a:rPr lang="cs-CZ" sz="1200" dirty="0" smtClean="0"/>
              <a:t>*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zelené</a:t>
            </a:r>
            <a:r>
              <a:rPr lang="cs-CZ" sz="1200" dirty="0" smtClean="0"/>
              <a:t> - vhodné pro všechny skupiny</a:t>
            </a:r>
          </a:p>
          <a:p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>
                <a:solidFill>
                  <a:schemeClr val="tx2"/>
                </a:solidFill>
              </a:rPr>
              <a:t>- 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vyhledávání spolužáků ze seznamů školy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, gymnázia ( </a:t>
            </a:r>
            <a:r>
              <a:rPr lang="cs-CZ" sz="1200" dirty="0" err="1" smtClean="0">
                <a:solidFill>
                  <a:schemeClr val="tx2">
                    <a:lumMod val="75000"/>
                  </a:schemeClr>
                </a:solidFill>
              </a:rPr>
              <a:t>šk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. rok 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1939/40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 konfrontace s Terezínskou pamětní knihou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 smtClean="0"/>
              <a:t>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studium materiálů v místním archivu (kroniky školy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, dobový tisk)</a:t>
            </a:r>
            <a:b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- zkontaktování ještě žijících spolužáků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a pokus o maximální získání informací, které dokreslí tehdejší dobu a lidi v ní</a:t>
            </a:r>
            <a:b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získat informace o osudech žid. spolužáků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v dalších letech</a:t>
            </a:r>
            <a:b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- beseda</a:t>
            </a:r>
            <a:b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- výstup v tištěné formě</a:t>
            </a:r>
            <a:b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výstava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 (autorská originální zpracovaná převážně z nově nalezených a ověřených faktů propojených s konkrétním obecnými fakty a událostmi té doby). Projekt může začít pozváním na výstavu k projektu (20 panelů v lehce přenosném a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</a:rPr>
              <a:t>instalovatelném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 systému rol lup vhodném i pro chodby, haly, knihovny) ke které nabízíme proškolení malé skupiny žáků jako průvodců výstavou</a:t>
            </a:r>
            <a:b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</a:rPr>
              <a:t>powerpointová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 prezentace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- </a:t>
            </a:r>
            <a:r>
              <a:rPr lang="cs-CZ" sz="1200" dirty="0" smtClean="0">
                <a:solidFill>
                  <a:srgbClr val="FF0000"/>
                </a:solidFill>
              </a:rPr>
              <a:t>návštěva nejbližšího pamětního místa - například nejbližší pamětní deska se seznamem obětí - jak odboje (komunistického a nekomunistického) tak postupně vyloučených, omezených ve svobodě pohybu a likvidovaných židovských obětí, lze vysvětlit rozdíl, ukázku norimberských zákonů a jejich uplatňování v praxi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shlédnutí filmu</a:t>
            </a:r>
            <a:r>
              <a:rPr lang="cs-CZ" sz="1200" b="1" dirty="0" smtClean="0"/>
              <a:t> </a:t>
            </a:r>
            <a:r>
              <a:rPr lang="cs-CZ" sz="1200" dirty="0" smtClean="0"/>
              <a:t>(O zlém snu, Pavel </a:t>
            </a:r>
            <a:r>
              <a:rPr lang="cs-CZ" sz="1200" dirty="0" err="1" smtClean="0"/>
              <a:t>Štingl</a:t>
            </a:r>
            <a:r>
              <a:rPr lang="cs-CZ" sz="1200" dirty="0" smtClean="0"/>
              <a:t>, Zmizelí sousedé, Josef Dlouhý a jiné) </a:t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četba literatury </a:t>
            </a:r>
            <a:r>
              <a:rPr lang="cs-CZ" sz="1200" dirty="0" smtClean="0"/>
              <a:t>– doporučený seznam: </a:t>
            </a:r>
          </a:p>
          <a:p>
            <a:r>
              <a:rPr lang="cs-CZ" sz="1200" dirty="0" smtClean="0"/>
              <a:t>Pevnost mého mládí, Deník Anny Frankové, Cesta - cíl neznámý, </a:t>
            </a:r>
            <a:r>
              <a:rPr lang="cs-CZ" sz="1200" dirty="0" err="1" smtClean="0"/>
              <a:t>Treblinka</a:t>
            </a:r>
            <a:r>
              <a:rPr lang="cs-CZ" sz="1200" dirty="0" smtClean="0"/>
              <a:t>, slovo jak z dětské říkanky, Zapomeňte, že jste byli lidmi... Nacistické koncentrační tábory - symbol barbarství, Holocaust... a Bůh tehdy mlčel, </a:t>
            </a:r>
            <a:r>
              <a:rPr lang="cs-CZ" sz="1200" dirty="0" err="1" smtClean="0"/>
              <a:t>Maus</a:t>
            </a:r>
            <a:r>
              <a:rPr lang="cs-CZ" sz="1200" dirty="0" smtClean="0"/>
              <a:t> 1, 2.  </a:t>
            </a:r>
            <a:r>
              <a:rPr lang="cs-CZ" sz="1000" dirty="0" smtClean="0"/>
              <a:t/>
            </a:r>
            <a:br>
              <a:rPr lang="cs-CZ" sz="1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Výstupy jednotlivých projektů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smtClean="0"/>
              <a:t>Literárně dokumentační práce </a:t>
            </a:r>
            <a:r>
              <a:rPr lang="cs-CZ" dirty="0" smtClean="0"/>
              <a:t>(7 až 30 stran) </a:t>
            </a:r>
          </a:p>
          <a:p>
            <a:pPr>
              <a:buNone/>
            </a:pPr>
            <a:r>
              <a:rPr lang="cs-CZ" dirty="0" smtClean="0"/>
              <a:t>Esej, investigativní text, fejeton, reportáž, či prolínání forem.</a:t>
            </a:r>
          </a:p>
          <a:p>
            <a:r>
              <a:rPr lang="cs-CZ" u="sng" dirty="0" smtClean="0"/>
              <a:t>Náměť filmového příběhu </a:t>
            </a:r>
          </a:p>
          <a:p>
            <a:pPr>
              <a:buNone/>
            </a:pPr>
            <a:r>
              <a:rPr lang="cs-CZ" dirty="0" smtClean="0"/>
              <a:t>Měl by se věnovat svědectví pamětníků i vyjádření postojů a názorů autorů a zachycení reálií a dokumentů.  A co autory nejvíce zaujalo. </a:t>
            </a:r>
          </a:p>
          <a:p>
            <a:r>
              <a:rPr lang="cs-CZ" u="sng" dirty="0" smtClean="0"/>
              <a:t>Webová stránka</a:t>
            </a:r>
          </a:p>
          <a:p>
            <a:r>
              <a:rPr lang="cs-CZ" u="sng" dirty="0" smtClean="0"/>
              <a:t>Grafický návrh na panel</a:t>
            </a:r>
          </a:p>
          <a:p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Projekt zdůrazňuje osobité pojetí, popis vlastních zážitků před obecnými poznatky.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47056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Putovní výstava 20 panelů - </a:t>
            </a:r>
            <a:r>
              <a:rPr lang="cs-CZ" sz="2000" dirty="0" smtClean="0"/>
              <a:t>dokumentace tragických osudů mnoha židovských rodin z různých míst české republiky</a:t>
            </a:r>
            <a:br>
              <a:rPr lang="cs-CZ" sz="2000" dirty="0" smtClean="0"/>
            </a:br>
            <a:r>
              <a:rPr lang="cs-CZ" sz="2000" dirty="0" smtClean="0"/>
              <a:t>Výsledek práce žáků a studentů několika desítek školních badatelských týmu zapojených v projektu židovského muzea v Praze</a:t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Picture 5" descr="Výstupem celého projektu jsou informační panel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3803915" cy="2852936"/>
          </a:xfrm>
          <a:prstGeom prst="rect">
            <a:avLst/>
          </a:prstGeom>
          <a:noFill/>
        </p:spPr>
      </p:pic>
      <p:pic>
        <p:nvPicPr>
          <p:cNvPr id="5" name="Picture 9" descr="DSC06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413" y="2897560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Výstupní panely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9700" name="AutoShape 4" descr="data:image/jpeg;base64,/9j/4AAQSkZJRgABAQAAAQABAAD/2wCEAAkGBxMTEhUUExQWFhUXGBoYGBcYGBgcHxgfFxwgHBccHh8YHCggHBslHxgcITEhJSkrLi4uGh8zODMsNygtLisBCgoKDg0OGxAQGywkHyUsLCwsLCwsLCwsLSwsLCwsLCwsLCwsLCwsLCwsLCwsLCwsLCwsLCwsLCwsLCwsLCwsLP/AABEIATQAowMBIgACEQEDEQH/xAAcAAACAgMBAQAAAAAAAAAAAAAEBQIDAAEGBwj/xABREAACAQIEAwQDCQ4EBQEJAQABAhEDIQAEEjEFQVETIjJhBnGBFCMzQlJykaGzBxVDVGNzk5SxstHS0/BTYqLBFiSCg+HxNFV0hJKjpLTDF//EABgBAAMBAQAAAAAAAAAAAAAAAAABAgME/8QAKhEAAgICAgIBAgUFAAAAAAAAAAECERIhAzFBUROhwQQiYXGBMpGx0fD/2gAMAwEAAhEDEQA/APXeJ8Vp5en2lTVBZVAVGZmLGAFVRJPq6HFHBvSKjmTUWnrBpEK4dGSGM93vDxCLjlbCz0zz9WlRnL0mqVpinpQuaZII1wASIUtfzjnjl6/C1fJe5adCvCuhFd6FUO9dw5epBXUqAhQXbrHK8paNaPTHqiYnFesf3H8ceRZ7I16ozVSrlqpq10yzkGhUaCHl0UlLaaegH1Ecow0pZJDmK1SplKmlVqqk5d+8XQ9pVdilwFHZokmxgDoOI8T0PMZkRIOxF5GIHiKK1NGJ1VJ0wrEGASSSBCi27Rcgb48uyfDR7gdBlneqUoaiuXqLBBpTTI0++VAVrN2gmzG/ejHUZl0rcQyrrQqrTpLWXU1F1iydkTKdxZ7QDVHM21CViFHX64G8ev8AvfG1qDaf9pxxXp9lDVqUmUExTqABqDV6bEle6VUFkcwIcf5rjmmzuRrMtftaDnN1BQOXcKzClCLIFW4p6HD6pIJ85w0icT0suDsR68SeoNp28x9ePP8ALZACrVRqJ1HN9sGFIhdPZWYVNOgHUSAJkE7YTfeaoMvWQUXqK1KnDHK1KdQOKilVcAaaraS5NQTtc94SJIeJ6pWcWiMU5jOJSA1zdgBpDMZYwBCgmOZOwvjg6/DaY9z/APLOyJmXao3uSoFYGm0kUjTlVvRWI7xU76ZwC3C2mh2tF9A90GGoPW00mqg0aZ0gw2nXA+LPLBQYnpWe8Xs/3OA61VVEsYH7fIDcnywvzLuKVDQGp0+zAZXMvTFtEtvqgQSdpN5jFVTIawwBcEiNQc6hPRiZHPbDEkR4txTTTnS6qSBKhmffktOSPXPW2F+W452jIqmvMwpNGuoJY93WSIIAsZ8ycNuFZWlRQjtWqSZJqVdZFtgSZAtt1nDDL1VYd2YHkf7OGMHOf0mHRgf8suPpAn6QMFU3DAMLggEHyO2I16CspBG4IPtEYX1VclVJI0E98GNQ5CFiPPla25wANMZhYmcdGOss6wI0qCZm9gBFjPnB2iCfQzCv4SD16ieo3HtwgLMZjMZgAH9I+J1aDU+xQO9RwgUifiu1hrW/c5sN8BVPTtV7tWiysHVHAZToY6g0jxb0zpgHUpDWEw29MEqe5mFBX7RiqqaaqdMnxsGBlF8RAuYABEzhDVzfE0gUqTVFWWBdFDVYpHSHIKrT7wUkBblyBpCnEpEtmj90AAEGjDgKCxZVSXNMA94zo99HeuJVxvE74f6btWNBDSAaqVBO4vTd3+NIE04Ezvti3O5/iTUmjLUpA1KxRxqisUgorllY0wKoW8aoOxwufMcSUNoywntJQt8k6zB0ExdadO02ctqsYKCw5vTmmKhpmiyxVFMsCN+0qU5IF5mkWiPC6NabAn08SsyClSMu9NSGZROoUSyiDd17fSRyKtOHvpTmM8Hanl6ClDTBFTSCQ8VCSCWC91kpDSR3u1JBGk4SHiOfIqN7mRrAAGm+llLqrVD75I7hY9iAW7vi5EoLOp4FxBcxSSsFZVcal1WMSYJB2mJjBtdTywmp1MwhyqijTVHpxVCzFEqqkKtx3I1ILWOnlOKavFM4gYU6BZu3cAundanfslUqywCQBrM6Zkg4VCHCEAiZgb2OGIzI8/oxxK5riZYTSIXVUBhCZ98oFCGd9SjQawmIOht5VsRPEuJFFY0ArEHUOyYhCTTmFFaaumXXVqXVp1AAbuh2js8ywsZHqxSgHlthN6NVs21SsuZQdnqZqTFQGg1aoCEhiGhFpkGBZrljfD5sop5R6sSxoVcSpa1ZRzHPn5HyOx8icIeH8FoGr7oWmi1ZYlra1ZpD+pjLA+3HTZmmFMDphdnMrPfSzj2ah0PnvB5E9CcaLoYQaUiGJPnMH/TGJ4X5Ooo3QBgYNhI9f0788WV82dQWnDNBJExaQJv6/qOAAzAeayOtSutlme8pgiRFje/PEvdoFnVkPmLT0DbfXiFPNoSSW23g2t5dbHABXkeE9kGHa1akmZqNqI8hYWwBnuBUKlcV1oo7oQSxO5WCALHvCBe0G3UYcmuTZFIbqykBfPlPqB+jfFtKmFUKNgAB7LYYFI7Q37q+TAkj1lWjzxmCMZhAH8WqsDSVWKB2IZlAmFRmgSCASVAmNpiDcD0coTcVa4BvcgftXFvFj75Q+e/2T4VemPFHocOrVEI7UppQj5TGAR6vF7MZydDSDXo6pVcxULA3AdSR1kabYr9wVJ+Frbjmv8uPJ/uIgBq7sFNQlQGYCYvsxvJk7bxecex8U4h2NE1QCxGkKgPiZiFQeQLESeQnEPkSliPF0n7BeJZeqE97q12Y28S28/DgKlw6sIHaVtr3X+XF332Jo1DUZEYIxBGpRMRHevIPTfCn0MzPdqKpEQxsd7bxf6fqxEuZI0XDJpv0Mszw+uQAtWt7dP8ALis8MzH+LWsLeH+XBPFeLrlsm1eC7iyoGguzNpVb7STv7cb4HxWrVCisKauQCQhYjoR3lGxG4thR5m0m13X1IfHtkqWUqrTlq1YEG4LKLeXdxHsGMjta3l3l5/8ATgrjHjFie7y8icDMhaIEdb7cuXlja6IasBDMJAr1pBgXWP3cMaaP2es1ax32ZfZ8XFPYaTdQbWMT/vviwlgpsYNogz+3CchpC2oGMsa1Xy2t/pvgEvUPhq1Y9a/y4OzZ1d0cuURFhinL0zYaZjpz6/35YpMnZJMlqV6hqVO6ImQPP5PL/fAvDqbao11oJGxBnlckTyGHtMnQylNwdx5ThVRy1SR3TzkgdfVgTYwnP0Qq/C1+hAKk/QVwNXyQekCtSrrBBTVp7pB+bbbDJctPd0nug21ESTtc4vy2R1L3gyX21TPtxOTNFQq4LkqzM3a1akRaCvWDsuGebyJpmmVd21OEKsQQQQbi0gggfX7Dcrkgh7sm3MzifEN6P51f3Ww1J2S6oo9yv8k4zDrGY0sixZxP4XL/AD3+yfHOenPCznDSy2rSnjcxeJi3Kd9+vljo+JfC5f57fZPhD6R8UFHMKNOssssJggDaLHzxzc/j90bcKt69MO4F6M0MtSFPLLC3nUSW7w3k3N49mOA9OPTZOxGS0uK0KzVJ09mVOpNrlpUeV/Zj0XhD1LvbS3eMna30Rj54+6DnGPE69UwQxXbY+9pI8/8AzilxxlyJ/o/sTKcox/t9zuuM5yrRq5dqwApV6EqF0+JmBZjAEzKbnYevBHoRmUpP2eoq5DjkQwkKLxPI8+fOMc5xTiZbheSdgSUbMU1NzABQqJ8uU8gMNfR/jBzSO9RmLUxUMMqDwoCGOn54MycVycVR0Pj5rf5i70s4pSre56FUlUqVJNQNHZsvgNrMstzsBfljoeHcZp0s/QyyMXZ0K1X1d1Qod0EARqJJkztp3x5F6XUqqGjUI97qq3Z3F9BAaw2vGCfQFqj5qmtOzlhHs8XsicTx8KjC0+rFLluePto+jOIoulnIJ0qTAJExfCjKZgFDUAIlCwE9D1w7rmVa022iZ/jhHkKzaCSulgrHSFgb2tipAuiZz/dpGPGY38P1XxU/Fe6Tp8NTRE/Xti1My5WidN2PfEHu/wAMD1s02l5RTFQKBBuOv99MTRPQa2YSnpJWdb6bRz9fLBXuhVrJT03YEg+rrgGtX09n3VM1IuJieflgr3V/zSU9K+EnVFx5TikhsUVOLszVDq0hLAa10tcrzokg89+Xkcb931NWgVCDv4kMExb4HYSPPvCd4wOisWqQDOqDetccjeva55fUMT7U9oYDCwlorSpMk27W4ubDaBewjQzJ0+Ku2oamlWYEakmYgKPeeRv/AB2xGlxlz+EMmQFD09zYfgZ5/s3nFeSJ1OpDC5BINc3EwZ7Y8/p9uKaVQmkGCHeI9+vzM+/b94QT0PTulBZ0nBsxU/CrUJaCDEgAgcwixveQeeCeI+Kj+eX91sK+BUKhYEltCwZ1VukxDVj1BuDsRHRnxHxUfzy/utifI0M8ZjMZihCziXwmX+e/2T483+6jxT3HmqOZKF1ICFQYnSTN+Vm+rHpHER77l/nt9k+OU+6R6JVuIUTTp9kpVlZGdn3+NMKYGmRz5Yymk2r6NYSa6ORq/dspKkUco7NEDtHUKPXpkkeVsefemlZKtYVaQhalGnVjoQul4sOaXA2w/q/cbz6ie0yx9TVD/wDzx1Fb0Fd8hSpDsxm6SBVqkPEapZbpdSCeW+NG4ppozptOzh04zRPC6NDtPfhXqMUUEkIyQSSRHLafVhl6AUGerXoyoGhjqaYhlCja/MGemKst9ynOhhL0QBzJq3+injo/QX0TzOWr1jV0kOIDDWQIabygMG2K5JJxaTFCLUkcr90ouFytM0giUe1phgzMG1MCI1AGIWRczOBvuUqW4nQjkWJ9QU49F9MvQ6rmqBRGTWGVlJ1xPP4nySR7cA+gPoHXyGYOYrNTqdzSq0tZMsRqJ1oo2HXmcTxNKFFckblaPVaNc9oaZGyBp9sR9WKaK++H1H9oxRlM+DWdyrKCsDUI+MTynri+nVGqfXyP8MZyLXQNxPiIpFREkz7IxdTYOoYbG+FfpWie9s1QJMxIN9sE5HO5dKKg5hLaVJ82nTPrg32tgx0TYzyIgH14ETj9IVdB1A6tMwInbrieX4nllBBzFPf5Q5gRzxzGbWj2pc10gsWHmJJte+x26YpIGzqG4BRlm1XIPxKHxt/wXsvgrL8Hy6rHZo1wSSiSSNidKgSPVgarn6BJQVk1CQRNxpkn6gT6gTixOK5bYV6c+sezDtipEM57jQ6GpUptI0pbpv6z9OLKvD6R71Kjlzq7xLACZvPdUyZgzjl+MNResWFdYYKRbceEc+qnHQZTiFBKSK1dPCIM8o9dh68N2KkEZLLtTJCU6CKTPcJX1mAkTGLOI+Kj+eX91sWZKolQakcMNpHliniHipfnl/dbE7srQ0xmI43iiRdxH4TL/Pf7N8b4hUcadLFRBmBPSPiN/t7eWuKfC5f57/ZPi3OnSoMKeXeAPnuWEbYPIPoCStVmNRPlpNzPUUrevECa3ym3k9w2Ecver+ryHXFy5ki4FME2sqg7T/iX5c8S++TT8WOvd2P/AHcFCsoQ1epO9ihExz+C9f0DriVB6oMmWHQqV3HlS2F8EUs3UYGAD5ALb1++7b4s7St8nl0Fzy/C/wBxhUOyo5trxTNj/n9n4O/P+ziQzRO6ED1OecfIGJCrW+R0tC+U/hPXizLvUJ7626gKI9ffJwUFlVdASLcumB2ywPIYPrrfFJXyxjLs1XQt4tS0oramUIrG1XQDJUQRpOqxJ8o85Cylmpk9sSoYamGYWbkxACb2aFm/PDjjFQKFl9B0tE1UpzdflgzAJPl7RhNSzPegVNRuT/zFEaIWSxISdMT3t/ZONl0ZPsnls8sEswCtCkjMAwYmQdAIJKkTPXF2XzIIE1LAG4zKmSVZvkX8B9QkxbEaubMhTU06e4YzFIHu2bV3PFM9J0+3ETmYHwx0kkAnM0RMXO9OQdLAxykC2HQrM7dTIWsCxgKPdKhmMWBhNp9c39WK6OcTUVNYrdSSM0ntjueWxIn24v7dg4ioGUtCD3RShwsBQAU3buyJmW88abPBVlqhJAgL7ooy4cTNkF4Ig25eeAYZmK2Wkg5ogrIIFRR0Ug23BX6Wbri/JpSLaUzDs0K+nWCdMQLRZTqB/wDp9q2hmo8bwlTuktmaZKyQDEDxAsBY9PaRlqOYZTZwGuGFembAHTB7PwsCPUQL88IBzksponvu0x42mI6dP/GB+InvUvzy/utiWVq1wFVqUgQCxqqSdpNlEkXPLa2NcT8dH88P3Wwn4GhkDjMaxmGIW8WPvmX+e32T4szwlVtN5sD9HdUxPXFPFvhKHz3+yfB1CoIGFex1oWJTYRZrH/N0/NcuWN9k87GIE+Ll/wBre2G4cdcD5mmrXLuIEd12H7Ofni7JoEpKRYoWPInWNwBeKcAQN/7G2Fh71blerM+xPrxvJojzFSrPP3xsEnKLf3ypcz8I38bC+2DTCmCTt71tH+L/ACYty9LUb0wORln8tpUT/wCMXLlFiNdT9I37Zxr3Gvy6n6Rv44KAtrGMVdpizsgIEkwNyZ+nEGo+eMmnZoqoX8eZdKMahRgGKjVSUMbAyaqm4BtHW+FXak37VrAFor5QAarR8HtMCfM4Z8aQ+9gFpYMAVNAHlA9+3uRtzjywvp5kq51MwE6WGvJ93V3RICz3Wv8A9POIxoujN9mVMyIPvzWdoPujKgsNgTK2jTsb94zOCO3IZdRKupQdka1CKk6d9S7m3hiZ9WKqdQqSGJgX71TJ7q0lBpE/F035M2xAxs1W0s4Z5nSAWycCwgggWspsehMHDEVUasC1RmaAzTXysrpkEToFjAJ9Z2M4jXrEsdFR2kwoSvlpIm0Lo6Eb3HlvjMs8K8l40gCKmVMEkd0RaYVjJ5BvKJEsYKMRCrJFTKEKZibrcmQZ56h0GAYb990EsUpFe9D9tR7wU92I9c+U+eLvv1IhERjBJAr0rAe2YgE7bA4W1apJAWYEqGWpk++skhu8JBI5CLeeL1eGgFiVKro1ZS8rDDaZmxEgkta2FQWH5fi5d1REQ/KishKwYawuYlfpxviQ98o/nV/dbA3Dq7dqsanIUKyl8t3CCFdiKYDFrAnl3oAG2DeJDv0fzy/uthSRUWMsZjMbwyRTxUe+Zf57fZPhDmfTWhSq1qbq4NKxO+rawA235+eH3FD75l/nt9k+OB9IODCrnKikx2hkm+wiY6NbE1sq2kdjwvjyV7ovdsNZYQZ6cz7MNK6GO6BOOE9GaRNYQsU0OlACIAG1vrx6Hh4onJnNU+KNTfQKZO+r2eqTz2g4u4dx41app9i6ER4iLgix6/Thb6WZpqdRShCt1id/qFx9WBvQyuWrsXgsZM2EjabeK+5HPfBSHkzuUnniNVwASTAxPCni1dlPhlTZtoI+mcMWTGdJwRIMjE8CZSQoAMwN/wBmLKtQgcsSWgD0iqR2ZiYDm/YxPdAJ7UgwCZldufLFeVygYFnrd4i4ZcsSp8IMqvWD7cb4pXcqsHTY3ApH4yQPfCIM3EWtflhXTdleCjHVcjs8qNQmWBOu4Nhy2BviyBpVy1IEu1dIfUVlaMd4GIOmTG4vuLzfFK5ZDBTMKUsDaiQSZKkkCx7wtzhfOV+YWEvMrIjRlRAMnVOwUmbWvOLchU7y90sqmTKZaGIkA2MjkZsZA9WChjE8NUggZgWAkBaPIm8abHvRIjljdDh1NQy9sneUjwUBBJ8VlFwxG83jCq6zBJUWJCZSZsYJ1Rv6vDzxPSRAUeIG6rlZYEAwdREi2qYM+zAIY08hSB1muragIJWheL8lvYH6TjPclMt/7QhJJA7tDfc7LJYXPskzGA3AEDSLoq+DKjS2okggtuCIgW7wIkjFmT971s9BmMAhSuWBgmDp0NezHfkp9oA2yFFFYk1VqMSYJFIEG5YAoAT4gPVHW+uJnv0fzy/utiORNEhWNKnTaSEB7OZME6dJIk22vYYlxLxUfzy/utgY0MsbxrGYBCbinwmX+e32T457iVQDOqCwFhO8kHVvyix9VuuOi4qPfMv89/s3xw3FeJMOLUkkgCLSercpj+ziF2VLol6NZjTVPeEat4i09Jx3NbjVBYmoov1H8ceO0eIv21mIEnmOuLeP58WRQpqEeNlup5Ra8jn/AGLog6DiOdSvVqs8uquVEEWAgjneSR58sDehnFFpZk09UqWAAYXSbEGQI2xzno9l+1yrs5Ab3SOpJ1CmVgAyBfc2GADmTQzVd0h4aYgwD2jLBkmevmTGCgPfcvxOk5KqwJEe2do67Hbpjn/THOlAsHcxtNpwD6M11CRpUNAbUihAQQItNjsY23xz3ppxwGoFWber+OEB6NwWujJ3DqAgTt8Uf+MQz81VIDFeQI/bhR9zvMtUy7lv8SB7EXBdCuxrFD4VUEW5+vEs1j0T4pl+5TmTpU3KUnvKjeoRBvNt4PQSr9yEhO6VK96TTy97dy2o3tpEEb+3BnEqmruFCxCtpimjkQysfEw+TsN4B+LhauVAUlqQDRt7mpCe9cL3rmCD/wBM+WKRLDKmXeWApM+oAE9ll4IF7jV3haL7TbETk4BGiTpZGUU8v84Ey3mGjbuSd8byOVVTIosGKgBly1JdEiZnVyBIPKZGIpTNXvCmQy90kZalrOpSCQe0sIt7RyOGIubKOhMJIGm60aHePI3IgC+8eW+JPSgJ71pgEMOwy0kg2aS8CZ28jtimllYUp2AkxIGWpCwvEB4IkiJ2jBGV4YWdQ1IADUBqytIATfcMYvfzk9cAFmWy2ojXTMhwTqo5a+orazEiJLSLkT5DEeG0iXph1IsFipTywhdyJRpjfYQNXtwbU4ADHwEhQpnLIdhAi9gAFEdFGN0vR9JEigQN/wDl6YJW3c8hv9OGSMKeXoagFSlqUkiAkg2k2uDZb+QxTxI9+j+eX91sEfeyhq1djT1TOrQsyNjMTOKOJeKj+eX91sJlIZYzGsbwCFPEx75l/nt9m+PGvS6iRxZiB3qlYKra3BTwKSulhtrJtG/nj2biXwuX+e/2T48v9KuH0nzlYvSzrQ8jSw0SVWWQe52iYHMmRiV2XVo4f76QSvYUQ3yi1R4II2mpEG/I+zDbgFbJrDV3zL1Z1Eh0gSNMXMkb79cGUeD5cGRl84T0ikfpnJ4lV4fSJEUMwOdkoT/+njSicWNOH5bhwUqGzABIJLMvIEDwttB6chi7Keh/DaxMVa5LEEnUhvaOvT9uE9LIpBHZ53fkKFv/AMLfEVXRcLnyJ2XsJk+vJxhUwxZ3KehdHs9FHM1VYAANIaNpkCJkDqOXTCbPejNWiQ1Xh9PNSSJoVs0G3GksC5AkXMTsfLHS5b0dZXgZ7N6QOuXBH0UBbflywd943/8AeGc+mh/QxGQYsh6F0qa0nVKD5cq/fpuzMQxRWsWMxBGI8UzbUl1Le/8AHDbh+W7NSDUqVSTOqponaAO4iiLdMKuKZJ3UJYed/PlHniW1ZaToFzhatRpNo1Eq34Faum6/KYRt0Mx5DFeVy/xTSBUMC1P3KBYzcd8ie6JPLu4JqcPIoU5VWKK0e9lz3iPD3l0+c7+zA1EaSW7Ng+okMMu0y03ALkm8yT8oYsksyGUVRralJVwLZVVMRJHisSWFxYaY3nGqPCxAARYhyAcoIBuGJBqWJ0ADlGkCxxXpEaWRYfVM5VuqlgZqbtoXlcrPTGyQVULSKyo1D3KSCwkz8JbeIlsAi6rlQXd+wAnXP/Kgk6kKtJ7STJJkRcSJ54lVyNzKI2qVLe5gSe+pMy91ItH8IO8soQgqmk38GXdTpElge/YsQPX0vOBuxKvOhdSmVK5VrmZmTUiSb7+s4YF2VyUE+9AAo0r7jURqABFnMmWBIJuNUeV/DMuaVRHFKNQMhctpYct+0JE26gBfPEaFBGlRSCK2mzZZoXSt579xJYCBYn1HGqlCWamachWIQ+5nYIGM/LvMAyLdySJIGAR0OWz+tiuiosSZZYBgxv57gbxijiLd+l+eX91sB8PyZp1l7ogKe8KLKO8SxAdnMXJtHPBPEPHS/PL+62JbKQ3xvGhjMUSLOK/CZf57/ZPgvswRgTirRUofPf7J8SzdYqgGkMCLzIWDa5AP18sS1sq9A/ENR8KtY7grytzwOFKtZWY6dM6k6z/tgTSN4ANjpEGYPM6J+jp7cCrSEAyOd+70vfs+h28xh0gse5FykjQ12JHeXngal3XMo+8zqS+F7pDC4MWvpFo5e9dZjrirQNU8lkCdOxN/wdpmLYKCzoBOouUePnJ9G/twYjMY97aD/mS3145ZwLgRJEfFlies0oLbW54MRwwUkiQP8v8A0ge9bW/bgSQm2Oa1bSO9TYTaNSfx/wB8LqlHtF2ezWNjIN4N/VvOMdRM2i2+gGTYz72Y2P8AexXDWlW9YE25A9FGCSVBGTsXcYyjaKYgvZh8G1SxI30kR7d48sApkS0A07QYBy9UAFuZl+iREcxtzb8fQnszpDQG/B1qnNTtSIjYbm8YAOU71PSuk2IJoZmASdVzqiAxkBvDAmMCWgb2CvkNcjsiTAInL1lHdFwNT3sCAsiSw3xamQYjTokQIDUKgFiIPi5aza097kDizTTJBNJmGmmJGXzV9IE3nbumD5je+MKsiqSFhpEe580d5WWh5Ehtj1BtGHQrBfcjhxpp6Da/uarE2vIeAJ+ib88EivXtGqbzOWq/Kts0ARb67bYrOQ7zgrddRBFHN303JJ1QTK7CzWiZjFtNIIPZyyDuEZbNALBJO7iR3jHrMTsCgsspV6+kkkgTABy1XUd9hrm2mdv24s90VgovU1Xa2XqeEAgqRqsxIkX2jril6FOTNM6pe60MwVJncANqjVcsLG18W5ThGtdSrTDBjd6eYXkIID1J5sCecx6ygsNyozDEN2g06vC1FlaBy7zdLzGKs479pSBAjth+62DcvwakILIuudRKlwJBmQNW/M9TOI8SHfpfnl/dbEtFRYf2nljMWYzDEKeLfCZf57fZvgqq0ppClusHTt52+rFHFPhMv89vsnxcFdbqAfWY5+rC8j8C6vSMt72/X4XeP+u2+KXpE3VGXqC5I6f4gjEqgqPJ7VF5wtVSPrp9RiCLUke+qRzGtOu3gJwwK8zlXIi5g2ubxP5Xz5n/AMVHK1BcqSSwtJAtMbVY3g4Jq1GAntARtIdZ/cA/sYGqLrIJjrPcJaP+3N4g3HswASTKOrBiCAQRF94I/wAT2/RgoIbRI5SRUP1CoOXPzwEKYtdbGbdn5zvT9s+ZwSxH+n8nMHb8Ha3+2ATLgGFzqt8/f9JcTywbw5TpO/ivM/7sf24W1Dc+Esd7oIn/ALZPQe04YcOMK2n5X+Xpz0qMDqhLs1xXINVCR2cBXVg/aXDxtoYR4d/2XwLT4G037OIiz1xtMfhLXi+8DDXUemNh8TmW4ip+DPy7IDkNdedhMkVBzG3LEKPBqiqVmiZABJavJ0tqX8JuD/cGMO8aAxWQsRRU4QdJAFKNSm7VrhQwMnXJPegcomeWIPwR2sexK30gmvZSSVn3y5Em/ny2wzzJhTiykbDCyHgA0uDSxarpMgDuPWG20AvAtY89r4Lo8LoqAFBADBwNb+IWk96/qNji5hbFa4HISiay/DaNNg6gggEAl3O+/iYjFPED36P55f3WwU2As14qNvwy/utgu2OqQ4xmMxmLIOe9Ic72ZotEw7c/yb+WLcpne3pSpi11m8joQwI5YH9Jcvr7FZiXb7Nsed8ezmZy+bp0MtUaGUSgCiWlu8SQYsPqxM2o7Y43LR6R2Dnaep98Plae1tzxtcvUW5nr4z16dpzH92wh9HchmKje+ZupJ5IEA5n4ykn12xTxyjnKR0iu1RZHe0rqHQERt5jHOvxEXHJddGvxO6fY5yWZ1sFFzvGsmw5Xq4LGXfa9/wDOfb+Ex5nxvjT8OCVQGqB9mUqDcEm5BEWtAw49DvSx82M1KvTajTBGp1cgsH5KogjT540U3JWlolwSdNnce5XmZ3/zNa4O3abW/vbETk3271/yjcxcH3y+OU4C2czaO65lkCsF2U23YqIu3STGHnD6NYl190FwhIloBlbGYEG83EW5DF7I0MPcVS+9/wDO3lH4S2KeMq1PKuZIOofGJO8c2P7cOENhjmuN1K1WkVXQBqhpBFlPK+9sO70KTxVlfohWZzU1MWjT4iT16nHR1EHQY4rgz16fwZpd6zap3X6I3i+Ga5zOEwWobwBpcX589unrGG4EL8QvT+n+xwnibflz9eJBBOFgauZYMg626bbjzxXnKlZIMoSfiqPKeZ/uMax49VoiX4hd7A+Nhu2VQSJUc4Fpn9mDvR0zTkyZJ38oxa2T7TQaniFrW33G55TixaYppCU2kWHjPt8G++IcaZrGaZfWFjB/bi7hySik3JEk4qNUCAwbzMN/suL0zNNAg79xA7jdPm4lotMr433aLkWIG+EHBKxZk1EmKqRJJ+K846dhTrB0Ooi0yGXe43AOE1GnRTs3pggdsoMzyDDnhDOm0jpjMYQf7GMwyTn89WJ7FiL63tH5J8eHfdB4tmUzpftLWIpgEBbCQw+MD59Yx7jxl2PYRvqb7N7Y8X9J6FOrnKi1KqorMyGNRc6lgCAu+qNzyxVx8iqWqGXoD6Z5gKdfalUU6WWlKkLykAy/Lp7b4L4B6dCtScVI1PqPPfSZBvvYGRHjAgEYa/cw4e1PJ6DVrUytWoCIQAy0ggMpIBBBud5x51wbhrUlzYMHsaNapSYXBFOqKdQN0ns5HqOOZcMLf7/wbZyVDXjXEO3paajaaSNoQaSxJVbLAgwdUAnpvjovQMUC3EWo6lmihbU0qDFWItMdTfHO5Th/aZDMZgay6MQgXmSiEGIk+PFv3Js0AvEtXOgI9gq2xoorFkuTs777n/FqVKiyu0FntZojT1Aj2Ye5PMUQ+Z7R1VdRklgu7Ebzjy/K5xRuRt+3BZz6Llc0AblUIA2s42xdGZ63Tz1Muaat3lExB26zthfmMuuhkTuyWiBEMxmRyDSS09cG5HIIG7W+plUG9th/DHOZuoFqhg76tQB0qSI182gqvSLG+El7YuRtVSNvw2mtZSx0sZbQCkTYC2/Lf/McRzeVpqA5Yyh2BQAkwFm1vZiziuYpu1MlYYrKkuREQbhTJiZt05YR1c9UqHswEFJxKs8aFjwgSsT0nyti4SutnPypRu12OspkECAo7XOq+mYIMDoAA0R5DEchl6WpVFZjoAgFgfCXljzvrjz0rhVwutXfW+sKqHTA5aRCnba8xg3g6and+zRVAkMpBJYnmByg2vH0YXI37srgakv6arobrl2NWmwcsgZSBaV5T7QSCehOL30gk93mQSKX8f7MYWcOrRWVVnuka5BgyRAXePFN8M3UhyRq2298tBPPT/64Fa7NItNaKakDUDpvyPZ+vr0tiSimdJJXb8luRcm9+eIPTbU57xnlFT9uk4LydMRTZjV7vLRU6dYwNlpBXCKCQzBRqneF6cipNt8C1aFMLRVSNHbAnvTyabz1wyo11loDy1zKMOXUgYTVMuqrSpjVBrAyYm4Y8sS3stI6S2MxWDjMMmhVxlO/Qv8AHb7N8c3mvQPJvmPdLK3aaxUJDQCywRYeoWx1HFvHQ+e/2T4kH8v2YhuikhNmMktEMaYJLkWJ5gQIEdBfCfL8Dp0A5NOO0BVgFmVZmYrA2Eux9uH3Fq76glO7b2Fx7dsC5xySqvV0t0UxM2vbCooV8M9FqKZY00d0psQSG3sFUXJtZFxL0f8AQLLZcVFokt2yhaktJi4te1mOHYamQUYqWVdy4nlcyIxTkqKLdAomBukETvJSd4GGloTYIPubZSB8NaIip025f3GNVvud5UWHa33mp0ny88OFKgRCb/k7jp4NsEZAKWYwDEQe7IHLYWwJP2TYN7qNMdnqAGykm45e3Cs5cqWIDkavigE+NCZ7WEA3Ji8Akd7BNeqj1WBQkqTDFbW6H14HzCV3aaY5LeopIs3ePdYHw7XifbhN0DVl3pBUdNOkCSSJAuA7Khi+8Mb9cJ6vDm0Mp1aTEqASLREAmA1wLDljq83lVqASSI6HzBH1gYWrwJENMrINJDTQkkwp0SLzPwaXN7eZlKcl0RLjhNU0c9VyD1iX11FhOz06DyETIa5B7wHWMP8AgmSCM921aYkiFvew2354hR4KtPsypI7IFadzYGARfxWUbzt68E8OyXYhgswzs5kz3qjFnN+pJOB8loUONR6FWQLPWy6a3QI2p1HhcgggGTqPrYnr547b3LTN9KH2DHDjKju6FKmCogFY0sDs5mIBPn12xqmmikugqtQVYYayZQjvE9bHYdRti22mKNK2d2mXpjZVmIkATiS0x0xy9CoHLvsDMTYSdht5dMF5bjQGoQviY/CD1m0T7fPEylRpHY/NIdMKc3QUNRt+FX91sX0uIEwwUR84Hf1DEc6e9R/PL+62BO6LQy0DpjMTGN4sgTcWbv0Pnt9m+JKT0OI8WqDtKE7B2+zfA+bzTDSV2I2755nYIw+nESK8A71KxrHSpCrYkgwfqv7MYuVZn16jG5WDH1rOIjPP8oSN+7VHWBHaSDb6PVjF4i0GWEx0rbxPy9vLBYrMHBgWdwDqYdecjqBhjRyjqoA5W8Z6R8v/ANMBUs6x3ZQNp01je9o1+RHs9mLTmYn35eo7lXrHKpfY7evBkIJfLPH8Gb+piWVy7iDqAndTqP1ljgMZvrVH6Ov/AFPZ6yPVixK1z75NiQNNUGwJF2eLeq+DICrMoZI7u55nr6sCO1ctCMsEWJEgc7gET03H8Tyl2BOrvE39dh7MKMzUYmLkwwXsxciDEEWU2jcYd0KSsa5lGKQtjI+sx9W/sxbnKvZU2djZRJJiB1YzyG5vywu4xVqdzs9c72WRYWmeuK+EB2oMmZ22Ia1gBJJ2j/bCTrQNFK5mo7aoMAx4fMXsfOJ8j0w6pwedzywvr8Ny4Elyvn2pUX9sXwQmXprpAqN0EuTMCfjEyYE4N+g14YnytzppiTDQBqi7SfGfP+xg6hwlvjwGbku5g+RtE/Xin73sQQtXU1yGOmb7DuKO6Ba425nfFnEqWYalSWmZZBB70TA3HUcsDkn0EY0tgVc9nX1FnCK45CN4/bN/P6Xy5PRamQoMsZB6+Ikmw6Te1owgzaZjs0K0Szy2tbjwtKm5jlYi+2J1ctmizhKZKDVpOoySIIuXnyv5+RxE/wA3T+pojoVTSLmSOgje+xJv9fU8sbzVXv0BEe+jp8lsLOEJVXWMxCsT3CxUSZvaedj1w0zQ71H86v7rYcFQWONXljMZqxmNTMUcZ8dD57fZvgfOjwnvREd07TMT9GLuML36Hz2+zfA2eUSkkTHMxzM+v1YiRXgFZz1qx6x9d8X0pNiWXa5IuRvyJ2PqxA1aUiUTaPhOnsv6/ZiyKZiFBLflDuQfKZjVfy+iRGGly7Q/6ue3xen14w05v2h35auf/TiGumCZSJMnvmT6xp6HE1rILhQDae+RsCF5eseoezABho3+FP0t7Pi4spUxPwhNjYz8nzGKe1owCVA2+Ofqt5+2+LKRSbBZg7PMSp5RzH92wAVZqswZoEiTEW58zywpq5Esuk3U6tSmGHe3BkQRfHQPWBJURuQfpjHP5TMhnYLPdZgwkg2MfR57YcgaBQjUUYVUV1qQrKu7GFBN2HQbdBa5hwc4rUUDi1ZdJUqRqDi6xMrIJ6xgLiFLtWSmQYZoJHJSJafYv0xiBzAqZ7QvgplV0iIBUSY0ixuRB+SIib1KeUrfZnCDjHGJbn+FO5HdBQKBpYmDF+c7E29Q6YzLcOraV1AFlYshkHSSCJBN9WlipjkTh0ypJGgn6MUNUVSIpPFto/jgfO3HES4Up5/cU0uENRPal2BVeW/lM+KNr2w64PnBXphxGsWYDY+fl/64S8VqnfsjMnYgn1GQBG2B+BcQZK5eorJQKhQTyYnnpkARsfXMYya1dm6VDjiXFnDBKZLPuVEXA3BtIPn6pGAl49mNFTQkN2mpJmCsCxMQTO/WbAcquPrVD1SqntCydmNQAKhpbYzsCY57HzXZrJKtNyWcMQ0LtcyQLmBvy/2xnkuzdRVDf0mz6uaBWZ7VQZiIvcX6nlfblOOhzr9+j+eH7rY4elVp1O61CtoBQ02AgllnUSfk3AHWPIY6mvR98oHU3wg5n5LY0452kvRk402dNjMC6G+VjWNiATjB7+X/ADjD/wC0/wDDEaumQTMiIgDlzupwmzHp5wxwVqVQ6ncNRqkW2saeA/8Aifgv5P8AV6n9PDcGx0zqadUnm/8Ap/lxulULc3/03/045Q+k/BeXZ/q9T+niS+k/BB/h/q9T+nifjYUdaQflP/p/lxGs5UElmt83+XHKH0o4L+T/AFep/TxGt6T8FIt2Z/8Al6n9PB8b/wCQ6XoYUvScM4XTUuYmU/kwzOckxLX81/lxySekPBp8NJfP3PUP7KeJrx3ggM6qc/8Aw1X+TD+MEjos3RAJfSCZmYuL/wB2wrf0SqsWParDEsO4ZWTIvP8AcYpT0j4HzKH15er/AE8Wf8VcE/J/q1X+nioqS6/wKUU/ATQ9HswsTmJPUr19WDOGcGanJLkuxLMwESSZtzjywq/4p4J+T/V6v9PGv+KeCfk/1er/AE8Z/FuyvFUdIaT7ajfyH8MYlB+ZM+rHOf8AFHBPyf6vV/p4z/ingn5P9Xq/08HwsX8HTVKLQT7dsL+I8MqVFKhgFI6GZixsYkEg+wYUN6U8Ej8H+r1f6eMHpRwT8n+r1f6eF8I0/wBAxfRt1ZWV5ChggYGV1iO6eXP6bYoT0dzKur+6TIJJEEggxIMnyH0DFf8AxTwT8n+r1f6eDcjn+GVlLUaJqKDpJTKVmAMTEilvBH04PhHkNny7SIje8g7eXngfNpFSh51RA691ifqE4pJyP4q/6lX/AKWN/fHJZcGr2L0gou/uSusAnmeysJjChw49CcrOgxmOZ/8A9E4b+MH9FW/kxmNcWTTPGOEijqftwxXQSumZ1AggGOTAFZ5ap5YYHL8O1R21fTO+kbW5aN9/Z6oYHL5PM0zK0KoPnSfkQea9QMEg53fsanIT2B5AgfE8zjoLCOx4cVX3yspmWOkmQSYE6YmIiFAN/bXw5chpIqtU1Co0MA0NTtpkAWNjt8s7QMDombGqKNXvRPvLGdIgfFxt6WbJBNCrafwDc4Pyb7DAKgt8rw8CO2qk6FbVB8RUkr4IiSPVBvvimpQyENpq15vplRy2nu7Hy6mwjvQjOf4NW35Bv5fIYDfhuYJM0K0kz8E/Py04B0G9nkxmLszZcg7agynTE3AmGkgcwBO+L3o8OJ+FrKLWAJHhvupPi6nnyws+8+Z/F6/6Kp/LjPvPmfxev+iqfy4AoLy6ZI0aetqi1Qr9ppBMtqPZgbiNG+0krcd44JbL8Nhh21YnV3W0nYIeWiLsRfe2wEkq/vPmfxev+iqfy4z7z5n8Xr/oqn8uABnXp8OJlXrAd7ugG8HuQWB3EC8c+neC4jSywpqaNQs4L6gwYahqApkWgSJJE26zin7z5n8Xr/oqn8uM+9GZ/F6/6Kp/LgAZV04cxBDVUBIBVQYA1KCQXDE90s2+4i1p0KHD4INWr1BAPIvaCgEEdmZve3dE4XfefM/i9f8ARVP5cZ958z+L1/0VT+XAFBvDRkiiduXRxOvRrOvvWF5A7vSN8WNQ4eb9rVFl7oBIn44BKTblPl80LvvRmfxev+iqfy4z70Zn8Xr/AKKp/LgCg9qHD5EVax7w3W2nUAZhZnSSbT4eRMDvfuflRkM32LNoGaqFDcEqKalJ9YAkY8z+9GZ/F6/6Kp/Lj0b7nQFPKPSrmtRJzDOV7GoS6mmqxOgwJm/lhS6JmtB1TN1Go1CWYntKd5mO7U68rYlxVy3Cc2W3Ki8AbMI2/u+GVNcmHj33s5kgpX7xixhUERJFz1tscCelb5Y5LMpl1ql6iABBTrwYYGwKwDiEZJOzxYY3gwcIzP4vX/RVP5cZjWzoPdjVI7u488SqHSwjptjWMxymZcg1Az9IxqjUMxuPPGYzCGXVqYAkb4U1WO83J3xmMw4iYXQJ2DH6cGUcyxMHG8ZgYgycbnGYzABrGDGYzCA3jMZjMMCDmxxtcZjMIDZGNHGYzABucaxmMwAaxmMxmEM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2833688"/>
            <a:ext cx="3143250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702" name="Picture 6" descr="http://www.jewishmuseum.cz/images/Pane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6584"/>
            <a:ext cx="2959623" cy="5571416"/>
          </a:xfrm>
          <a:prstGeom prst="rect">
            <a:avLst/>
          </a:prstGeom>
          <a:noFill/>
        </p:spPr>
      </p:pic>
      <p:pic>
        <p:nvPicPr>
          <p:cNvPr id="29704" name="Picture 8" descr="http://www.jewishmuseum.cz/images/Pane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0297"/>
            <a:ext cx="2973588" cy="5597703"/>
          </a:xfrm>
          <a:prstGeom prst="rect">
            <a:avLst/>
          </a:prstGeom>
          <a:noFill/>
        </p:spPr>
      </p:pic>
      <p:pic>
        <p:nvPicPr>
          <p:cNvPr id="29706" name="Picture 10" descr="http://www.jewishmuseum.cz/images/Panel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4908" y="1268761"/>
            <a:ext cx="296909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3100" u="sng" dirty="0" smtClean="0"/>
              <a:t>Projekt byl v roce </a:t>
            </a:r>
            <a:r>
              <a:rPr lang="cs-CZ" sz="3100" u="sng" dirty="0" smtClean="0">
                <a:solidFill>
                  <a:srgbClr val="FF0000"/>
                </a:solidFill>
              </a:rPr>
              <a:t>2008</a:t>
            </a:r>
            <a:r>
              <a:rPr lang="cs-CZ" sz="3100" u="sng" dirty="0" smtClean="0"/>
              <a:t> oceněn Zlatou hvězdou Evropské komise za aktivní evropské občanství.</a:t>
            </a:r>
            <a:r>
              <a:rPr lang="cs-CZ" u="sng" dirty="0" smtClean="0"/>
              <a:t/>
            </a:r>
            <a:br>
              <a:rPr lang="cs-CZ" u="sng" dirty="0" smtClean="0"/>
            </a:b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916832"/>
            <a:ext cx="6851104" cy="420933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Porota vybírala ze 130 evropských projektů a z nich vybrala 12 vítězů</a:t>
            </a:r>
          </a:p>
          <a:p>
            <a:endParaRPr lang="cs-CZ" dirty="0" smtClean="0"/>
          </a:p>
          <a:p>
            <a:r>
              <a:rPr lang="cs-CZ" dirty="0" smtClean="0"/>
              <a:t>"To, co pravděpodobně ocenila EU nejvíce, je, že projekt Zmizelí sousedé opravdu </a:t>
            </a:r>
            <a:r>
              <a:rPr lang="cs-CZ" b="1" dirty="0" smtClean="0"/>
              <a:t>vybízí mladé lidi k vlastní činnosti, jejíž výsledky mají smysl</a:t>
            </a:r>
            <a:r>
              <a:rPr lang="cs-CZ" dirty="0" smtClean="0"/>
              <a:t>," míní koordinátorka projektu Marta Vančurová. Zdroj: </a:t>
            </a:r>
            <a:r>
              <a:rPr lang="cs-CZ" dirty="0" err="1" smtClean="0"/>
              <a:t>idnes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218" name="Picture 2" descr="https://encrypted-tbn2.gstatic.com/images?q=tbn:ANd9GcTu2vSvwunKMPGMc15zcWQcpWZqU5_4FMqJkbTyCp8kX5wS4dd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183718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669</Words>
  <Application>Microsoft Office PowerPoint</Application>
  <PresentationFormat>Předvádění na obrazovce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Zmizelí sousedé</vt:lpstr>
      <vt:lpstr>Projekt židovského muzea v Praze</vt:lpstr>
      <vt:lpstr>Snímek 3</vt:lpstr>
      <vt:lpstr>Snímek 4</vt:lpstr>
      <vt:lpstr>Činnosti v projektu Zmizelí sousedé Ověřeno a nasbíráno ze zkušeností účastníků</vt:lpstr>
      <vt:lpstr>Výstupy jednotlivých projektů </vt:lpstr>
      <vt:lpstr>Putovní výstava 20 panelů - dokumentace tragických osudů mnoha židovských rodin z různých míst české republiky Výsledek práce žáků a studentů několika desítek školních badatelských týmu zapojených v projektu židovského muzea v Praze </vt:lpstr>
      <vt:lpstr>Výstupní panely</vt:lpstr>
      <vt:lpstr>Projekt byl v roce 2008 oceněn Zlatou hvězdou Evropské komise za aktivní evropské občanství. </vt:lpstr>
      <vt:lpstr>Snímek 10</vt:lpstr>
      <vt:lpstr>Zkušenosti koordinátorů projektu</vt:lpstr>
      <vt:lpstr>Projekt vyžadující aktivitu</vt:lpstr>
      <vt:lpstr>Školení pro pedagogy</vt:lpstr>
      <vt:lpstr>Zkušenosti účastníků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</dc:creator>
  <cp:lastModifiedBy>kate</cp:lastModifiedBy>
  <cp:revision>142</cp:revision>
  <dcterms:created xsi:type="dcterms:W3CDTF">2014-11-01T22:25:54Z</dcterms:created>
  <dcterms:modified xsi:type="dcterms:W3CDTF">2014-12-23T09:19:38Z</dcterms:modified>
</cp:coreProperties>
</file>