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2" r:id="rId11"/>
    <p:sldId id="269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.muni.cz/~dchytkova/hlas.html" TargetMode="External"/><Relationship Id="rId2" Type="http://schemas.openxmlformats.org/officeDocument/2006/relationships/hyperlink" Target="http://mujweb.cz/solc-tisk/historie_pisma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Vznik a vývoj písma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/>
              <a:t>возникновение и </a:t>
            </a:r>
            <a:r>
              <a:rPr lang="ru-RU" dirty="0" smtClean="0"/>
              <a:t>рАзвитие письменности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4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latinky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27" y="1853248"/>
            <a:ext cx="4295661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2" y="1853248"/>
            <a:ext cx="3660474" cy="445166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962106" y="3466496"/>
            <a:ext cx="1708857" cy="606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7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Cyrilice (</a:t>
            </a:r>
            <a:r>
              <a:rPr lang="ru-RU" dirty="0" smtClean="0"/>
              <a:t>кириллица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jednodušší a praktičtější než hlaholice</a:t>
            </a:r>
          </a:p>
          <a:p>
            <a:r>
              <a:rPr lang="cs-CZ" dirty="0" smtClean="0"/>
              <a:t>Vyčleněna z </a:t>
            </a:r>
            <a:r>
              <a:rPr lang="cs-CZ" dirty="0" err="1" smtClean="0"/>
              <a:t>východořecké</a:t>
            </a:r>
            <a:r>
              <a:rPr lang="cs-CZ" dirty="0" smtClean="0"/>
              <a:t> větve.</a:t>
            </a:r>
          </a:p>
          <a:p>
            <a:r>
              <a:rPr lang="cs-CZ" dirty="0" smtClean="0"/>
              <a:t>Používá se po zápis 6 slovanských jazyků i mnoha neslovanských</a:t>
            </a:r>
          </a:p>
          <a:p>
            <a:r>
              <a:rPr lang="cs-CZ" dirty="0" smtClean="0"/>
              <a:t>Významná reforma za </a:t>
            </a:r>
            <a:r>
              <a:rPr lang="cs-CZ" b="1" dirty="0" smtClean="0"/>
              <a:t>Petra Velikého</a:t>
            </a:r>
          </a:p>
          <a:p>
            <a:r>
              <a:rPr lang="cs-CZ" b="1" i="1" u="sng" dirty="0" smtClean="0"/>
              <a:t>Graždanka</a:t>
            </a:r>
            <a:r>
              <a:rPr lang="cs-CZ" b="1" i="1" dirty="0" smtClean="0"/>
              <a:t> (občanské písmo)– </a:t>
            </a:r>
            <a:r>
              <a:rPr lang="cs-CZ" dirty="0" smtClean="0"/>
              <a:t>některá písmena vypuštěna, jiná upravena</a:t>
            </a:r>
          </a:p>
          <a:p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7570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Vynález papíru a knihtisku (</a:t>
            </a:r>
            <a:r>
              <a:rPr lang="ru-RU" dirty="0" smtClean="0"/>
              <a:t>книгопечат</a:t>
            </a:r>
            <a:r>
              <a:rPr lang="cs-CZ" dirty="0" smtClean="0"/>
              <a:t>á</a:t>
            </a:r>
            <a:r>
              <a:rPr lang="ru-RU" dirty="0" smtClean="0"/>
              <a:t>ние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papírna ve Španělsku, do t doby všechny kodexy a svitky byly na </a:t>
            </a:r>
            <a:r>
              <a:rPr lang="cs-CZ" dirty="0" err="1" smtClean="0"/>
              <a:t>papiru</a:t>
            </a:r>
            <a:r>
              <a:rPr lang="cs-CZ" dirty="0" smtClean="0"/>
              <a:t>.</a:t>
            </a:r>
          </a:p>
          <a:p>
            <a:r>
              <a:rPr lang="cs-CZ" dirty="0" smtClean="0"/>
              <a:t>Vynález papíru z Číny. Poprvé začali papír škrobit a barvit Arabové.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3220688"/>
            <a:ext cx="4486997" cy="3227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04" y="3219547"/>
            <a:ext cx="4304696" cy="32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Vynález </a:t>
            </a:r>
            <a:r>
              <a:rPr lang="cs-CZ" dirty="0" smtClean="0"/>
              <a:t>papíru </a:t>
            </a:r>
            <a:r>
              <a:rPr lang="cs-CZ" dirty="0"/>
              <a:t>a </a:t>
            </a:r>
            <a:r>
              <a:rPr lang="cs-CZ" dirty="0" smtClean="0"/>
              <a:t>knihtisku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2655094"/>
            <a:ext cx="8896350" cy="2990850"/>
          </a:xfrm>
        </p:spPr>
      </p:pic>
    </p:spTree>
    <p:extLst>
      <p:ext uri="{BB962C8B-B14F-4D97-AF65-F5344CB8AC3E}">
        <p14:creationId xmlns:p14="http://schemas.microsoft.com/office/powerpoint/2010/main" val="41129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doba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Asi 80% procent známých abeced z té fénické</a:t>
            </a:r>
          </a:p>
          <a:p>
            <a:r>
              <a:rPr lang="cs-CZ" dirty="0" smtClean="0"/>
              <a:t>Existuje asi 440 druhů písem.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27" y="3034145"/>
            <a:ext cx="6455422" cy="34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Internetové 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mujweb.cz/solc-tisk/historie_pisma.htm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3"/>
              </a:rPr>
              <a:t>http://www.phil.muni.cz/~</a:t>
            </a:r>
            <a:r>
              <a:rPr lang="cs-CZ" dirty="0" smtClean="0">
                <a:hlinkClick r:id="rId3"/>
              </a:rPr>
              <a:t>dchytkova/hlas.html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2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39" y="2888673"/>
            <a:ext cx="9404723" cy="1517073"/>
          </a:xfrm>
        </p:spPr>
        <p:txBody>
          <a:bodyPr/>
          <a:lstStyle/>
          <a:p>
            <a:pPr algn="ctr"/>
            <a:r>
              <a:rPr lang="cs-CZ" dirty="0" smtClean="0"/>
              <a:t>Děkuji Vám za pozornost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>Jaroslav Tesák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561109" y="6248398"/>
            <a:ext cx="166256" cy="1316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9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Prehistorie písma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84102"/>
            <a:ext cx="8946541" cy="4664298"/>
          </a:xfrm>
        </p:spPr>
        <p:txBody>
          <a:bodyPr/>
          <a:lstStyle/>
          <a:p>
            <a:r>
              <a:rPr lang="cs-CZ" dirty="0" smtClean="0"/>
              <a:t>První potřeba sdělit myšlenku tomu druhému nejspíše díky lovcům divé zvěře.</a:t>
            </a:r>
          </a:p>
          <a:p>
            <a:r>
              <a:rPr lang="cs-CZ" dirty="0" smtClean="0"/>
              <a:t>Šipky, obrázky zvířat, uzly, šňůrky, vlastnické značky.</a:t>
            </a:r>
          </a:p>
          <a:p>
            <a:r>
              <a:rPr lang="cs-CZ" dirty="0" smtClean="0"/>
              <a:t>K dnešní podobě písma vede cesta dlouhá asi 5 tisíc let.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32" y="3390899"/>
            <a:ext cx="5041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„Vývojové“ stupně písma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PIKTOGRAM</a:t>
            </a:r>
            <a:r>
              <a:rPr lang="cs-CZ" dirty="0" smtClean="0"/>
              <a:t> (</a:t>
            </a:r>
            <a:r>
              <a:rPr lang="ru-RU" dirty="0" smtClean="0"/>
              <a:t>пиктограмма</a:t>
            </a:r>
            <a:r>
              <a:rPr lang="cs-CZ" dirty="0" smtClean="0"/>
              <a:t>)– grafické zjednodušení, může znázorňovat myšlenku, slovo, ale i celou větu. Jednoduchost zaručuje snadné porozumění.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3026535"/>
            <a:ext cx="3307773" cy="32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„Vývojové“ stupně písma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IDEOGRAM</a:t>
            </a:r>
            <a:r>
              <a:rPr lang="cs-CZ" dirty="0" smtClean="0"/>
              <a:t> (</a:t>
            </a:r>
            <a:r>
              <a:rPr lang="ru-RU" dirty="0" smtClean="0"/>
              <a:t>идеограмма</a:t>
            </a:r>
            <a:r>
              <a:rPr lang="cs-CZ" dirty="0" smtClean="0"/>
              <a:t>) </a:t>
            </a:r>
            <a:r>
              <a:rPr lang="cs-CZ" dirty="0" smtClean="0"/>
              <a:t>– znaky vyjadřují kratší, nebo delší řady hlásek, např. nohy označovali končetiny i chůzi.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909964"/>
            <a:ext cx="3538105" cy="3538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0" y="2909964"/>
            <a:ext cx="3645681" cy="36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„Vývojové“ stupně písma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FONOGRAMY</a:t>
            </a:r>
            <a:r>
              <a:rPr lang="cs-CZ" dirty="0" smtClean="0"/>
              <a:t> – hláskové písmo, nejdokonalejší vývojový stupeň, zaznamenávaly hlásky a zvuky, např. hieroglyfy.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27" y="3120475"/>
            <a:ext cx="4436791" cy="332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písma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Egypt</a:t>
            </a:r>
            <a:r>
              <a:rPr lang="cs-CZ" dirty="0" smtClean="0"/>
              <a:t> – (4. tisíce př. n. l.), </a:t>
            </a:r>
            <a:r>
              <a:rPr lang="cs-CZ" b="1" dirty="0" smtClean="0"/>
              <a:t>hieroglyfy</a:t>
            </a:r>
            <a:r>
              <a:rPr lang="cs-CZ" dirty="0" smtClean="0"/>
              <a:t> (posvátné rytiny), asi 700 znaků, každý vyjadřoval slovo, slabiku i souhlásku. Psány svisle, později vodorovně. 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Mezopotámie</a:t>
            </a:r>
            <a:r>
              <a:rPr lang="cs-CZ" dirty="0" smtClean="0"/>
              <a:t> – (3. tisíce př. n. l.), </a:t>
            </a:r>
            <a:r>
              <a:rPr lang="cs-CZ" b="1" dirty="0" smtClean="0"/>
              <a:t>klínové písmo, </a:t>
            </a:r>
            <a:r>
              <a:rPr lang="cs-CZ" dirty="0" smtClean="0"/>
              <a:t>asi 30 znaků, psáno seříznutým rákosem na hliněné destičky, později klínová abeceda.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12" y="3890465"/>
            <a:ext cx="4602179" cy="25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písma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Féničané </a:t>
            </a:r>
            <a:r>
              <a:rPr lang="cs-CZ"/>
              <a:t>– (1300 př. n. l.), </a:t>
            </a:r>
            <a:r>
              <a:rPr lang="cs-CZ" b="1"/>
              <a:t>písmo fénické, </a:t>
            </a:r>
            <a:r>
              <a:rPr lang="cs-CZ"/>
              <a:t>asi 22 znaků, čte se zprava doleva a nejsou v něm mezery.</a:t>
            </a:r>
          </a:p>
          <a:p>
            <a:r>
              <a:rPr lang="cs-CZ" b="1"/>
              <a:t>Jižní Amerika – </a:t>
            </a:r>
            <a:r>
              <a:rPr lang="cs-CZ" u="sng"/>
              <a:t>Mayové</a:t>
            </a:r>
            <a:r>
              <a:rPr lang="cs-CZ"/>
              <a:t> – obrázkové písmo, </a:t>
            </a:r>
            <a:r>
              <a:rPr lang="cs-CZ" u="sng"/>
              <a:t>Inkové</a:t>
            </a:r>
            <a:r>
              <a:rPr lang="cs-CZ"/>
              <a:t> – </a:t>
            </a:r>
            <a:r>
              <a:rPr lang="cs-CZ" b="1"/>
              <a:t>kipu</a:t>
            </a:r>
            <a:r>
              <a:rPr lang="cs-CZ"/>
              <a:t> a </a:t>
            </a:r>
            <a:r>
              <a:rPr lang="cs-CZ" b="1"/>
              <a:t>tokapu</a:t>
            </a:r>
            <a:r>
              <a:rPr lang="cs-CZ"/>
              <a:t>, uzlové písmo a geometrické obrazce.</a:t>
            </a:r>
          </a:p>
          <a:p>
            <a:r>
              <a:rPr lang="cs-CZ" b="1"/>
              <a:t>Čína – </a:t>
            </a:r>
            <a:r>
              <a:rPr lang="cs-CZ"/>
              <a:t>(27. stol. př. n. l.) – znaky a symboly, psáno na bambusové destičky, zvířecí kosti a želví krunýře.</a:t>
            </a:r>
            <a:endParaRPr lang="cs-CZ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96" y="4307509"/>
            <a:ext cx="3736572" cy="21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latinky (</a:t>
            </a:r>
            <a:r>
              <a:rPr lang="ru-RU" dirty="0"/>
              <a:t>лати́нское </a:t>
            </a:r>
            <a:r>
              <a:rPr lang="ru-RU" dirty="0" smtClean="0"/>
              <a:t>письмо́,</a:t>
            </a:r>
            <a:br>
              <a:rPr lang="ru-RU" dirty="0" smtClean="0"/>
            </a:br>
            <a:r>
              <a:rPr lang="ru-RU" dirty="0" smtClean="0"/>
              <a:t>                        латиница</a:t>
            </a:r>
            <a:r>
              <a:rPr lang="cs-CZ" dirty="0" smtClean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 je z řeckého písma, které se zase inspirovalo fénickým.</a:t>
            </a:r>
          </a:p>
          <a:p>
            <a:r>
              <a:rPr lang="cs-CZ" dirty="0" err="1" smtClean="0"/>
              <a:t>Východořecký</a:t>
            </a:r>
            <a:r>
              <a:rPr lang="cs-CZ" dirty="0" smtClean="0"/>
              <a:t> směr a </a:t>
            </a:r>
            <a:r>
              <a:rPr lang="cs-CZ" dirty="0" err="1" smtClean="0"/>
              <a:t>západořecký</a:t>
            </a:r>
            <a:r>
              <a:rPr lang="cs-CZ" dirty="0" smtClean="0"/>
              <a:t> směr</a:t>
            </a:r>
          </a:p>
          <a:p>
            <a:r>
              <a:rPr lang="cs-CZ" dirty="0" smtClean="0"/>
              <a:t>Klasická řecká abeceda se díky Etruskům dostává do říše římské.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31" y="3501257"/>
            <a:ext cx="5713702" cy="29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latinky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Vyčleněna ze </a:t>
            </a:r>
            <a:r>
              <a:rPr lang="cs-CZ" dirty="0" err="1" smtClean="0"/>
              <a:t>západořeckého</a:t>
            </a:r>
            <a:r>
              <a:rPr lang="cs-CZ" dirty="0" smtClean="0"/>
              <a:t> směru.</a:t>
            </a:r>
          </a:p>
          <a:p>
            <a:r>
              <a:rPr lang="cs-CZ" dirty="0" smtClean="0"/>
              <a:t>Vzniká </a:t>
            </a:r>
            <a:r>
              <a:rPr lang="cs-CZ" dirty="0"/>
              <a:t>latinské písmo o 24 znacích, které se čte zleva doprava.</a:t>
            </a:r>
          </a:p>
          <a:p>
            <a:r>
              <a:rPr lang="cs-CZ" dirty="0"/>
              <a:t>Ze snahy o rychlejší psaní vzniká tzn. </a:t>
            </a:r>
            <a:r>
              <a:rPr lang="cs-CZ" u="sng" dirty="0"/>
              <a:t>kurzíva </a:t>
            </a:r>
            <a:r>
              <a:rPr lang="cs-CZ" dirty="0"/>
              <a:t>(z lat. </a:t>
            </a:r>
            <a:r>
              <a:rPr lang="cs-CZ" dirty="0" err="1"/>
              <a:t>currere</a:t>
            </a:r>
            <a:r>
              <a:rPr lang="cs-CZ" dirty="0"/>
              <a:t> – běžeti) </a:t>
            </a:r>
          </a:p>
          <a:p>
            <a:r>
              <a:rPr lang="cs-CZ" dirty="0"/>
              <a:t>Katoličtí kněží z písma vytvořili liturgický jazyk, díky tomu roku 476 n. l nezaniklo.</a:t>
            </a:r>
          </a:p>
          <a:p>
            <a:r>
              <a:rPr lang="cs-CZ" dirty="0"/>
              <a:t>V 8. století vytváří Karel Veliký kvůli potřebné změně písma tzv. karolinskou </a:t>
            </a:r>
            <a:r>
              <a:rPr lang="cs-CZ" dirty="0" err="1"/>
              <a:t>miniskulu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3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1817</TotalTime>
  <Words>491</Words>
  <Application>Microsoft Office PowerPoint</Application>
  <PresentationFormat>Vlastní</PresentationFormat>
  <Paragraphs>49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Ion</vt:lpstr>
      <vt:lpstr>Vznik a vývoj písma</vt:lpstr>
      <vt:lpstr>Prehistorie písma  </vt:lpstr>
      <vt:lpstr>„Vývojové“ stupně písma</vt:lpstr>
      <vt:lpstr>„Vývojové“ stupně písma</vt:lpstr>
      <vt:lpstr>„Vývojové“ stupně písma</vt:lpstr>
      <vt:lpstr>Počátky písma </vt:lpstr>
      <vt:lpstr>Počátky písma</vt:lpstr>
      <vt:lpstr>Vývoj latinky (лати́нское письмо́,                         латиница) </vt:lpstr>
      <vt:lpstr>Vývoj latinky </vt:lpstr>
      <vt:lpstr>Vývoj latinky  </vt:lpstr>
      <vt:lpstr>Cyrilice (кириллица)</vt:lpstr>
      <vt:lpstr>Vynález papíru a knihtisku (книгопечатáние)</vt:lpstr>
      <vt:lpstr>Vynález papíru a knihtisku</vt:lpstr>
      <vt:lpstr>Moderní doba</vt:lpstr>
      <vt:lpstr>Internetové zdroje</vt:lpstr>
      <vt:lpstr>Děkuji Vám za pozornost  Jaroslav Tesák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a vývoj písma</dc:title>
  <dc:creator>Jaroslav Tesák</dc:creator>
  <cp:lastModifiedBy>Křížová</cp:lastModifiedBy>
  <cp:revision>25</cp:revision>
  <dcterms:created xsi:type="dcterms:W3CDTF">2014-09-20T15:11:34Z</dcterms:created>
  <dcterms:modified xsi:type="dcterms:W3CDTF">2014-09-30T06:58:13Z</dcterms:modified>
</cp:coreProperties>
</file>