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21A59C-FADB-4CC9-9DC0-49156D1D718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C27624-34A6-4283-BC2D-71F47371397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lib.ru/author/6786" TargetMode="External"/><Relationship Id="rId2" Type="http://schemas.openxmlformats.org/officeDocument/2006/relationships/hyperlink" Target="https://ru.wikipedia.org/wiki/&#1057;&#1086;&#1082;&#1086;&#1083;&#1086;&#1074;,_&#1057;&#1072;&#1096;&#1072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b.ru/PROZA/SOKOLOV/shkola.txt" TargetMode="External"/><Relationship Id="rId4" Type="http://schemas.openxmlformats.org/officeDocument/2006/relationships/hyperlink" Target="https://ru.wikipedia.org/wiki/&#1064;&#1082;&#1086;&#1083;&#1072;_&#1076;&#1083;&#1103;_&#1076;&#1091;&#1088;&#1072;&#1082;&#1086;&#1074;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6200" b="1" smtClean="0"/>
              <a:t>Саша Соколов:</a:t>
            </a:r>
            <a:br>
              <a:rPr lang="ru-RU" sz="6200" b="1" smtClean="0"/>
            </a:br>
            <a:r>
              <a:rPr lang="ru-RU" sz="6200" b="1" smtClean="0"/>
              <a:t>Школа для дураков</a:t>
            </a:r>
            <a:endParaRPr lang="cs-CZ" sz="62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Школа для дураков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ru-RU" smtClean="0"/>
              <a:t>главн</a:t>
            </a:r>
            <a:r>
              <a:rPr lang="cs-CZ" smtClean="0"/>
              <a:t>ы</a:t>
            </a:r>
            <a:r>
              <a:rPr lang="ru-RU" smtClean="0"/>
              <a:t>й герой – ученик Такой-то, страдающий от </a:t>
            </a:r>
            <a:r>
              <a:rPr lang="ru-RU" smtClean="0"/>
              <a:t>раздвоения </a:t>
            </a:r>
            <a:r>
              <a:rPr lang="ru-RU" smtClean="0"/>
              <a:t>личности</a:t>
            </a:r>
          </a:p>
          <a:p>
            <a:pPr lvl="0" algn="just"/>
            <a:r>
              <a:rPr lang="ru-RU" smtClean="0"/>
              <a:t>он живёт так, как хочет сам, а не так, как хотят другие люди</a:t>
            </a:r>
          </a:p>
          <a:p>
            <a:pPr lvl="0" algn="just"/>
            <a:r>
              <a:rPr lang="ru-RU" smtClean="0"/>
              <a:t>его представления о реальности и настоящая реальность постоянно смешиваются</a:t>
            </a:r>
          </a:p>
          <a:p>
            <a:pPr lvl="0" algn="just"/>
            <a:r>
              <a:rPr lang="ru-RU" smtClean="0"/>
              <a:t>считает, что свою болезнь он наследовал от бабушки, которая часто теряла память</a:t>
            </a:r>
          </a:p>
          <a:p>
            <a:r>
              <a:rPr lang="ru-RU" smtClean="0"/>
              <a:t>у него плохая память на имена </a:t>
            </a:r>
            <a:r>
              <a:rPr lang="ru-RU" smtClean="0"/>
              <a:t>многих </a:t>
            </a:r>
            <a:r>
              <a:rPr lang="ru-RU" smtClean="0"/>
              <a:t>персонажей</a:t>
            </a:r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Школа для дураков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mtClean="0"/>
              <a:t>главн</a:t>
            </a:r>
            <a:r>
              <a:rPr lang="cs-CZ" smtClean="0"/>
              <a:t>ы</a:t>
            </a:r>
            <a:r>
              <a:rPr lang="ru-RU" smtClean="0"/>
              <a:t>й герой </a:t>
            </a:r>
            <a:r>
              <a:rPr lang="cs-CZ" smtClean="0"/>
              <a:t>размышляет о жизни</a:t>
            </a:r>
            <a:r>
              <a:rPr lang="ru-RU" smtClean="0"/>
              <a:t>, смерти, </a:t>
            </a:r>
            <a:r>
              <a:rPr lang="cs-CZ" smtClean="0"/>
              <a:t>любви, </a:t>
            </a:r>
            <a:r>
              <a:rPr lang="ru-RU" smtClean="0"/>
              <a:t>ненависти, эгоизме ...</a:t>
            </a:r>
          </a:p>
          <a:p>
            <a:pPr algn="just"/>
            <a:r>
              <a:rPr lang="ru-RU" smtClean="0"/>
              <a:t>постоянно </a:t>
            </a:r>
            <a:r>
              <a:rPr lang="ru-RU" smtClean="0"/>
              <a:t>ведёт диалог с «другим собой», его речь напоминает бормотание (</a:t>
            </a:r>
            <a:r>
              <a:rPr lang="cs-CZ" smtClean="0"/>
              <a:t>mumlání), </a:t>
            </a:r>
            <a:r>
              <a:rPr lang="ru-RU" smtClean="0"/>
              <a:t>предложения часто </a:t>
            </a:r>
            <a:r>
              <a:rPr lang="ru-RU" smtClean="0"/>
              <a:t>теряют </a:t>
            </a:r>
            <a:r>
              <a:rPr lang="ru-RU" smtClean="0"/>
              <a:t>пунктуацию</a:t>
            </a:r>
          </a:p>
          <a:p>
            <a:pPr lvl="0" algn="just"/>
            <a:r>
              <a:rPr lang="ru-RU" smtClean="0"/>
              <a:t>он </a:t>
            </a:r>
            <a:r>
              <a:rPr lang="cs-CZ" smtClean="0"/>
              <a:t>не </a:t>
            </a:r>
            <a:r>
              <a:rPr lang="ru-RU" smtClean="0"/>
              <a:t>умеет </a:t>
            </a:r>
            <a:r>
              <a:rPr lang="cs-CZ" smtClean="0"/>
              <a:t>адекватно воспринимать </a:t>
            </a:r>
            <a:r>
              <a:rPr lang="ru-RU" smtClean="0"/>
              <a:t>время и его отдельн</a:t>
            </a:r>
            <a:r>
              <a:rPr lang="cs-CZ" smtClean="0"/>
              <a:t>ы</a:t>
            </a:r>
            <a:r>
              <a:rPr lang="ru-RU" smtClean="0"/>
              <a:t>е единиц</a:t>
            </a:r>
            <a:r>
              <a:rPr lang="cs-CZ" smtClean="0"/>
              <a:t>ы</a:t>
            </a:r>
            <a:r>
              <a:rPr lang="ru-RU" smtClean="0"/>
              <a:t> (часто приводит глагол</a:t>
            </a:r>
            <a:r>
              <a:rPr lang="cs-CZ" smtClean="0"/>
              <a:t>ы</a:t>
            </a:r>
            <a:r>
              <a:rPr lang="ru-RU" smtClean="0"/>
              <a:t> во всех временах – в прошедшем, настоящем и будущем)</a:t>
            </a:r>
          </a:p>
          <a:p>
            <a:pPr algn="just"/>
            <a:r>
              <a:rPr lang="ru-RU" smtClean="0"/>
              <a:t>чувствует своё полное растворение в окружающем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Школа для дураков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500" smtClean="0"/>
              <a:t>г</a:t>
            </a:r>
            <a:r>
              <a:rPr lang="cs-CZ" sz="2500" smtClean="0"/>
              <a:t>ерой влюблён в учительницу ботаники Вету Акатову</a:t>
            </a:r>
            <a:r>
              <a:rPr lang="ru-RU" sz="2500" smtClean="0"/>
              <a:t> и мечтает о том, как б</a:t>
            </a:r>
            <a:r>
              <a:rPr lang="cs-CZ" sz="2500" smtClean="0"/>
              <a:t>ы</a:t>
            </a:r>
            <a:r>
              <a:rPr lang="ru-RU" sz="2500" smtClean="0"/>
              <a:t>стро после окончания школ</a:t>
            </a:r>
            <a:r>
              <a:rPr lang="cs-CZ" sz="2500" smtClean="0"/>
              <a:t>ы</a:t>
            </a:r>
            <a:r>
              <a:rPr lang="ru-RU" sz="2500" smtClean="0"/>
              <a:t> в</a:t>
            </a:r>
            <a:r>
              <a:rPr lang="cs-CZ" sz="2500" smtClean="0"/>
              <a:t>ы</a:t>
            </a:r>
            <a:r>
              <a:rPr lang="ru-RU" sz="2500" smtClean="0"/>
              <a:t>учится на инженера и женится </a:t>
            </a:r>
            <a:r>
              <a:rPr lang="ru-RU" sz="2500" smtClean="0"/>
              <a:t>на </a:t>
            </a:r>
            <a:r>
              <a:rPr lang="ru-RU" sz="2500" smtClean="0"/>
              <a:t>Вете</a:t>
            </a:r>
          </a:p>
          <a:p>
            <a:pPr algn="just"/>
            <a:r>
              <a:rPr lang="ru-RU" sz="2500" smtClean="0"/>
              <a:t>«тапочная </a:t>
            </a:r>
            <a:r>
              <a:rPr lang="ru-RU" sz="2500" smtClean="0"/>
              <a:t>система» –</a:t>
            </a:r>
            <a:r>
              <a:rPr lang="cs-CZ" sz="2500" smtClean="0"/>
              <a:t> </a:t>
            </a:r>
            <a:r>
              <a:rPr lang="ru-RU" sz="2500" smtClean="0"/>
              <a:t>её требует Перилло (директор спецшкол</a:t>
            </a:r>
            <a:r>
              <a:rPr lang="cs-CZ" sz="2500" smtClean="0"/>
              <a:t>ы</a:t>
            </a:r>
            <a:r>
              <a:rPr lang="ru-RU" sz="2500" smtClean="0"/>
              <a:t>); все ученики должн</a:t>
            </a:r>
            <a:r>
              <a:rPr lang="cs-CZ" sz="2500" smtClean="0"/>
              <a:t>ы</a:t>
            </a:r>
            <a:r>
              <a:rPr lang="ru-RU" sz="2500" smtClean="0"/>
              <a:t> приносить тапочки в мешке, на котором крупн</a:t>
            </a:r>
            <a:r>
              <a:rPr lang="cs-CZ" sz="2500" smtClean="0"/>
              <a:t>ы</a:t>
            </a:r>
            <a:r>
              <a:rPr lang="ru-RU" sz="2500" smtClean="0"/>
              <a:t>ми буквами указано, что они учатся в школе для слабоумн</a:t>
            </a:r>
            <a:r>
              <a:rPr lang="cs-CZ" sz="2500" smtClean="0"/>
              <a:t>ы</a:t>
            </a:r>
            <a:r>
              <a:rPr lang="ru-RU" sz="2500" smtClean="0"/>
              <a:t>х</a:t>
            </a:r>
          </a:p>
          <a:p>
            <a:pPr algn="just"/>
            <a:r>
              <a:rPr lang="ru-RU" sz="2500" smtClean="0"/>
              <a:t>Павел Норвегов – географ, любим</a:t>
            </a:r>
            <a:r>
              <a:rPr lang="cs-CZ" sz="2500" smtClean="0"/>
              <a:t>ы</a:t>
            </a:r>
            <a:r>
              <a:rPr lang="ru-RU" sz="2500" smtClean="0"/>
              <a:t>й учитель героя, </a:t>
            </a:r>
            <a:r>
              <a:rPr lang="ru-RU" sz="2500" smtClean="0"/>
              <a:t>ходит </a:t>
            </a:r>
            <a:r>
              <a:rPr lang="ru-RU" sz="2500" smtClean="0"/>
              <a:t>босиком</a:t>
            </a:r>
          </a:p>
          <a:p>
            <a:pPr algn="just"/>
            <a:r>
              <a:rPr lang="ru-RU" sz="2500" smtClean="0"/>
              <a:t>в конце романа автор в</a:t>
            </a:r>
            <a:r>
              <a:rPr lang="cs-CZ" sz="2500" smtClean="0"/>
              <a:t>ы</a:t>
            </a:r>
            <a:r>
              <a:rPr lang="ru-RU" sz="2500" smtClean="0"/>
              <a:t>нужден прервать повествование героя – у него в</a:t>
            </a:r>
            <a:r>
              <a:rPr lang="cs-CZ" sz="2500" smtClean="0"/>
              <a:t>ы</a:t>
            </a:r>
            <a:r>
              <a:rPr lang="ru-RU" sz="2500" smtClean="0"/>
              <a:t>шла бумага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Сс</a:t>
            </a:r>
            <a:r>
              <a:rPr lang="cs-CZ" b="1" smtClean="0"/>
              <a:t>ы</a:t>
            </a:r>
            <a:r>
              <a:rPr lang="ru-RU" b="1" smtClean="0"/>
              <a:t>лки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Соколов, Саша.</a:t>
            </a:r>
            <a:r>
              <a:rPr lang="cs-CZ" smtClean="0"/>
              <a:t> </a:t>
            </a:r>
            <a:r>
              <a:rPr lang="cs-CZ" smtClean="0">
                <a:hlinkClick r:id="rId2"/>
              </a:rPr>
              <a:t>https://ru.wikipedia.org/wiki/</a:t>
            </a:r>
            <a:r>
              <a:rPr lang="ru-RU" smtClean="0">
                <a:hlinkClick r:id="rId2"/>
              </a:rPr>
              <a:t>Соколов</a:t>
            </a:r>
            <a:r>
              <a:rPr lang="ru-RU" smtClean="0">
                <a:hlinkClick r:id="rId2"/>
              </a:rPr>
              <a:t>,_</a:t>
            </a:r>
            <a:r>
              <a:rPr lang="ru-RU" smtClean="0">
                <a:hlinkClick r:id="rId2"/>
              </a:rPr>
              <a:t>Саша</a:t>
            </a:r>
            <a:r>
              <a:rPr lang="cs-CZ" smtClean="0"/>
              <a:t> </a:t>
            </a:r>
            <a:r>
              <a:rPr lang="cs-CZ" smtClean="0"/>
              <a:t>, </a:t>
            </a:r>
            <a:r>
              <a:rPr lang="cs-CZ" smtClean="0">
                <a:hlinkClick r:id="rId3"/>
              </a:rPr>
              <a:t>http</a:t>
            </a:r>
            <a:r>
              <a:rPr lang="cs-CZ" smtClean="0">
                <a:hlinkClick r:id="rId3"/>
              </a:rPr>
              <a:t>://</a:t>
            </a:r>
            <a:r>
              <a:rPr lang="cs-CZ" smtClean="0">
                <a:hlinkClick r:id="rId3"/>
              </a:rPr>
              <a:t>www.livelib.ru/author/6786</a:t>
            </a:r>
            <a:endParaRPr lang="cs-CZ" smtClean="0"/>
          </a:p>
          <a:p>
            <a:r>
              <a:rPr lang="ru-RU" smtClean="0"/>
              <a:t>Школа для дураков. </a:t>
            </a:r>
            <a:r>
              <a:rPr lang="cs-CZ" smtClean="0">
                <a:hlinkClick r:id="rId4"/>
              </a:rPr>
              <a:t>https://ru.wikipedia.org/wiki/</a:t>
            </a:r>
            <a:r>
              <a:rPr lang="ru-RU" smtClean="0">
                <a:hlinkClick r:id="rId4"/>
              </a:rPr>
              <a:t>Школа_для_дураков</a:t>
            </a:r>
            <a:r>
              <a:rPr lang="cs-CZ" smtClean="0"/>
              <a:t> , </a:t>
            </a:r>
            <a:r>
              <a:rPr lang="cs-CZ" smtClean="0">
                <a:hlinkClick r:id="rId5"/>
              </a:rPr>
              <a:t>http</a:t>
            </a:r>
            <a:r>
              <a:rPr lang="cs-CZ" smtClean="0">
                <a:hlinkClick r:id="rId5"/>
              </a:rPr>
              <a:t>://</a:t>
            </a:r>
            <a:r>
              <a:rPr lang="cs-CZ" smtClean="0">
                <a:hlinkClick r:id="rId5"/>
              </a:rPr>
              <a:t>www.lib.ru/PROZA/SOKOLOV/shkola.txt</a:t>
            </a:r>
            <a:endParaRPr lang="cs-CZ" smtClean="0"/>
          </a:p>
          <a:p>
            <a:endParaRPr lang="ru-RU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4474840" cy="4525963"/>
          </a:xfrm>
        </p:spPr>
        <p:txBody>
          <a:bodyPr/>
          <a:lstStyle/>
          <a:p>
            <a:pPr algn="just"/>
            <a:r>
              <a:rPr lang="ru-RU" smtClean="0"/>
              <a:t>прозаик и поэт</a:t>
            </a:r>
          </a:p>
          <a:p>
            <a:pPr lvl="0" algn="just"/>
            <a:r>
              <a:rPr lang="ru-RU" smtClean="0"/>
              <a:t>настоящее имя: Александр Всеволодович Соколов</a:t>
            </a:r>
          </a:p>
          <a:p>
            <a:pPr lvl="0" algn="just"/>
            <a:r>
              <a:rPr lang="ru-RU" smtClean="0"/>
              <a:t>родился 6 ноября 1943 года в Канаде в городе Оттава</a:t>
            </a:r>
          </a:p>
          <a:p>
            <a:pPr lvl="0"/>
            <a:endParaRPr lang="cs-CZ" smtClean="0"/>
          </a:p>
        </p:txBody>
      </p:sp>
      <p:pic>
        <p:nvPicPr>
          <p:cNvPr id="14338" name="Picture 2" descr="http://www.chaskor.ru/posts_images_200911/392_300_11970_sokolov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204864"/>
            <a:ext cx="3951799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 (*1943)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mtClean="0"/>
              <a:t>его отец – советский шпион и помощник военного атташе – </a:t>
            </a:r>
            <a:r>
              <a:rPr lang="ru-RU" smtClean="0"/>
              <a:t>в Канаде </a:t>
            </a:r>
            <a:r>
              <a:rPr lang="ru-RU" smtClean="0"/>
              <a:t>собирал </a:t>
            </a:r>
            <a:r>
              <a:rPr lang="ru-RU" smtClean="0"/>
              <a:t>информацию об атомной бомбе</a:t>
            </a:r>
            <a:endParaRPr lang="cs-CZ" smtClean="0"/>
          </a:p>
          <a:p>
            <a:pPr lvl="0" algn="just"/>
            <a:r>
              <a:rPr lang="ru-RU" smtClean="0"/>
              <a:t>после провала групп</a:t>
            </a:r>
            <a:r>
              <a:rPr lang="cs-CZ" smtClean="0"/>
              <a:t>ы</a:t>
            </a:r>
            <a:r>
              <a:rPr lang="ru-RU" smtClean="0"/>
              <a:t> в 1947 году семья вернулась в Москву</a:t>
            </a:r>
            <a:endParaRPr lang="cs-CZ" smtClean="0"/>
          </a:p>
          <a:p>
            <a:pPr lvl="0" algn="just"/>
            <a:r>
              <a:rPr lang="ru-RU" smtClean="0"/>
              <a:t>после окончания школ</a:t>
            </a:r>
            <a:r>
              <a:rPr lang="cs-CZ" smtClean="0"/>
              <a:t>ы</a:t>
            </a:r>
            <a:r>
              <a:rPr lang="ru-RU" smtClean="0"/>
              <a:t>, в 1961 году, поступил в Военн</a:t>
            </a:r>
            <a:r>
              <a:rPr lang="cs-CZ" smtClean="0"/>
              <a:t>ы</a:t>
            </a:r>
            <a:r>
              <a:rPr lang="ru-RU" smtClean="0"/>
              <a:t>й институт иностранн</a:t>
            </a:r>
            <a:r>
              <a:rPr lang="cs-CZ" smtClean="0"/>
              <a:t>ы</a:t>
            </a:r>
            <a:r>
              <a:rPr lang="ru-RU" smtClean="0"/>
              <a:t>х яз</a:t>
            </a:r>
            <a:r>
              <a:rPr lang="cs-CZ" smtClean="0"/>
              <a:t>ы</a:t>
            </a:r>
            <a:r>
              <a:rPr lang="ru-RU" smtClean="0"/>
              <a:t>ков</a:t>
            </a:r>
            <a:endParaRPr lang="cs-CZ" smtClean="0"/>
          </a:p>
          <a:p>
            <a:pPr lvl="0" algn="just"/>
            <a:r>
              <a:rPr lang="ru-RU" smtClean="0"/>
              <a:t>решив освободиться от военной служб</a:t>
            </a:r>
            <a:r>
              <a:rPr lang="cs-CZ" smtClean="0"/>
              <a:t>ы</a:t>
            </a:r>
            <a:r>
              <a:rPr lang="ru-RU" smtClean="0"/>
              <a:t>, симулирует душевную болезнь и проводит три месяца в военном госпитале для душевнобольн</a:t>
            </a:r>
            <a:r>
              <a:rPr lang="cs-CZ" smtClean="0"/>
              <a:t>ы</a:t>
            </a:r>
            <a:r>
              <a:rPr lang="ru-RU" smtClean="0"/>
              <a:t>х</a:t>
            </a: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 (*1943)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mtClean="0"/>
              <a:t>в 1965 году стал членом неофициальной литературной групп</a:t>
            </a:r>
            <a:r>
              <a:rPr lang="cs-CZ" smtClean="0"/>
              <a:t>ы</a:t>
            </a:r>
            <a:r>
              <a:rPr lang="ru-RU" smtClean="0"/>
              <a:t> «СМОГ» (аббревиатура «Смелость. М</a:t>
            </a:r>
            <a:r>
              <a:rPr lang="cs-CZ" smtClean="0"/>
              <a:t>ы</a:t>
            </a:r>
            <a:r>
              <a:rPr lang="ru-RU" smtClean="0"/>
              <a:t>сль. Образ. Глубина»; иронически расшифров</a:t>
            </a:r>
            <a:r>
              <a:rPr lang="cs-CZ" smtClean="0"/>
              <a:t>ы</a:t>
            </a:r>
            <a:r>
              <a:rPr lang="ru-RU" smtClean="0"/>
              <a:t>вается как «Самое Молодие Общество Гениев») – молод</a:t>
            </a:r>
            <a:r>
              <a:rPr lang="cs-CZ" smtClean="0"/>
              <a:t>ы</a:t>
            </a:r>
            <a:r>
              <a:rPr lang="ru-RU" smtClean="0"/>
              <a:t>е богемн</a:t>
            </a:r>
            <a:r>
              <a:rPr lang="cs-CZ" smtClean="0"/>
              <a:t>ы</a:t>
            </a:r>
            <a:r>
              <a:rPr lang="ru-RU" smtClean="0"/>
              <a:t>е литератор</a:t>
            </a:r>
            <a:r>
              <a:rPr lang="cs-CZ" smtClean="0"/>
              <a:t>ы</a:t>
            </a:r>
            <a:r>
              <a:rPr lang="ru-RU" smtClean="0"/>
              <a:t> столиц</a:t>
            </a:r>
            <a:r>
              <a:rPr lang="cs-CZ" smtClean="0"/>
              <a:t>ы</a:t>
            </a:r>
          </a:p>
          <a:p>
            <a:pPr lvl="0" algn="just"/>
            <a:r>
              <a:rPr lang="ru-RU" smtClean="0"/>
              <a:t>в 1967 году перешёл на факультет журналистики Московского университета им. Ломоносова</a:t>
            </a:r>
            <a:endParaRPr lang="cs-CZ" smtClean="0"/>
          </a:p>
          <a:p>
            <a:pPr lvl="0" algn="just"/>
            <a:r>
              <a:rPr lang="ru-RU" smtClean="0"/>
              <a:t>он вёл образ жизни хиппи</a:t>
            </a:r>
            <a:endParaRPr lang="cs-CZ" smtClean="0"/>
          </a:p>
          <a:p>
            <a:pPr lvl="0" algn="just"/>
            <a:r>
              <a:rPr lang="ru-RU" smtClean="0"/>
              <a:t>два года работал егерем в охотничьем хозяйстве Калининской (Тверской) области</a:t>
            </a: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 (*1943)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mtClean="0"/>
              <a:t>некоторое время с женой и дочерью жил на Кавказе и работал в газете, но после конфликта с редактором уволился</a:t>
            </a:r>
            <a:endParaRPr lang="cs-CZ" smtClean="0"/>
          </a:p>
          <a:p>
            <a:pPr lvl="0" algn="just"/>
            <a:r>
              <a:rPr lang="ru-RU" smtClean="0"/>
              <a:t>оставил семью и вернулся в Москву, п</a:t>
            </a:r>
            <a:r>
              <a:rPr lang="cs-CZ" smtClean="0"/>
              <a:t>ы</a:t>
            </a:r>
            <a:r>
              <a:rPr lang="ru-RU" smtClean="0"/>
              <a:t>тался получить информацию о возможности в</a:t>
            </a:r>
            <a:r>
              <a:rPr lang="cs-CZ" smtClean="0"/>
              <a:t>ы</a:t>
            </a:r>
            <a:r>
              <a:rPr lang="ru-RU" smtClean="0"/>
              <a:t>езда из стран</a:t>
            </a:r>
            <a:r>
              <a:rPr lang="cs-CZ" smtClean="0"/>
              <a:t>ы</a:t>
            </a:r>
            <a:r>
              <a:rPr lang="ru-RU" smtClean="0"/>
              <a:t> – с этого момента б</a:t>
            </a:r>
            <a:r>
              <a:rPr lang="cs-CZ" smtClean="0"/>
              <a:t>ы</a:t>
            </a:r>
            <a:r>
              <a:rPr lang="ru-RU" smtClean="0"/>
              <a:t>л под постоянн</a:t>
            </a:r>
            <a:r>
              <a:rPr lang="cs-CZ" smtClean="0"/>
              <a:t>ы</a:t>
            </a:r>
            <a:r>
              <a:rPr lang="ru-RU" smtClean="0"/>
              <a:t>м наблюдением КГБ</a:t>
            </a:r>
            <a:endParaRPr lang="cs-CZ" smtClean="0"/>
          </a:p>
          <a:p>
            <a:pPr lvl="0" algn="just"/>
            <a:r>
              <a:rPr lang="ru-RU" smtClean="0"/>
              <a:t>в октябре 1975 года приехал в Вену, где женился на Иоханне Штайдль, гражданке Австрии; работает на мебельной фабрике</a:t>
            </a: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 (*1943)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mtClean="0"/>
              <a:t>в сентябре 1976 года улетел в США, где пишет и публикует повесть «Школа для дураков»</a:t>
            </a:r>
            <a:endParaRPr lang="cs-CZ" smtClean="0"/>
          </a:p>
          <a:p>
            <a:pPr lvl="0" algn="just"/>
            <a:r>
              <a:rPr lang="ru-RU" smtClean="0"/>
              <a:t>в 1979 году завершает экзистенциальн</a:t>
            </a:r>
            <a:r>
              <a:rPr lang="cs-CZ" smtClean="0"/>
              <a:t>ы</a:t>
            </a:r>
            <a:r>
              <a:rPr lang="ru-RU" smtClean="0"/>
              <a:t>й роман о русской судьбе «Между собакой и волком» (в</a:t>
            </a:r>
            <a:r>
              <a:rPr lang="cs-CZ" smtClean="0"/>
              <a:t>ы</a:t>
            </a:r>
            <a:r>
              <a:rPr lang="ru-RU" smtClean="0"/>
              <a:t>шел в США в 1980 году, в России в 1989 году)</a:t>
            </a:r>
            <a:endParaRPr lang="cs-CZ" smtClean="0"/>
          </a:p>
          <a:p>
            <a:pPr lvl="0" algn="just"/>
            <a:r>
              <a:rPr lang="ru-RU" smtClean="0"/>
              <a:t>с 1980 до 1985 года работал над романом «Палисандрия» (в США – 1985, в России – 1991), котор</a:t>
            </a:r>
            <a:r>
              <a:rPr lang="cs-CZ" smtClean="0"/>
              <a:t>ы</a:t>
            </a:r>
            <a:r>
              <a:rPr lang="ru-RU" smtClean="0"/>
              <a:t>й является пародией на псевдожизнь и псевдолитературу</a:t>
            </a: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 (*1943)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mtClean="0"/>
              <a:t>мелкая проза: «В доме повешенного» (1983), «Портрет русского художника, живущего в Америке. В ожидании Нобеля» (1985), «Ключевое слово российской словесноти» (1985)</a:t>
            </a:r>
            <a:endParaRPr lang="cs-CZ" smtClean="0"/>
          </a:p>
          <a:p>
            <a:pPr lvl="0" algn="just"/>
            <a:r>
              <a:rPr lang="ru-RU" smtClean="0"/>
              <a:t>читал лекции в университетах США и Канад</a:t>
            </a:r>
            <a:r>
              <a:rPr lang="cs-CZ" smtClean="0"/>
              <a:t>ы</a:t>
            </a:r>
            <a:r>
              <a:rPr lang="ru-RU" smtClean="0"/>
              <a:t>, работал л</a:t>
            </a:r>
            <a:r>
              <a:rPr lang="cs-CZ" smtClean="0"/>
              <a:t>ы</a:t>
            </a:r>
            <a:r>
              <a:rPr lang="ru-RU" smtClean="0"/>
              <a:t>жн</a:t>
            </a:r>
            <a:r>
              <a:rPr lang="cs-CZ" smtClean="0"/>
              <a:t>ы</a:t>
            </a:r>
            <a:r>
              <a:rPr lang="ru-RU" smtClean="0"/>
              <a:t>м инструктором</a:t>
            </a:r>
            <a:endParaRPr lang="cs-CZ" smtClean="0"/>
          </a:p>
          <a:p>
            <a:pPr lvl="0" algn="just"/>
            <a:r>
              <a:rPr lang="ru-RU" smtClean="0"/>
              <a:t>во второй половине 80-х годов растёт его популярность как в эмиграции, так и в СССР</a:t>
            </a:r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Саша Соколов (*1943)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smtClean="0"/>
              <a:t>летом 1989 года приехал в Москву и с тех пор часто посещает столицу, постоянно проживает в Канаде</a:t>
            </a:r>
            <a:endParaRPr lang="cs-CZ" smtClean="0"/>
          </a:p>
          <a:p>
            <a:pPr lvl="0" algn="just"/>
            <a:r>
              <a:rPr lang="ru-RU" smtClean="0"/>
              <a:t>в мае 1996 года в Москве получил Пушкинскую премию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Школа для дураков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mtClean="0"/>
              <a:t>первый </a:t>
            </a:r>
            <a:r>
              <a:rPr lang="ru-RU" smtClean="0"/>
              <a:t>и сам</a:t>
            </a:r>
            <a:r>
              <a:rPr lang="cs-CZ" smtClean="0"/>
              <a:t>ы</a:t>
            </a:r>
            <a:r>
              <a:rPr lang="ru-RU" smtClean="0"/>
              <a:t>й известн</a:t>
            </a:r>
            <a:r>
              <a:rPr lang="cs-CZ" smtClean="0"/>
              <a:t>ы</a:t>
            </a:r>
            <a:r>
              <a:rPr lang="ru-RU" smtClean="0"/>
              <a:t>й </a:t>
            </a:r>
            <a:r>
              <a:rPr lang="ru-RU" smtClean="0"/>
              <a:t>роман Соколова</a:t>
            </a:r>
          </a:p>
          <a:p>
            <a:pPr algn="just"/>
            <a:r>
              <a:rPr lang="ru-RU" smtClean="0"/>
              <a:t>э</a:t>
            </a:r>
            <a:r>
              <a:rPr lang="ru-RU" smtClean="0"/>
              <a:t>кспериментальная проза, постмодернизм</a:t>
            </a:r>
          </a:p>
          <a:p>
            <a:pPr algn="just"/>
            <a:r>
              <a:rPr lang="ru-RU" smtClean="0"/>
              <a:t>в</a:t>
            </a:r>
            <a:r>
              <a:rPr lang="cs-CZ" smtClean="0"/>
              <a:t>ы</a:t>
            </a:r>
            <a:r>
              <a:rPr lang="ru-RU" smtClean="0"/>
              <a:t>шел в США в 1976 году, в России в 1989 году</a:t>
            </a:r>
            <a:endParaRPr lang="cs-CZ" smtClean="0"/>
          </a:p>
          <a:p>
            <a:pPr lvl="0" algn="just"/>
            <a:r>
              <a:rPr lang="ru-RU" smtClean="0"/>
              <a:t>получил </a:t>
            </a:r>
            <a:r>
              <a:rPr lang="ru-RU" smtClean="0"/>
              <a:t>в</a:t>
            </a:r>
            <a:r>
              <a:rPr lang="cs-CZ" smtClean="0"/>
              <a:t>ы</a:t>
            </a:r>
            <a:r>
              <a:rPr lang="ru-RU" smtClean="0"/>
              <a:t>сокую оценку од Иосифа Бродского</a:t>
            </a:r>
            <a:endParaRPr lang="cs-CZ" smtClean="0"/>
          </a:p>
          <a:p>
            <a:pPr lvl="0" algn="just"/>
            <a:r>
              <a:rPr lang="ru-RU" smtClean="0"/>
              <a:t>о</a:t>
            </a:r>
            <a:r>
              <a:rPr lang="ru-RU" smtClean="0"/>
              <a:t>пис</a:t>
            </a:r>
            <a:r>
              <a:rPr lang="cs-CZ" smtClean="0"/>
              <a:t>ы</a:t>
            </a:r>
            <a:r>
              <a:rPr lang="ru-RU" smtClean="0"/>
              <a:t>вает соб</a:t>
            </a:r>
            <a:r>
              <a:rPr lang="cs-CZ" smtClean="0"/>
              <a:t>ы</a:t>
            </a:r>
            <a:r>
              <a:rPr lang="ru-RU" smtClean="0"/>
              <a:t>тия, происходящие </a:t>
            </a:r>
            <a:r>
              <a:rPr lang="ru-RU" smtClean="0"/>
              <a:t>в дачном </a:t>
            </a:r>
            <a:r>
              <a:rPr lang="ru-RU" smtClean="0"/>
              <a:t>посёлке </a:t>
            </a:r>
            <a:r>
              <a:rPr lang="ru-RU" smtClean="0"/>
              <a:t>недалеко от среднерусского </a:t>
            </a:r>
            <a:r>
              <a:rPr lang="ru-RU" smtClean="0"/>
              <a:t>города и в спецшколе </a:t>
            </a:r>
            <a:r>
              <a:rPr lang="ru-RU" smtClean="0"/>
              <a:t>для </a:t>
            </a:r>
            <a:r>
              <a:rPr lang="ru-RU" smtClean="0"/>
              <a:t>слабоумн</a:t>
            </a:r>
            <a:r>
              <a:rPr lang="cs-CZ" smtClean="0"/>
              <a:t>ы</a:t>
            </a:r>
            <a:r>
              <a:rPr lang="ru-RU" smtClean="0"/>
              <a:t>х </a:t>
            </a:r>
            <a:r>
              <a:rPr lang="ru-RU" smtClean="0"/>
              <a:t>детей</a:t>
            </a:r>
          </a:p>
          <a:p>
            <a:pPr lvl="0" algn="just"/>
            <a:r>
              <a:rPr lang="ru-RU" smtClean="0"/>
              <a:t>в</a:t>
            </a:r>
            <a:r>
              <a:rPr lang="cs-CZ" smtClean="0"/>
              <a:t>ы</a:t>
            </a:r>
            <a:r>
              <a:rPr lang="ru-RU" smtClean="0"/>
              <a:t>строить какой-то повествовательн</a:t>
            </a:r>
            <a:r>
              <a:rPr lang="cs-CZ" smtClean="0"/>
              <a:t>ы</a:t>
            </a:r>
            <a:r>
              <a:rPr lang="ru-RU" smtClean="0"/>
              <a:t>й сюжет романа невозможно</a:t>
            </a:r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634</TotalTime>
  <Words>694</Words>
  <Application>Microsoft Office PowerPoint</Application>
  <PresentationFormat>Předvádění na obrazovce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Саша Соколов: Школа для дураков</vt:lpstr>
      <vt:lpstr>Саша Соколов</vt:lpstr>
      <vt:lpstr>Саша Соколов (*1943)</vt:lpstr>
      <vt:lpstr>Саша Соколов (*1943)</vt:lpstr>
      <vt:lpstr>Саша Соколов (*1943)</vt:lpstr>
      <vt:lpstr>Саша Соколов (*1943)</vt:lpstr>
      <vt:lpstr>Саша Соколов (*1943)</vt:lpstr>
      <vt:lpstr>Саша Соколов (*1943)</vt:lpstr>
      <vt:lpstr>Школа для дураков</vt:lpstr>
      <vt:lpstr>Школа для дураков</vt:lpstr>
      <vt:lpstr>Школа для дураков</vt:lpstr>
      <vt:lpstr>Школа для дураков</vt:lpstr>
      <vt:lpstr>Ссылки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Саша Соколов: Школа для дураков</dc:title>
  <dc:creator>Jaruška Dolská</dc:creator>
  <cp:lastModifiedBy>Jaruška Dolská</cp:lastModifiedBy>
  <cp:revision>4</cp:revision>
  <dcterms:created xsi:type="dcterms:W3CDTF">2014-10-18T11:51:49Z</dcterms:created>
  <dcterms:modified xsi:type="dcterms:W3CDTF">2014-11-28T21:51:28Z</dcterms:modified>
</cp:coreProperties>
</file>