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5" r:id="rId10"/>
    <p:sldId id="262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3" autoAdjust="0"/>
    <p:restoredTop sz="94660"/>
  </p:normalViewPr>
  <p:slideViewPr>
    <p:cSldViewPr>
      <p:cViewPr>
        <p:scale>
          <a:sx n="70" d="100"/>
          <a:sy n="70" d="100"/>
        </p:scale>
        <p:origin x="-148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D9B15-01CD-4BBE-BB9D-DE3373EEC691}" type="datetimeFigureOut">
              <a:rPr lang="cs-CZ" smtClean="0"/>
              <a:t>10. 12. 2014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40C31-02C3-44AC-BF60-DD725DF261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30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40C31-02C3-44AC-BF60-DD725DF261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7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10. 12. 2014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10. 12. 2014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10. 12. 2014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10. 12. 2014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10. 12. 2014</a:t>
            </a:fld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10. 12. 2014</a:t>
            </a:fld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10. 12. 2014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10. 12. 2014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10. 12. 2014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10. 12. 2014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10. 12. 2014</a:t>
            </a:fld>
            <a:endParaRPr lang="cs-CZ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10. 12. 2014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do/ped/kat/KRus/preklad-praxe/pages/02-libor_dvorak.html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www.youtube.com/watch?v=N6lXIec-8l0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zaharprilepin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aharprilepin.ru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6624736" cy="1800200"/>
          </a:xfrm>
        </p:spPr>
        <p:txBody>
          <a:bodyPr>
            <a:normAutofit/>
          </a:bodyPr>
          <a:lstStyle/>
          <a:p>
            <a:pPr algn="l"/>
            <a:r>
              <a:rPr lang="vi-VN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vi-VN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vi-VN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х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vi-VN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а́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vi-VN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 П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vi-VN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vi-VN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vi-VN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vi-VN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е́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vi-VN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vi-VN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vi-VN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Евгений Николаевич Прилепин</a:t>
            </a:r>
            <a:r>
              <a:rPr lang="vi-VN" sz="2000" dirty="0">
                <a:solidFill>
                  <a:schemeClr val="tx1"/>
                </a:solidFill>
                <a:latin typeface="Constantia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>7 июля 1975</a:t>
            </a:r>
            <a:endParaRPr lang="cs-CZ" sz="20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35718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58899"/>
            <a:ext cx="2744047" cy="193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9328"/>
            <a:ext cx="2882520" cy="216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0" y="332656"/>
            <a:ext cx="6804248" cy="4705335"/>
          </a:xfrm>
        </p:spPr>
        <p:txBody>
          <a:bodyPr/>
          <a:lstStyle/>
          <a:p>
            <a:pPr marL="285750" indent="-285750" algn="l">
              <a:buFont typeface="Wingdings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Constantia" pitchFamily="18" charset="0"/>
                <a:hlinkClick r:id="rId2"/>
              </a:rPr>
              <a:t>http://www.youtube.com/watch?v=N6lXIec-8l0</a:t>
            </a:r>
            <a:endParaRPr lang="ru-RU" b="1" dirty="0">
              <a:solidFill>
                <a:schemeClr val="tx1"/>
              </a:solidFill>
              <a:latin typeface="Constantia" pitchFamily="18" charset="0"/>
            </a:endParaRPr>
          </a:p>
          <a:p>
            <a:pPr algn="l"/>
            <a:r>
              <a:rPr lang="cs-CZ" b="1" dirty="0">
                <a:solidFill>
                  <a:schemeClr val="tx1"/>
                </a:solidFill>
                <a:latin typeface="Constantia" pitchFamily="18" charset="0"/>
              </a:rPr>
              <a:t>3 minuty s ... Libor Dvořák - </a:t>
            </a:r>
            <a:r>
              <a:rPr lang="cs-CZ" b="1" i="1" dirty="0">
                <a:solidFill>
                  <a:schemeClr val="tx1"/>
                </a:solidFill>
                <a:latin typeface="Constantia" pitchFamily="18" charset="0"/>
              </a:rPr>
              <a:t>Botky plné horké </a:t>
            </a:r>
            <a:r>
              <a:rPr lang="cs-CZ" b="1" i="1" dirty="0" smtClean="0">
                <a:solidFill>
                  <a:schemeClr val="tx1"/>
                </a:solidFill>
                <a:latin typeface="Constantia" pitchFamily="18" charset="0"/>
              </a:rPr>
              <a:t>vodky</a:t>
            </a:r>
          </a:p>
          <a:p>
            <a:pPr algn="l"/>
            <a:endParaRPr lang="cs-CZ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Constantia" pitchFamily="18" charset="0"/>
                <a:hlinkClick r:id="rId3"/>
              </a:rPr>
              <a:t>http://</a:t>
            </a:r>
            <a:r>
              <a:rPr lang="cs-CZ" b="1" dirty="0" smtClean="0">
                <a:solidFill>
                  <a:schemeClr val="tx1"/>
                </a:solidFill>
                <a:latin typeface="Constantia" pitchFamily="18" charset="0"/>
                <a:hlinkClick r:id="rId3"/>
              </a:rPr>
              <a:t>is.muni.cz/do/ped/kat/KRus/preklad-praxe/pages/02-libor_dvorak.html</a:t>
            </a:r>
            <a:endParaRPr lang="cs-CZ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l"/>
            <a:r>
              <a:rPr lang="cs-CZ" b="1" dirty="0">
                <a:solidFill>
                  <a:schemeClr val="tx1"/>
                </a:solidFill>
                <a:latin typeface="Constantia" pitchFamily="18" charset="0"/>
              </a:rPr>
              <a:t>u</a:t>
            </a:r>
            <a:r>
              <a:rPr lang="cs-CZ" b="1" dirty="0" smtClean="0">
                <a:solidFill>
                  <a:schemeClr val="tx1"/>
                </a:solidFill>
                <a:latin typeface="Constantia" pitchFamily="18" charset="0"/>
              </a:rPr>
              <a:t>kázka z překladu - </a:t>
            </a:r>
            <a:r>
              <a:rPr lang="cs-CZ" b="1" i="1" dirty="0" smtClean="0">
                <a:solidFill>
                  <a:schemeClr val="tx1"/>
                </a:solidFill>
                <a:latin typeface="Constantia" pitchFamily="18" charset="0"/>
              </a:rPr>
              <a:t>Botky plné horké </a:t>
            </a:r>
            <a:r>
              <a:rPr lang="cs-CZ" b="1" i="1" dirty="0" smtClean="0">
                <a:solidFill>
                  <a:schemeClr val="tx1"/>
                </a:solidFill>
                <a:latin typeface="Constantia" pitchFamily="18" charset="0"/>
              </a:rPr>
              <a:t>vodky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Constantia" pitchFamily="18" charset="0"/>
                <a:hlinkClick r:id="rId4"/>
              </a:rPr>
              <a:t>http://www.zaharprilepin.ru/</a:t>
            </a:r>
            <a:endParaRPr lang="cs-CZ" b="1" dirty="0">
              <a:solidFill>
                <a:schemeClr val="tx1"/>
              </a:solidFill>
              <a:latin typeface="Constantia" pitchFamily="18" charset="0"/>
            </a:endParaRPr>
          </a:p>
          <a:p>
            <a:pPr algn="l"/>
            <a:endParaRPr lang="cs-CZ" b="1" i="1" dirty="0">
              <a:solidFill>
                <a:schemeClr val="tx1"/>
              </a:solidFill>
              <a:latin typeface="Constantia" pitchFamily="18" charset="0"/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1990">
            <a:off x="4716016" y="116632"/>
            <a:ext cx="432767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3361"/>
            <a:ext cx="3168352" cy="454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406">
            <a:off x="3538480" y="4581128"/>
            <a:ext cx="3048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2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5472608" cy="227687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Ж  И  З  Н  Ь</a:t>
            </a:r>
            <a:r>
              <a:rPr lang="ru-RU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000" b="1" u="sng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2000" b="1" u="sng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/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endParaRPr lang="cs-CZ" sz="2000" dirty="0">
              <a:latin typeface="Constantia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107504" y="620688"/>
            <a:ext cx="6696744" cy="5976664"/>
          </a:xfrm>
        </p:spPr>
        <p:txBody>
          <a:bodyPr>
            <a:normAutofit lnSpcReduction="10000"/>
          </a:bodyPr>
          <a:lstStyle/>
          <a:p>
            <a:pPr marL="285750" indent="-285750" algn="l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российский писатель, филолог, журналист, политик,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бизнесмен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родился 7 июля 1975 года в семье учителя и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медсестры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закончил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филологический факультет </a:t>
            </a:r>
            <a:r>
              <a:rPr lang="ru-RU" sz="1600" i="1" dirty="0">
                <a:solidFill>
                  <a:schemeClr val="tx1"/>
                </a:solidFill>
                <a:latin typeface="Constantia" pitchFamily="18" charset="0"/>
              </a:rPr>
              <a:t>Нижегородского государственного университета им. Н. И. Лобачевского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и </a:t>
            </a:r>
            <a:r>
              <a:rPr lang="ru-RU" sz="1600" i="1" dirty="0">
                <a:solidFill>
                  <a:schemeClr val="tx1"/>
                </a:solidFill>
                <a:latin typeface="Constantia" pitchFamily="18" charset="0"/>
              </a:rPr>
              <a:t>Школу публичной </a:t>
            </a:r>
            <a:r>
              <a:rPr lang="ru-RU" sz="1600" i="1" dirty="0" smtClean="0">
                <a:solidFill>
                  <a:schemeClr val="tx1"/>
                </a:solidFill>
                <a:latin typeface="Constantia" pitchFamily="18" charset="0"/>
              </a:rPr>
              <a:t>политики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работал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разнорабочим, охранником, служил командиром отделения в ОМОНе </a:t>
            </a:r>
            <a:r>
              <a:rPr lang="ru-RU" sz="1600" i="1" dirty="0" smtClean="0">
                <a:solidFill>
                  <a:schemeClr val="tx1"/>
                </a:solidFill>
                <a:latin typeface="Constantia" pitchFamily="18" charset="0"/>
              </a:rPr>
              <a:t>(Отряд </a:t>
            </a:r>
            <a:r>
              <a:rPr lang="ru-RU" sz="1600" i="1" dirty="0">
                <a:solidFill>
                  <a:schemeClr val="tx1"/>
                </a:solidFill>
                <a:latin typeface="Constantia" pitchFamily="18" charset="0"/>
              </a:rPr>
              <a:t>мобильный особого назначения, ранее </a:t>
            </a:r>
            <a:r>
              <a:rPr lang="ru-RU" sz="1600" i="1" dirty="0" smtClean="0">
                <a:solidFill>
                  <a:schemeClr val="tx1"/>
                </a:solidFill>
                <a:latin typeface="Constantia" pitchFamily="18" charset="0"/>
              </a:rPr>
              <a:t>- Отряд </a:t>
            </a:r>
            <a:r>
              <a:rPr lang="ru-RU" sz="1600" i="1" dirty="0">
                <a:solidFill>
                  <a:schemeClr val="tx1"/>
                </a:solidFill>
                <a:latin typeface="Constantia" pitchFamily="18" charset="0"/>
              </a:rPr>
              <a:t>милиции особого </a:t>
            </a:r>
            <a:r>
              <a:rPr lang="ru-RU" sz="1600" i="1" dirty="0" smtClean="0">
                <a:solidFill>
                  <a:schemeClr val="tx1"/>
                </a:solidFill>
                <a:latin typeface="Constantia" pitchFamily="18" charset="0"/>
              </a:rPr>
              <a:t>назначения),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Constantia" pitchFamily="18" charset="0"/>
              </a:rPr>
              <a:t>принимал участие в боевых действиях в Чечне в </a:t>
            </a: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1996 </a:t>
            </a:r>
            <a:r>
              <a:rPr lang="ru-RU" sz="1600" b="1" dirty="0">
                <a:solidFill>
                  <a:schemeClr val="tx1"/>
                </a:solidFill>
                <a:latin typeface="Constantia" pitchFamily="18" charset="0"/>
              </a:rPr>
              <a:t>и 1999 </a:t>
            </a: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годах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участник коалиции «Другая Россия», </a:t>
            </a:r>
            <a:r>
              <a:rPr lang="ru-RU" sz="1600" b="1" dirty="0">
                <a:solidFill>
                  <a:schemeClr val="tx1"/>
                </a:solidFill>
                <a:latin typeface="Constantia" pitchFamily="18" charset="0"/>
              </a:rPr>
              <a:t>член запрещенной </a:t>
            </a:r>
            <a:r>
              <a:rPr lang="ru-RU" sz="1600" b="1" i="1" dirty="0">
                <a:solidFill>
                  <a:schemeClr val="tx1"/>
                </a:solidFill>
                <a:latin typeface="Constantia" pitchFamily="18" charset="0"/>
              </a:rPr>
              <a:t>Национал-большевистской партии</a:t>
            </a:r>
            <a:r>
              <a:rPr lang="ru-RU" sz="1600" i="1" dirty="0">
                <a:solidFill>
                  <a:schemeClr val="tx1"/>
                </a:solidFill>
                <a:latin typeface="Constantia" pitchFamily="18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сопредседатель всероссийской общественной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организации «На.Р.О.Д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»</a:t>
            </a:r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285750" indent="-285750" algn="l">
              <a:buFont typeface="Wingdings" pitchFamily="2" charset="2"/>
              <a:buChar char="q"/>
            </a:pPr>
            <a:r>
              <a:rPr lang="ru-RU" sz="1600" b="1" dirty="0">
                <a:solidFill>
                  <a:schemeClr val="tx1"/>
                </a:solidFill>
                <a:latin typeface="Constantia" pitchFamily="18" charset="0"/>
              </a:rPr>
              <a:t>10 марта 2010 года Прилепин подписал обращение российской </a:t>
            </a: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оппозиции </a:t>
            </a:r>
            <a:r>
              <a:rPr lang="ru-RU" sz="1600" b="1" dirty="0">
                <a:solidFill>
                  <a:schemeClr val="tx1"/>
                </a:solidFill>
                <a:latin typeface="Constantia" pitchFamily="18" charset="0"/>
              </a:rPr>
              <a:t>«Путин должен уйти</a:t>
            </a: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» </a:t>
            </a:r>
          </a:p>
          <a:p>
            <a:pPr algn="l"/>
            <a:endParaRPr lang="ru-RU" i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l"/>
            <a:r>
              <a:rPr lang="ru-RU" i="1" dirty="0" smtClean="0">
                <a:solidFill>
                  <a:schemeClr val="tx1"/>
                </a:solidFill>
                <a:latin typeface="Constantia" pitchFamily="18" charset="0"/>
              </a:rPr>
              <a:t>Путин - это </a:t>
            </a:r>
            <a:r>
              <a:rPr lang="ru-RU" i="1" dirty="0">
                <a:solidFill>
                  <a:schemeClr val="tx1"/>
                </a:solidFill>
                <a:latin typeface="Constantia" pitchFamily="18" charset="0"/>
              </a:rPr>
              <a:t>система, и менять надо всю систему. Необходимо открытое политическое пространство. Прежде всего страну надо вывести из состояния политической заморозки. Для этого нужны свободный парламент, дискуссия, независимая </a:t>
            </a:r>
            <a:r>
              <a:rPr lang="ru-RU" i="1" dirty="0" smtClean="0">
                <a:solidFill>
                  <a:schemeClr val="tx1"/>
                </a:solidFill>
                <a:latin typeface="Constantia" pitchFamily="18" charset="0"/>
              </a:rPr>
              <a:t>пресса.</a:t>
            </a:r>
            <a:endParaRPr lang="ru-RU" i="1" dirty="0">
              <a:solidFill>
                <a:schemeClr val="tx1"/>
              </a:solidFill>
              <a:latin typeface="Constantia" pitchFamily="18" charset="0"/>
            </a:endParaRPr>
          </a:p>
          <a:p>
            <a:pPr marL="285750" indent="-285750" algn="l">
              <a:buFont typeface="Wingdings" pitchFamily="2" charset="2"/>
              <a:buChar char="q"/>
            </a:pPr>
            <a:endParaRPr lang="cs-CZ" b="1" i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107504" y="-243408"/>
            <a:ext cx="6768752" cy="4824537"/>
          </a:xfrm>
        </p:spPr>
        <p:txBody>
          <a:bodyPr>
            <a:normAutofit lnSpcReduction="10000"/>
          </a:bodyPr>
          <a:lstStyle/>
          <a:p>
            <a:pPr algn="l"/>
            <a:endParaRPr lang="ru-RU" sz="20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  В  О  Р  Ч  Е  С  Т  В  О</a:t>
            </a:r>
            <a:endParaRPr lang="cs-CZ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285750" indent="-285750" algn="l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публикуется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с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2003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г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.</a:t>
            </a:r>
            <a:endParaRPr lang="cs-CZ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«Патологии»,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роман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(2005)</a:t>
            </a:r>
          </a:p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«Санькя</a:t>
            </a:r>
            <a:r>
              <a:rPr lang="ru-RU" sz="1600" b="1" dirty="0">
                <a:solidFill>
                  <a:schemeClr val="tx1"/>
                </a:solidFill>
                <a:latin typeface="Constantia" pitchFamily="18" charset="0"/>
              </a:rPr>
              <a:t>»,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роман (2006)</a:t>
            </a:r>
          </a:p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«Грех</a:t>
            </a:r>
            <a:r>
              <a:rPr lang="ru-RU" sz="1600" b="1" dirty="0">
                <a:solidFill>
                  <a:schemeClr val="tx1"/>
                </a:solidFill>
                <a:latin typeface="Constantia" pitchFamily="18" charset="0"/>
              </a:rPr>
              <a:t>»,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одна жизнь в нескольких рассказах (2007)</a:t>
            </a:r>
          </a:p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«Ботинки</a:t>
            </a:r>
            <a:r>
              <a:rPr lang="ru-RU" sz="1600" b="1" dirty="0">
                <a:solidFill>
                  <a:schemeClr val="tx1"/>
                </a:solidFill>
                <a:latin typeface="Constantia" pitchFamily="18" charset="0"/>
              </a:rPr>
              <a:t>, полные горячей водкой: пацанские рассказы»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(2008)</a:t>
            </a:r>
          </a:p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«Я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пришёл из России», эссе (2008)</a:t>
            </a:r>
          </a:p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Это касается лично меня», эссе (2009)</a:t>
            </a:r>
          </a:p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Леонид Леонов: Игра его была огромна», исследование (2010)</a:t>
            </a:r>
          </a:p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«Чёрная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обезьяна», повесть (2011)</a:t>
            </a:r>
          </a:p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«Восьмёрка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», маленькие повести (2011)</a:t>
            </a:r>
          </a:p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«Книгочёт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», пособие по новейшей литературе (2012)</a:t>
            </a:r>
          </a:p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«Обитель</a:t>
            </a:r>
            <a:r>
              <a:rPr lang="ru-RU" sz="1600" b="1" dirty="0">
                <a:solidFill>
                  <a:schemeClr val="tx1"/>
                </a:solidFill>
                <a:latin typeface="Constantia" pitchFamily="18" charset="0"/>
              </a:rPr>
              <a:t>»</a:t>
            </a: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роман (2014)</a:t>
            </a:r>
          </a:p>
          <a:p>
            <a:pPr algn="ctr">
              <a:lnSpc>
                <a:spcPct val="170000"/>
              </a:lnSpc>
            </a:pPr>
            <a:endParaRPr lang="cs-CZ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20927"/>
            <a:ext cx="1368152" cy="211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20927"/>
            <a:ext cx="1524734" cy="21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48826"/>
            <a:ext cx="1512168" cy="218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48826"/>
            <a:ext cx="1440160" cy="218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1"/>
            <a:ext cx="6624736" cy="648073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 о с т а в и т е л ь 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антологий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сборников</a:t>
            </a:r>
            <a:endParaRPr lang="cs-CZ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107504" y="908720"/>
            <a:ext cx="3672408" cy="5832648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«Война</a:t>
            </a:r>
            <a:r>
              <a:rPr lang="ru-RU" sz="1600" b="1" dirty="0">
                <a:solidFill>
                  <a:schemeClr val="tx1"/>
                </a:solidFill>
                <a:latin typeface="Constantia" pitchFamily="18" charset="0"/>
              </a:rPr>
              <a:t>. WAR»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(2008, "АСТрель")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«Революция</a:t>
            </a:r>
            <a:r>
              <a:rPr lang="ru-RU" sz="1600" b="1" dirty="0">
                <a:solidFill>
                  <a:schemeClr val="tx1"/>
                </a:solidFill>
                <a:latin typeface="Constantia" pitchFamily="18" charset="0"/>
              </a:rPr>
              <a:t>. Revolution»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(2009, «АСТрель»)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«Именины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сердца. Разговоры с русской литературой» (2009, «АСТрель»)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«Лит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Перрон. Антология нижегородской поэзии» (2011, «Книги»)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«Десятка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. Антология прозы "нулевых" годов» (2011, «Ад Маргинем»)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«Лимонка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в тюрьму». (2012, «Центрполиграф»)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«14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. Антология женской прозы "нулевых" годов» (2012, «АСТрель»)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Леонид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Леонов. Собрание сочинений в шести томах (2013, «Терра»)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Анатолий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Мариенгоф. Собрание сочинений в трёх томах (2013, «Терра»)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39" y="4452275"/>
            <a:ext cx="1992813" cy="203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61489"/>
            <a:ext cx="1324363" cy="203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7918"/>
            <a:ext cx="3528392" cy="404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0800000" flipV="1">
            <a:off x="179512" y="188640"/>
            <a:ext cx="6552728" cy="2016224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latin typeface="Constantia" pitchFamily="18" charset="0"/>
              </a:rPr>
              <a:t/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>
                <a:latin typeface="Constantia" pitchFamily="18" charset="0"/>
              </a:rPr>
              <a:t/>
            </a:r>
            <a:br>
              <a:rPr lang="ru-RU" sz="1600" dirty="0">
                <a:latin typeface="Constantia" pitchFamily="18" charset="0"/>
              </a:rPr>
            </a:br>
            <a:endParaRPr lang="cs-CZ" sz="1600" dirty="0">
              <a:latin typeface="Constantia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107504" y="0"/>
            <a:ext cx="4752528" cy="7101408"/>
          </a:xfrm>
        </p:spPr>
        <p:txBody>
          <a:bodyPr>
            <a:normAutofit/>
          </a:bodyPr>
          <a:lstStyle/>
          <a:p>
            <a:pPr algn="just"/>
            <a:endParaRPr lang="ru-RU" sz="1600" i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2008 - премия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«Национальный бестселлер» - за роман «Грех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»</a:t>
            </a: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2014 - премия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«Книга года» за роман «Обитель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»</a:t>
            </a:r>
            <a:endParaRPr lang="ru-RU" sz="1600" i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2012 - </a:t>
            </a:r>
            <a:r>
              <a:rPr lang="ru-RU" sz="1600" i="1" dirty="0">
                <a:solidFill>
                  <a:schemeClr val="tx1"/>
                </a:solidFill>
                <a:latin typeface="Constantia" pitchFamily="18" charset="0"/>
              </a:rPr>
              <a:t>э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кранизация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рассказа «Белый квадрат» из книги «Грех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»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  <a:p>
            <a:pPr algn="just"/>
            <a:endParaRPr lang="ru-RU" sz="1600" i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1700" i="1" dirty="0" smtClean="0">
                <a:solidFill>
                  <a:schemeClr val="tx1"/>
                </a:solidFill>
                <a:latin typeface="Constantia" pitchFamily="18" charset="0"/>
              </a:rPr>
              <a:t>Его </a:t>
            </a:r>
            <a:r>
              <a:rPr lang="ru-RU" sz="1700" i="1" dirty="0">
                <a:solidFill>
                  <a:schemeClr val="tx1"/>
                </a:solidFill>
                <a:latin typeface="Constantia" pitchFamily="18" charset="0"/>
              </a:rPr>
              <a:t>многие читают и издают, но назвать Захара Прилепина модным литератором язык не повернется. Все в нем дышит другим </a:t>
            </a:r>
            <a:r>
              <a:rPr lang="ru-RU" sz="1700" i="1" dirty="0" smtClean="0">
                <a:solidFill>
                  <a:schemeClr val="tx1"/>
                </a:solidFill>
                <a:latin typeface="Constantia" pitchFamily="18" charset="0"/>
              </a:rPr>
              <a:t>- гулким </a:t>
            </a:r>
            <a:r>
              <a:rPr lang="ru-RU" sz="1700" i="1" dirty="0">
                <a:solidFill>
                  <a:schemeClr val="tx1"/>
                </a:solidFill>
                <a:latin typeface="Constantia" pitchFamily="18" charset="0"/>
              </a:rPr>
              <a:t>и мощным интересом к людям, истории и литературе. </a:t>
            </a:r>
            <a:r>
              <a:rPr lang="ru-RU" sz="1700" b="1" i="1" dirty="0">
                <a:solidFill>
                  <a:schemeClr val="tx1"/>
                </a:solidFill>
                <a:latin typeface="Constantia" pitchFamily="18" charset="0"/>
              </a:rPr>
              <a:t>Его герои, российские парни эпохи безвременья, плывут против течения, воюют, любят и ненавидят на полную катушку.</a:t>
            </a:r>
            <a:r>
              <a:rPr lang="ru-RU" sz="1700" i="1" dirty="0">
                <a:solidFill>
                  <a:schemeClr val="tx1"/>
                </a:solidFill>
                <a:latin typeface="Constantia" pitchFamily="18" charset="0"/>
              </a:rPr>
              <a:t> Так что читателю становится очевидно: где-то там, вне экранов и тусовок, еще живут в России люди хорошего бронебойного калибра. Пусть пока и в меньшинстве. Но их время обязательно придет</a:t>
            </a:r>
            <a:r>
              <a:rPr lang="ru-RU" sz="1700" i="1" dirty="0">
                <a:latin typeface="Constantia" pitchFamily="18" charset="0"/>
              </a:rPr>
              <a:t>.</a:t>
            </a:r>
            <a:endParaRPr lang="cs-CZ" sz="1700" i="1" dirty="0">
              <a:latin typeface="Constant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995936" cy="520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9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696744" cy="2952328"/>
          </a:xfrm>
        </p:spPr>
        <p:txBody>
          <a:bodyPr>
            <a:normAutofit/>
          </a:bodyPr>
          <a:lstStyle/>
          <a:p>
            <a:pPr algn="l"/>
            <a:r>
              <a:rPr lang="ru-RU" b="1" i="1" dirty="0">
                <a:latin typeface="Constantia" pitchFamily="18" charset="0"/>
              </a:rPr>
              <a:t>Ботинки, полные горячей </a:t>
            </a:r>
            <a:r>
              <a:rPr lang="ru-RU" b="1" i="1" dirty="0" smtClean="0">
                <a:latin typeface="Constantia" pitchFamily="18" charset="0"/>
              </a:rPr>
              <a:t>водкой: </a:t>
            </a:r>
            <a:br>
              <a:rPr lang="ru-RU" b="1" i="1" dirty="0" smtClean="0">
                <a:latin typeface="Constantia" pitchFamily="18" charset="0"/>
              </a:rPr>
            </a:br>
            <a:r>
              <a:rPr lang="ru-RU" b="1" i="1" dirty="0">
                <a:latin typeface="Constantia" pitchFamily="18" charset="0"/>
              </a:rPr>
              <a:t>пацанские </a:t>
            </a:r>
            <a:r>
              <a:rPr lang="ru-RU" b="1" i="1" dirty="0" smtClean="0">
                <a:latin typeface="Constantia" pitchFamily="18" charset="0"/>
              </a:rPr>
              <a:t>рассказы</a:t>
            </a:r>
            <a:br>
              <a:rPr lang="ru-RU" b="1" i="1" dirty="0" smtClean="0">
                <a:latin typeface="Constantia" pitchFamily="18" charset="0"/>
              </a:rPr>
            </a:br>
            <a:r>
              <a:rPr lang="ru-RU" b="1" i="1" dirty="0">
                <a:latin typeface="Constantia" pitchFamily="18" charset="0"/>
              </a:rPr>
              <a:t/>
            </a:r>
            <a:br>
              <a:rPr lang="ru-RU" b="1" i="1" dirty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Сборник </a:t>
            </a:r>
            <a:r>
              <a:rPr lang="ru-RU" sz="1800" dirty="0">
                <a:latin typeface="Constantia" pitchFamily="18" charset="0"/>
              </a:rPr>
              <a:t>увлекательных брутальных новелл – мастерски написанных, порой трагических, порой необычайно смешных. Одиннадцать историй про «настоящих пацанов», про </a:t>
            </a:r>
            <a:r>
              <a:rPr lang="ru-RU" sz="1800" b="1" dirty="0">
                <a:latin typeface="Constantia" pitchFamily="18" charset="0"/>
              </a:rPr>
              <a:t>дружбу</a:t>
            </a:r>
            <a:r>
              <a:rPr lang="ru-RU" sz="1800" dirty="0">
                <a:latin typeface="Constantia" pitchFamily="18" charset="0"/>
              </a:rPr>
              <a:t> и </a:t>
            </a:r>
            <a:r>
              <a:rPr lang="ru-RU" sz="1800" b="1" dirty="0">
                <a:latin typeface="Constantia" pitchFamily="18" charset="0"/>
              </a:rPr>
              <a:t>предательство</a:t>
            </a:r>
            <a:r>
              <a:rPr lang="ru-RU" sz="1800" dirty="0">
                <a:latin typeface="Constantia" pitchFamily="18" charset="0"/>
              </a:rPr>
              <a:t>, </a:t>
            </a:r>
            <a:r>
              <a:rPr lang="ru-RU" sz="1800" b="1" dirty="0">
                <a:latin typeface="Constantia" pitchFamily="18" charset="0"/>
              </a:rPr>
              <a:t>испытания тюрьмой и войной</a:t>
            </a:r>
            <a:r>
              <a:rPr lang="ru-RU" sz="1800" dirty="0">
                <a:latin typeface="Constantia" pitchFamily="18" charset="0"/>
              </a:rPr>
              <a:t>. И – </a:t>
            </a:r>
            <a:r>
              <a:rPr lang="ru-RU" sz="1800" b="1" dirty="0">
                <a:latin typeface="Constantia" pitchFamily="18" charset="0"/>
              </a:rPr>
              <a:t>любовь</a:t>
            </a:r>
            <a:r>
              <a:rPr lang="ru-RU" sz="1800" dirty="0">
                <a:latin typeface="Constantia" pitchFamily="18" charset="0"/>
              </a:rPr>
              <a:t> к жизни во всех ее проявлениях.</a:t>
            </a:r>
            <a:endParaRPr lang="cs-CZ" sz="1800" dirty="0">
              <a:latin typeface="Constantia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7200" y="3140968"/>
            <a:ext cx="3200645" cy="1897023"/>
          </a:xfrm>
        </p:spPr>
        <p:txBody>
          <a:bodyPr>
            <a:noAutofit/>
          </a:bodyPr>
          <a:lstStyle/>
          <a:p>
            <a:pPr algn="l"/>
            <a:r>
              <a:rPr lang="ru-RU" i="1" dirty="0">
                <a:solidFill>
                  <a:schemeClr val="tx1"/>
                </a:solidFill>
                <a:latin typeface="Constantia" pitchFamily="18" charset="0"/>
              </a:rPr>
              <a:t>Жилка  </a:t>
            </a:r>
          </a:p>
          <a:p>
            <a:pPr algn="l"/>
            <a:r>
              <a:rPr lang="ru-RU" i="1" dirty="0">
                <a:solidFill>
                  <a:schemeClr val="tx1"/>
                </a:solidFill>
                <a:latin typeface="Constantia" pitchFamily="18" charset="0"/>
              </a:rPr>
              <a:t>Пацанский рассказ  </a:t>
            </a:r>
          </a:p>
          <a:p>
            <a:pPr algn="l"/>
            <a:r>
              <a:rPr lang="ru-RU" i="1" dirty="0">
                <a:solidFill>
                  <a:schemeClr val="tx1"/>
                </a:solidFill>
                <a:latin typeface="Constantia" pitchFamily="18" charset="0"/>
              </a:rPr>
              <a:t>Славчук  </a:t>
            </a:r>
          </a:p>
          <a:p>
            <a:pPr algn="l"/>
            <a:r>
              <a:rPr lang="ru-RU" i="1" dirty="0">
                <a:solidFill>
                  <a:schemeClr val="tx1"/>
                </a:solidFill>
                <a:latin typeface="Constantia" pitchFamily="18" charset="0"/>
              </a:rPr>
              <a:t>Блядский рассказ</a:t>
            </a:r>
          </a:p>
          <a:p>
            <a:pPr algn="l"/>
            <a:r>
              <a:rPr lang="ru-RU" i="1" dirty="0">
                <a:solidFill>
                  <a:schemeClr val="tx1"/>
                </a:solidFill>
                <a:latin typeface="Constantia" pitchFamily="18" charset="0"/>
              </a:rPr>
              <a:t>Герой рок-н-ролла  </a:t>
            </a:r>
          </a:p>
          <a:p>
            <a:pPr algn="l"/>
            <a:r>
              <a:rPr lang="ru-RU" i="1" dirty="0">
                <a:solidFill>
                  <a:schemeClr val="tx1"/>
                </a:solidFill>
                <a:latin typeface="Constantia" pitchFamily="18" charset="0"/>
              </a:rPr>
              <a:t>Собачатина  </a:t>
            </a:r>
          </a:p>
          <a:p>
            <a:pPr algn="l"/>
            <a:r>
              <a:rPr lang="ru-RU" i="1" dirty="0">
                <a:solidFill>
                  <a:schemeClr val="tx1"/>
                </a:solidFill>
                <a:latin typeface="Constantia" pitchFamily="18" charset="0"/>
              </a:rPr>
              <a:t>Ботинки, полные горячей водкой  </a:t>
            </a:r>
          </a:p>
          <a:p>
            <a:pPr algn="l"/>
            <a:r>
              <a:rPr lang="ru-RU" i="1" dirty="0">
                <a:solidFill>
                  <a:schemeClr val="tx1"/>
                </a:solidFill>
                <a:latin typeface="Constantia" pitchFamily="18" charset="0"/>
              </a:rPr>
              <a:t>Убийца и его маленький друг  </a:t>
            </a:r>
          </a:p>
          <a:p>
            <a:pPr algn="l"/>
            <a:r>
              <a:rPr lang="ru-RU" i="1" dirty="0">
                <a:solidFill>
                  <a:schemeClr val="tx1"/>
                </a:solidFill>
                <a:latin typeface="Constantia" pitchFamily="18" charset="0"/>
              </a:rPr>
              <a:t>Смертная деревня  </a:t>
            </a:r>
          </a:p>
          <a:p>
            <a:pPr algn="l"/>
            <a:r>
              <a:rPr lang="ru-RU" i="1" dirty="0">
                <a:solidFill>
                  <a:schemeClr val="tx1"/>
                </a:solidFill>
                <a:latin typeface="Constantia" pitchFamily="18" charset="0"/>
              </a:rPr>
              <a:t>Бабушка, осы, арбуз  </a:t>
            </a:r>
          </a:p>
          <a:p>
            <a:pPr algn="l"/>
            <a:r>
              <a:rPr lang="ru-RU" i="1" dirty="0">
                <a:solidFill>
                  <a:schemeClr val="tx1"/>
                </a:solidFill>
                <a:latin typeface="Constantia" pitchFamily="18" charset="0"/>
              </a:rPr>
              <a:t>Дочка </a:t>
            </a:r>
            <a:endParaRPr lang="cs-CZ" i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107504" y="332656"/>
            <a:ext cx="6624736" cy="4705335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ru-RU" sz="1800" i="1" dirty="0">
                <a:solidFill>
                  <a:schemeClr val="tx1"/>
                </a:solidFill>
                <a:latin typeface="Constantia" pitchFamily="18" charset="0"/>
              </a:rPr>
              <a:t>О</a:t>
            </a:r>
            <a:r>
              <a:rPr lang="ru-RU" sz="1800" i="1" dirty="0" smtClean="0">
                <a:solidFill>
                  <a:schemeClr val="tx1"/>
                </a:solidFill>
                <a:latin typeface="Constantia" pitchFamily="18" charset="0"/>
              </a:rPr>
              <a:t>диннадцать </a:t>
            </a:r>
            <a:r>
              <a:rPr lang="ru-RU" sz="1800" i="1" dirty="0">
                <a:solidFill>
                  <a:schemeClr val="tx1"/>
                </a:solidFill>
                <a:latin typeface="Constantia" pitchFamily="18" charset="0"/>
              </a:rPr>
              <a:t>новелл о таких же примерно «реальных пацанах». Они занимаются революцией, перегоняют машины, ездят на войну, рыбачат, пишут книжки, играют рок-н-ролл, могут позавтракать разбавленным спиртом или приготовить шашлык из дворняги, если ничего другого под рукой не окажется, чтобы охмурить общежитских барышень. Брутальные крутые ребята, они попадают то в ситуации невыносимо смешные, то предельно трагичные. Такова жизнь. Прилепин не только хорошо ее знает, но и умеет развернуть бытовую деталь в яркое повествование, полное зрелых, совсем не сентиментальных наблюдений и тонкого юмора</a:t>
            </a:r>
            <a:r>
              <a:rPr lang="ru-RU" sz="1800" i="1" dirty="0" smtClean="0">
                <a:latin typeface="Constantia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cs-CZ" sz="1800" b="1" dirty="0">
                <a:solidFill>
                  <a:schemeClr val="tx1"/>
                </a:solidFill>
                <a:latin typeface="Constantia" pitchFamily="18" charset="0"/>
                <a:hlinkClick r:id="rId2"/>
              </a:rPr>
              <a:t>http://www.zaharprilepin.ru/</a:t>
            </a:r>
            <a:endParaRPr lang="cs-CZ" sz="1800" b="1" dirty="0">
              <a:solidFill>
                <a:schemeClr val="tx1"/>
              </a:solidFill>
              <a:latin typeface="Constantia" pitchFamily="18" charset="0"/>
            </a:endParaRPr>
          </a:p>
          <a:p>
            <a:pPr algn="just">
              <a:lnSpc>
                <a:spcPct val="170000"/>
              </a:lnSpc>
            </a:pPr>
            <a:endParaRPr lang="cs-CZ" sz="1800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7200" y="332656"/>
            <a:ext cx="5987008" cy="4705335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– Ты жестокий, безжалостный, черствый, ледяной. Ты врешь, всё, всегда, всем, во всем. Ты не любишь меня, ты не умеешь этого.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Потом, много лет спустя к словам «я люблю тебя» всегда начинает крепиться подлое «но». Я люблю тебя, но. И я тебя люблю. Но…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И действительно – любят. Но ты слишком часто обижал меня. Но ты слишком много оскорбляла меня.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– Уйди! Уйди из этого дома!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Мне все равно надо было уходить, и я вышел за дверь. Она громко захлопнулась у меня за спиной и сразу хрустнула вслед, как передавленной костью, с остервенением закрытым замком.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Я дошел, потирая лоб, до соседнего дома и набрал телефонный номер своей жены.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– Послушай… – успел сказать я.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– Иди отсюда скорей. Тут приехали в штатском и в форме, ломятся в дверь, требуют тебя.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Я занимаюсь революцией. Знаю, что ко мне могут придти. Я ожидал их вчера, у меня были для этого основания: моего товарища увезли в другой город с обвинением в терроризме. Но вчера они не пришли, и я забыл о них. Думать о них все время – можно сломать себе мозг.</a:t>
            </a:r>
            <a:endParaRPr lang="cs-CZ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7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107504" y="260648"/>
            <a:ext cx="7344816" cy="477734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000" i="1" dirty="0" smtClean="0">
                <a:solidFill>
                  <a:schemeClr val="tx1"/>
                </a:solidFill>
                <a:latin typeface="Constantia" pitchFamily="18" charset="0"/>
              </a:rPr>
              <a:t>Обитель - 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роман о </a:t>
            </a: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жизни в Соловецком </a:t>
            </a:r>
            <a:r>
              <a:rPr lang="ru-RU" sz="2800" b="1" dirty="0">
                <a:solidFill>
                  <a:schemeClr val="tx1"/>
                </a:solidFill>
                <a:latin typeface="Constantia" pitchFamily="18" charset="0"/>
              </a:rPr>
              <a:t>лагере</a:t>
            </a: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 особого 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назначения</a:t>
            </a:r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000" i="1" dirty="0" smtClean="0">
                <a:solidFill>
                  <a:schemeClr val="tx1"/>
                </a:solidFill>
                <a:latin typeface="Constantia" pitchFamily="18" charset="0"/>
              </a:rPr>
              <a:t>Патологии</a:t>
            </a: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>  - 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роман посвящённый </a:t>
            </a:r>
            <a:r>
              <a:rPr lang="ru-RU" sz="2800" b="1" dirty="0">
                <a:solidFill>
                  <a:schemeClr val="tx1"/>
                </a:solidFill>
                <a:latin typeface="Constantia" pitchFamily="18" charset="0"/>
              </a:rPr>
              <a:t>Чеченской войне</a:t>
            </a:r>
          </a:p>
          <a:p>
            <a:pPr algn="l">
              <a:lnSpc>
                <a:spcPct val="150000"/>
              </a:lnSpc>
            </a:pPr>
            <a:r>
              <a:rPr lang="ru-RU" sz="2000" i="1" dirty="0" smtClean="0">
                <a:solidFill>
                  <a:schemeClr val="tx1"/>
                </a:solidFill>
                <a:latin typeface="Constantia" pitchFamily="18" charset="0"/>
              </a:rPr>
              <a:t>Санькя - 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роман посвящённый </a:t>
            </a: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современным русским </a:t>
            </a:r>
            <a:r>
              <a:rPr lang="ru-RU" sz="2800" b="1" dirty="0">
                <a:solidFill>
                  <a:schemeClr val="tx1"/>
                </a:solidFill>
                <a:latin typeface="Constantia" pitchFamily="18" charset="0"/>
              </a:rPr>
              <a:t>революционерам</a:t>
            </a:r>
            <a:endParaRPr lang="cs-CZ" sz="28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ožený">
  <a:themeElements>
    <a:clrScheme name="Složený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Složený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ožený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266</TotalTime>
  <Words>956</Words>
  <Application>Microsoft Office PowerPoint</Application>
  <PresentationFormat>Předvádění na obrazovce (4:3)</PresentationFormat>
  <Paragraphs>75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Složený</vt:lpstr>
      <vt:lpstr>З а х а́ р П р и л е́ п и н Евгений Николаевич Прилепин  7 июля 1975</vt:lpstr>
      <vt:lpstr>Ж  И  З  Н  Ь      </vt:lpstr>
      <vt:lpstr>Prezentace aplikace PowerPoint</vt:lpstr>
      <vt:lpstr>С о с т а в и т е л ь  антологий и сборников</vt:lpstr>
      <vt:lpstr>  </vt:lpstr>
      <vt:lpstr>Ботинки, полные горячей водкой:  пацанские рассказы  Сборник увлекательных брутальных новелл – мастерски написанных, порой трагических, порой необычайно смешных. Одиннадцать историй про «настоящих пацанов», про дружбу и предательство, испытания тюрьмой и войной. И – любовь к жизни во всех ее проявлениях.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Заха́р Приле́пин Евгений Николаевич Прилепин  7 июля 1975</dc:title>
  <dc:creator>admin</dc:creator>
  <cp:lastModifiedBy>admin</cp:lastModifiedBy>
  <cp:revision>25</cp:revision>
  <dcterms:created xsi:type="dcterms:W3CDTF">2014-11-10T18:46:45Z</dcterms:created>
  <dcterms:modified xsi:type="dcterms:W3CDTF">2014-12-10T20:50:44Z</dcterms:modified>
</cp:coreProperties>
</file>